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84" r:id="rId1"/>
  </p:sldMasterIdLst>
  <p:sldIdLst>
    <p:sldId id="256" r:id="rId2"/>
    <p:sldId id="283" r:id="rId3"/>
    <p:sldId id="257" r:id="rId4"/>
    <p:sldId id="276" r:id="rId5"/>
    <p:sldId id="258" r:id="rId6"/>
    <p:sldId id="259" r:id="rId7"/>
    <p:sldId id="280" r:id="rId8"/>
    <p:sldId id="282" r:id="rId9"/>
    <p:sldId id="262" r:id="rId10"/>
    <p:sldId id="267" r:id="rId11"/>
    <p:sldId id="263" r:id="rId12"/>
    <p:sldId id="268" r:id="rId13"/>
    <p:sldId id="266" r:id="rId14"/>
    <p:sldId id="269" r:id="rId15"/>
    <p:sldId id="270" r:id="rId16"/>
    <p:sldId id="277" r:id="rId17"/>
    <p:sldId id="284" r:id="rId18"/>
    <p:sldId id="271" r:id="rId19"/>
    <p:sldId id="272" r:id="rId20"/>
    <p:sldId id="273" r:id="rId21"/>
    <p:sldId id="274" r:id="rId22"/>
    <p:sldId id="285" r:id="rId23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PR\Desktop\trabadjo\cockpit%20XPTO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IPR\Desktop\trabadjo\cockpit%20XPTO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3362590743302224E-2"/>
          <c:y val="1.6326567131500942E-2"/>
          <c:w val="0.97510138997248041"/>
          <c:h val="0.99183697958770956"/>
        </c:manualLayout>
      </c:layout>
      <c:doughnutChart>
        <c:varyColors val="1"/>
        <c:ser>
          <c:idx val="0"/>
          <c:order val="0"/>
          <c:tx>
            <c:strRef>
              <c:f>'Parâmetros Gráficos'!$A$12</c:f>
              <c:strCache>
                <c:ptCount val="1"/>
                <c:pt idx="0">
                  <c:v> AMPLITUDE DO MOSTRADOR</c:v>
                </c:pt>
              </c:strCache>
            </c:strRef>
          </c:tx>
          <c:spPr>
            <a:solidFill>
              <a:srgbClr val="008000"/>
            </a:solidFill>
            <a:ln w="12700">
              <a:solidFill>
                <a:srgbClr val="000000"/>
              </a:solidFill>
              <a:prstDash val="solid"/>
            </a:ln>
          </c:spPr>
          <c:dPt>
            <c:idx val="0"/>
            <c:bubble3D val="0"/>
            <c:spPr>
              <a:noFill/>
              <a:ln w="25400">
                <a:noFill/>
              </a:ln>
            </c:spPr>
          </c:dPt>
          <c:dPt>
            <c:idx val="1"/>
            <c:bubble3D val="0"/>
            <c:spPr>
              <a:gradFill rotWithShape="0">
                <a:gsLst>
                  <a:gs pos="0">
                    <a:srgbClr val="A30000"/>
                  </a:gs>
                  <a:gs pos="100000">
                    <a:srgbClr val="CC0000"/>
                  </a:gs>
                </a:gsLst>
                <a:lin ang="5400000" scaled="1"/>
              </a:gradFill>
              <a:ln w="25400">
                <a:noFill/>
              </a:ln>
            </c:spPr>
          </c:dPt>
          <c:dPt>
            <c:idx val="2"/>
            <c:bubble3D val="0"/>
            <c:spPr>
              <a:gradFill rotWithShape="0">
                <a:gsLst>
                  <a:gs pos="0">
                    <a:srgbClr val="CCA300"/>
                  </a:gs>
                  <a:gs pos="100000">
                    <a:srgbClr val="FFCC00"/>
                  </a:gs>
                </a:gsLst>
                <a:lin ang="5400000" scaled="1"/>
              </a:gradFill>
              <a:ln w="25400">
                <a:noFill/>
              </a:ln>
            </c:spPr>
          </c:dPt>
          <c:dPt>
            <c:idx val="3"/>
            <c:bubble3D val="0"/>
            <c:spPr>
              <a:gradFill rotWithShape="0">
                <a:gsLst>
                  <a:gs pos="0">
                    <a:srgbClr val="006699"/>
                  </a:gs>
                  <a:gs pos="100000">
                    <a:srgbClr val="3385AD"/>
                  </a:gs>
                </a:gsLst>
                <a:lin ang="5400000" scaled="1"/>
              </a:gradFill>
              <a:ln w="25400">
                <a:noFill/>
              </a:ln>
            </c:spPr>
          </c:dPt>
          <c:dPt>
            <c:idx val="4"/>
            <c:bubble3D val="0"/>
            <c:spPr>
              <a:gradFill rotWithShape="0">
                <a:gsLst>
                  <a:gs pos="0">
                    <a:srgbClr val="82A64A"/>
                  </a:gs>
                  <a:gs pos="100000">
                    <a:srgbClr val="A3CF5C"/>
                  </a:gs>
                </a:gsLst>
                <a:lin ang="5400000" scaled="1"/>
              </a:gradFill>
              <a:ln w="25400">
                <a:noFill/>
              </a:ln>
            </c:spPr>
          </c:dPt>
          <c:dLbls>
            <c:dLbl>
              <c:idx val="1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600" b="1" i="0" u="none" strike="noStrike" baseline="0">
                      <a:solidFill>
                        <a:srgbClr val="FFFFFF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pt-PT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2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600" b="1" i="0" u="none" strike="noStrike" baseline="0">
                      <a:solidFill>
                        <a:srgbClr val="FFFFFF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pt-PT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3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600" b="1" i="0" u="none" strike="noStrike" baseline="0">
                      <a:solidFill>
                        <a:srgbClr val="FFFFFF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pt-PT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dLbl>
              <c:idx val="4"/>
              <c:layout/>
              <c:spPr>
                <a:noFill/>
                <a:ln w="25400">
                  <a:noFill/>
                </a:ln>
              </c:spPr>
              <c:txPr>
                <a:bodyPr/>
                <a:lstStyle/>
                <a:p>
                  <a:pPr>
                    <a:defRPr sz="600" b="1" i="0" u="none" strike="noStrike" baseline="0">
                      <a:solidFill>
                        <a:srgbClr val="FFFFFF"/>
                      </a:solidFill>
                      <a:latin typeface="Trebuchet MS"/>
                      <a:ea typeface="Trebuchet MS"/>
                      <a:cs typeface="Trebuchet MS"/>
                    </a:defRPr>
                  </a:pPr>
                  <a:endParaRPr lang="pt-PT"/>
                </a:p>
              </c:txPr>
              <c:showLegendKey val="0"/>
              <c:showVal val="0"/>
              <c:showCatName val="1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'Parâmetros Gráficos'!$A$13:$A$17</c:f>
              <c:strCache>
                <c:ptCount val="5"/>
                <c:pt idx="0">
                  <c:v> Oculto (ΣAMP)</c:v>
                </c:pt>
                <c:pt idx="1">
                  <c:v> Ruim</c:v>
                </c:pt>
                <c:pt idx="2">
                  <c:v> Regular</c:v>
                </c:pt>
                <c:pt idx="3">
                  <c:v> Bom</c:v>
                </c:pt>
                <c:pt idx="4">
                  <c:v> Ótimo</c:v>
                </c:pt>
              </c:strCache>
            </c:strRef>
          </c:cat>
          <c:val>
            <c:numRef>
              <c:f>'Parâmetros Gráficos'!$D$13:$D$17</c:f>
              <c:numCache>
                <c:formatCode>0.0</c:formatCode>
                <c:ptCount val="5"/>
                <c:pt idx="0">
                  <c:v>100</c:v>
                </c:pt>
                <c:pt idx="1">
                  <c:v>65</c:v>
                </c:pt>
                <c:pt idx="2">
                  <c:v>15</c:v>
                </c:pt>
                <c:pt idx="3">
                  <c:v>10</c:v>
                </c:pt>
                <c:pt idx="4">
                  <c:v>10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90"/>
        <c:holeSize val="40"/>
      </c:doughnut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Trebuchet MS"/>
          <a:ea typeface="Trebuchet MS"/>
          <a:cs typeface="Trebuchet MS"/>
        </a:defRPr>
      </a:pPr>
      <a:endParaRPr lang="pt-P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t-P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1.2500015258807852E-2"/>
          <c:y val="2.3148252804239024E-2"/>
          <c:w val="0.97750119323876161"/>
          <c:h val="0.84722605263515516"/>
        </c:manualLayout>
      </c:layout>
      <c:scatterChart>
        <c:scatterStyle val="lineMarker"/>
        <c:varyColors val="0"/>
        <c:ser>
          <c:idx val="0"/>
          <c:order val="0"/>
          <c:tx>
            <c:strRef>
              <c:f>'Parâmetros Gráficos'!$A$18</c:f>
              <c:strCache>
                <c:ptCount val="1"/>
                <c:pt idx="0">
                  <c:v> PONTEIRO</c:v>
                </c:pt>
              </c:strCache>
            </c:strRef>
          </c:tx>
          <c:spPr>
            <a:ln w="25400">
              <a:solidFill>
                <a:srgbClr val="333333"/>
              </a:solidFill>
              <a:prstDash val="solid"/>
            </a:ln>
          </c:spPr>
          <c:marker>
            <c:symbol val="none"/>
          </c:marker>
          <c:dPt>
            <c:idx val="0"/>
            <c:marker>
              <c:symbol val="circle"/>
              <c:size val="8"/>
              <c:spPr>
                <a:solidFill>
                  <a:srgbClr val="000000"/>
                </a:solidFill>
                <a:ln>
                  <a:solidFill>
                    <a:srgbClr val="000000"/>
                  </a:solidFill>
                  <a:prstDash val="solid"/>
                </a:ln>
              </c:spPr>
            </c:marker>
            <c:bubble3D val="0"/>
          </c:dPt>
          <c:xVal>
            <c:numRef>
              <c:f>'Parâmetros Gráficos'!$D$19:$D$20</c:f>
              <c:numCache>
                <c:formatCode>0.00</c:formatCode>
                <c:ptCount val="2"/>
                <c:pt idx="0">
                  <c:v>0</c:v>
                </c:pt>
                <c:pt idx="1">
                  <c:v>1</c:v>
                </c:pt>
              </c:numCache>
            </c:numRef>
          </c:xVal>
          <c:yVal>
            <c:numRef>
              <c:f>'Parâmetros Gráficos'!$D$21:$D$22</c:f>
              <c:numCache>
                <c:formatCode>0.00</c:formatCode>
                <c:ptCount val="2"/>
                <c:pt idx="0">
                  <c:v>0</c:v>
                </c:pt>
                <c:pt idx="1">
                  <c:v>1.22514845490862E-16</c:v>
                </c:pt>
              </c:numCache>
            </c:numRef>
          </c:yVal>
          <c:smooth val="1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84189952"/>
        <c:axId val="84191488"/>
      </c:scatterChart>
      <c:valAx>
        <c:axId val="84189952"/>
        <c:scaling>
          <c:orientation val="minMax"/>
          <c:max val="1.25"/>
          <c:min val="-1.25"/>
        </c:scaling>
        <c:delete val="0"/>
        <c:axPos val="b"/>
        <c:numFmt formatCode="0.00" sourceLinked="1"/>
        <c:majorTickMark val="none"/>
        <c:minorTickMark val="none"/>
        <c:tickLblPos val="none"/>
        <c:spPr>
          <a:ln w="9525">
            <a:noFill/>
          </a:ln>
        </c:spPr>
        <c:crossAx val="84191488"/>
        <c:crosses val="autoZero"/>
        <c:crossBetween val="midCat"/>
      </c:valAx>
      <c:valAx>
        <c:axId val="84191488"/>
        <c:scaling>
          <c:orientation val="minMax"/>
          <c:max val="1.25"/>
          <c:min val="0"/>
        </c:scaling>
        <c:delete val="0"/>
        <c:axPos val="l"/>
        <c:numFmt formatCode="0.00" sourceLinked="1"/>
        <c:majorTickMark val="none"/>
        <c:minorTickMark val="none"/>
        <c:tickLblPos val="none"/>
        <c:spPr>
          <a:ln w="9525">
            <a:noFill/>
          </a:ln>
        </c:spPr>
        <c:crossAx val="84189952"/>
        <c:crosses val="autoZero"/>
        <c:crossBetween val="midCat"/>
      </c:valAx>
      <c:spPr>
        <a:noFill/>
        <a:ln w="25400">
          <a:noFill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800" b="0" i="0" u="none" strike="noStrike" baseline="0">
          <a:solidFill>
            <a:srgbClr val="000000"/>
          </a:solidFill>
          <a:latin typeface="Trebuchet MS"/>
          <a:ea typeface="Trebuchet MS"/>
          <a:cs typeface="Trebuchet MS"/>
        </a:defRPr>
      </a:pPr>
      <a:endParaRPr lang="pt-PT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PT" smtClean="0"/>
              <a:t>Clique no ícone para adicionar uma imagem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15-11-2012</a:t>
            </a:fld>
            <a:endParaRPr lang="pt-PT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20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8.xml"/><Relationship Id="rId2" Type="http://schemas.openxmlformats.org/officeDocument/2006/relationships/image" Target="../media/image3.jpg"/><Relationship Id="rId16" Type="http://schemas.openxmlformats.org/officeDocument/2006/relationships/slide" Target="slide17.xml"/><Relationship Id="rId1" Type="http://schemas.openxmlformats.org/officeDocument/2006/relationships/slideLayout" Target="../slideLayouts/slideLayout7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slideLayout" Target="../slideLayouts/slideLayout7.xml"/><Relationship Id="rId1" Type="http://schemas.openxmlformats.org/officeDocument/2006/relationships/themeOverride" Target="../theme/themeOverride1.xml"/><Relationship Id="rId4" Type="http://schemas.openxmlformats.org/officeDocument/2006/relationships/slide" Target="slide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hyperlink" Target="cockpit%20XPTO.xlsx" TargetMode="Externa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microsoft.com/office/2007/relationships/media" Target="../media/media2.wav"/><Relationship Id="rId7" Type="http://schemas.openxmlformats.org/officeDocument/2006/relationships/image" Target="../media/image11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2.xml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7397429"/>
              </p:ext>
            </p:extLst>
          </p:nvPr>
        </p:nvGraphicFramePr>
        <p:xfrm>
          <a:off x="0" y="0"/>
          <a:ext cx="9144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15" name="Acrobat Document" r:id="rId3" imgW="5667139" imgH="8019997" progId="AcroExch.Document.7">
                  <p:embed/>
                </p:oleObj>
              </mc:Choice>
              <mc:Fallback>
                <p:oleObj name="Acrobat Document" r:id="rId3" imgW="5667139" imgH="8019997" progId="AcroExch.Document.7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9144000" cy="6858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129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rgaminho vertical 1"/>
          <p:cNvSpPr/>
          <p:nvPr/>
        </p:nvSpPr>
        <p:spPr>
          <a:xfrm>
            <a:off x="107504" y="0"/>
            <a:ext cx="7128792" cy="6741368"/>
          </a:xfrm>
          <a:prstGeom prst="vertic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sz="1400" dirty="0"/>
          </a:p>
        </p:txBody>
      </p:sp>
      <p:sp>
        <p:nvSpPr>
          <p:cNvPr id="3" name="Pergaminho vertical 2"/>
          <p:cNvSpPr/>
          <p:nvPr/>
        </p:nvSpPr>
        <p:spPr>
          <a:xfrm>
            <a:off x="6444208" y="908720"/>
            <a:ext cx="2699792" cy="5531599"/>
          </a:xfrm>
          <a:prstGeom prst="verticalScroll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CaixaDeTexto 3"/>
          <p:cNvSpPr txBox="1"/>
          <p:nvPr/>
        </p:nvSpPr>
        <p:spPr>
          <a:xfrm>
            <a:off x="2195736" y="116632"/>
            <a:ext cx="42484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200" dirty="0" smtClean="0">
                <a:latin typeface="Agency FB" pitchFamily="34" charset="0"/>
              </a:rPr>
              <a:t>Plano de Apresentação</a:t>
            </a:r>
            <a:endParaRPr lang="pt-PT" sz="3200" dirty="0">
              <a:latin typeface="Agency FB" pitchFamily="34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2010017"/>
              </p:ext>
            </p:extLst>
          </p:nvPr>
        </p:nvGraphicFramePr>
        <p:xfrm>
          <a:off x="1043608" y="701407"/>
          <a:ext cx="5591944" cy="62316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8432"/>
                <a:gridCol w="1703512"/>
              </a:tblGrid>
              <a:tr h="198380">
                <a:tc>
                  <a:txBody>
                    <a:bodyPr/>
                    <a:lstStyle/>
                    <a:p>
                      <a:pPr algn="ctr"/>
                      <a:r>
                        <a:rPr lang="pt-PT" sz="1400" b="1" dirty="0" smtClean="0">
                          <a:solidFill>
                            <a:schemeClr val="tx1"/>
                          </a:solidFill>
                          <a:hlinkClick r:id="rId3" action="ppaction://hlinksldjump"/>
                        </a:rPr>
                        <a:t>Introdução</a:t>
                      </a:r>
                      <a:endParaRPr lang="pt-PT" sz="1400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err="1" smtClean="0"/>
                        <a:t>Ivanio</a:t>
                      </a:r>
                      <a:endParaRPr lang="pt-PT" sz="1400" dirty="0"/>
                    </a:p>
                  </a:txBody>
                  <a:tcPr/>
                </a:tc>
              </a:tr>
              <a:tr h="1159758">
                <a:tc>
                  <a:txBody>
                    <a:bodyPr/>
                    <a:lstStyle/>
                    <a:p>
                      <a:r>
                        <a:rPr kumimoji="0" lang="pt-PT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 action="ppaction://hlinksldjump"/>
                        </a:rPr>
                        <a:t>Análise da empresa</a:t>
                      </a:r>
                      <a:endParaRPr kumimoji="0" lang="pt-PT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kumimoji="0" lang="pt-PT" sz="1400" u="non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 action="ppaction://hlinksldjump"/>
                        </a:rPr>
                        <a:t>Descrição da empresa em estudo</a:t>
                      </a:r>
                      <a:endParaRPr kumimoji="0" lang="pt-PT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kumimoji="0" lang="pt-PT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 action="ppaction://hlinksldjump"/>
                        </a:rPr>
                        <a:t>Missão</a:t>
                      </a:r>
                      <a:r>
                        <a:rPr kumimoji="0" lang="pt-PT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kumimoji="0" lang="pt-PT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kumimoji="0" lang="pt-PT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 action="ppaction://hlinksldjump"/>
                        </a:rPr>
                        <a:t>Posicionamento</a:t>
                      </a:r>
                      <a:endParaRPr kumimoji="0" lang="pt-PT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kumimoji="0" lang="pt-PT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 action="ppaction://hlinksldjump"/>
                        </a:rPr>
                        <a:t>Visão</a:t>
                      </a:r>
                      <a:r>
                        <a:rPr kumimoji="0" lang="pt-PT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 action="ppaction://hlinksldjump"/>
                        </a:rPr>
                        <a:t>	</a:t>
                      </a:r>
                      <a:endParaRPr kumimoji="0" lang="pt-PT" sz="14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285750" indent="-285750">
                        <a:buFont typeface="Wingdings" pitchFamily="2" charset="2"/>
                        <a:buChar char="Ø"/>
                      </a:pPr>
                      <a:r>
                        <a:rPr kumimoji="0" lang="pt-PT" sz="140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 action="ppaction://hlinksldjump"/>
                        </a:rPr>
                        <a:t>Valores</a:t>
                      </a:r>
                      <a:r>
                        <a:rPr kumimoji="0" lang="pt-PT" sz="14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  <a:endParaRPr kumimoji="0" lang="pt-PT" sz="14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pt-PT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smtClean="0"/>
                        <a:t>Sara</a:t>
                      </a:r>
                      <a:endParaRPr lang="pt-PT" sz="1400" dirty="0"/>
                    </a:p>
                  </a:txBody>
                  <a:tcPr/>
                </a:tc>
              </a:tr>
              <a:tr h="961378">
                <a:tc>
                  <a:txBody>
                    <a:bodyPr/>
                    <a:lstStyle/>
                    <a:p>
                      <a:r>
                        <a:rPr kumimoji="0" lang="pt-PT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7" action="ppaction://hlinksldjump"/>
                        </a:rPr>
                        <a:t>Análise SWOT</a:t>
                      </a:r>
                      <a:endParaRPr kumimoji="0" lang="pt-PT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kumimoji="0" lang="pt-PT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7" action="ppaction://hlinksldjump"/>
                        </a:rPr>
                        <a:t>Forças</a:t>
                      </a:r>
                      <a:endParaRPr kumimoji="0" lang="pt-PT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kumimoji="0" lang="pt-PT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7" action="ppaction://hlinksldjump"/>
                        </a:rPr>
                        <a:t>Fraquezas</a:t>
                      </a:r>
                      <a:endParaRPr kumimoji="0" lang="pt-PT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kumimoji="0" lang="pt-PT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 action="ppaction://hlinksldjump"/>
                        </a:rPr>
                        <a:t>Oportunidades</a:t>
                      </a:r>
                      <a:endParaRPr kumimoji="0" lang="pt-PT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kumimoji="0" lang="pt-PT" sz="14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8" action="ppaction://hlinksldjump"/>
                        </a:rPr>
                        <a:t>Ameaças</a:t>
                      </a:r>
                      <a:endParaRPr kumimoji="0" lang="pt-PT" sz="1400" b="1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kumimoji="0" lang="pt-PT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smtClean="0"/>
                        <a:t>Andreia</a:t>
                      </a:r>
                      <a:endParaRPr lang="pt-PT" sz="1400" dirty="0"/>
                    </a:p>
                  </a:txBody>
                  <a:tcPr/>
                </a:tc>
              </a:tr>
              <a:tr h="1842497">
                <a:tc>
                  <a:txBody>
                    <a:bodyPr/>
                    <a:lstStyle/>
                    <a:p>
                      <a:r>
                        <a:rPr kumimoji="0" lang="pt-PT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9" action="ppaction://hlinksldjump"/>
                        </a:rPr>
                        <a:t>Revisão da Teórica</a:t>
                      </a:r>
                      <a:endParaRPr kumimoji="0" lang="pt-PT" sz="14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pt-PT" sz="1400" b="1" dirty="0" smtClean="0">
                          <a:hlinkClick r:id="rId9" action="ppaction://hlinksldjump"/>
                        </a:rPr>
                        <a:t>BSC</a:t>
                      </a:r>
                      <a:endParaRPr lang="pt-PT" sz="1400" b="1" dirty="0" smtClean="0"/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lang="pt-PT" sz="1400" b="1" dirty="0" smtClean="0">
                          <a:hlinkClick r:id="rId10" action="ppaction://hlinksldjump"/>
                        </a:rPr>
                        <a:t>P. </a:t>
                      </a:r>
                      <a:r>
                        <a:rPr lang="pt-PT" sz="1400" b="1" baseline="0" dirty="0" smtClean="0">
                          <a:hlinkClick r:id="rId10" action="ppaction://hlinksldjump"/>
                        </a:rPr>
                        <a:t>Financeira</a:t>
                      </a:r>
                      <a:endParaRPr lang="pt-PT" sz="1400" b="1" baseline="0" dirty="0" smtClean="0"/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lang="pt-PT" sz="1400" b="1" baseline="0" dirty="0" smtClean="0">
                          <a:hlinkClick r:id="rId11" action="ppaction://hlinksldjump"/>
                        </a:rPr>
                        <a:t>P. Cliente</a:t>
                      </a:r>
                      <a:endParaRPr lang="pt-PT" sz="1400" b="1" baseline="0" dirty="0" smtClean="0"/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lang="pt-PT" sz="1400" b="1" dirty="0" smtClean="0">
                          <a:hlinkClick r:id="rId12" action="ppaction://hlinksldjump"/>
                        </a:rPr>
                        <a:t>P. dos Processos interno</a:t>
                      </a:r>
                      <a:endParaRPr lang="pt-PT" sz="1400" b="1" dirty="0" smtClean="0"/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lang="pt-PT" sz="1400" b="1" dirty="0" smtClean="0">
                          <a:hlinkClick r:id="rId13" action="ppaction://hlinksldjump"/>
                        </a:rPr>
                        <a:t>P. Inovação e desenvolvimento</a:t>
                      </a:r>
                      <a:endParaRPr lang="pt-PT" sz="1400" b="1" dirty="0" smtClean="0"/>
                    </a:p>
                    <a:p>
                      <a:pPr marL="342900" indent="-342900">
                        <a:buFont typeface="Wingdings" pitchFamily="2" charset="2"/>
                        <a:buChar char="Ø"/>
                      </a:pPr>
                      <a:r>
                        <a:rPr lang="pt-PT" sz="1400" b="1" dirty="0" smtClean="0">
                          <a:hlinkClick r:id="rId14" action="ppaction://hlinksldjump"/>
                        </a:rPr>
                        <a:t>Mapa Estratégico </a:t>
                      </a:r>
                      <a:endParaRPr lang="pt-PT" sz="1400" b="1" dirty="0" smtClean="0"/>
                    </a:p>
                    <a:p>
                      <a:endParaRPr lang="pt-PT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PT" sz="1400" dirty="0" smtClean="0"/>
                    </a:p>
                    <a:p>
                      <a:endParaRPr lang="pt-PT" sz="1400" dirty="0" smtClean="0"/>
                    </a:p>
                    <a:p>
                      <a:endParaRPr lang="pt-PT" sz="1400" dirty="0" smtClean="0"/>
                    </a:p>
                    <a:p>
                      <a:r>
                        <a:rPr lang="pt-PT" sz="1400" dirty="0" smtClean="0"/>
                        <a:t>Eunice</a:t>
                      </a:r>
                      <a:endParaRPr lang="pt-PT" sz="1400" dirty="0"/>
                    </a:p>
                  </a:txBody>
                  <a:tcPr/>
                </a:tc>
              </a:tr>
              <a:tr h="183120">
                <a:tc>
                  <a:txBody>
                    <a:bodyPr/>
                    <a:lstStyle/>
                    <a:p>
                      <a:r>
                        <a:rPr lang="pt-PT" sz="1400" b="1" dirty="0" smtClean="0">
                          <a:hlinkClick r:id="rId15" action="ppaction://hlinksldjump"/>
                        </a:rPr>
                        <a:t>Implementação do BSC</a:t>
                      </a:r>
                      <a:endParaRPr lang="pt-PT" sz="1400" b="1" dirty="0" smtClean="0"/>
                    </a:p>
                    <a:p>
                      <a:r>
                        <a:rPr lang="pt-PT" sz="1400" b="1" baseline="0" dirty="0" smtClean="0">
                          <a:hlinkClick r:id="rId16" action="ppaction://hlinksldjump"/>
                        </a:rPr>
                        <a:t>Cockpit XPTO</a:t>
                      </a:r>
                      <a:endParaRPr lang="pt-PT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err="1" smtClean="0"/>
                        <a:t>Jacquline</a:t>
                      </a:r>
                      <a:endParaRPr lang="pt-PT" sz="1400" dirty="0" smtClean="0"/>
                    </a:p>
                    <a:p>
                      <a:r>
                        <a:rPr lang="pt-PT" sz="1400" dirty="0" err="1" smtClean="0"/>
                        <a:t>Ivanio</a:t>
                      </a:r>
                      <a:endParaRPr lang="pt-PT" sz="1400" dirty="0" smtClean="0"/>
                    </a:p>
                  </a:txBody>
                  <a:tcPr/>
                </a:tc>
              </a:tr>
              <a:tr h="198380">
                <a:tc>
                  <a:txBody>
                    <a:bodyPr/>
                    <a:lstStyle/>
                    <a:p>
                      <a:r>
                        <a:rPr lang="pt-PT" sz="1400" b="1" dirty="0" smtClean="0">
                          <a:hlinkClick r:id="rId17" action="ppaction://hlinksldjump"/>
                        </a:rPr>
                        <a:t>Recomendações</a:t>
                      </a:r>
                      <a:endParaRPr lang="pt-PT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smtClean="0"/>
                        <a:t>Andreia</a:t>
                      </a:r>
                      <a:endParaRPr lang="pt-PT" sz="1400" dirty="0"/>
                    </a:p>
                  </a:txBody>
                  <a:tcPr/>
                </a:tc>
              </a:tr>
              <a:tr h="183120">
                <a:tc>
                  <a:txBody>
                    <a:bodyPr/>
                    <a:lstStyle/>
                    <a:p>
                      <a:r>
                        <a:rPr lang="pt-PT" sz="1400" b="1" dirty="0" smtClean="0">
                          <a:hlinkClick r:id="rId18" action="ppaction://hlinksldjump"/>
                        </a:rPr>
                        <a:t>Conclusão</a:t>
                      </a:r>
                      <a:endParaRPr lang="pt-PT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400" dirty="0" smtClean="0"/>
                        <a:t>Eunice</a:t>
                      </a:r>
                      <a:endParaRPr lang="pt-PT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906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251520" y="918806"/>
            <a:ext cx="7128792" cy="5806797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7200" b="1" dirty="0">
                <a:solidFill>
                  <a:schemeClr val="tx1"/>
                </a:solidFill>
                <a:latin typeface="Blackadder ITC" pitchFamily="82" charset="0"/>
                <a:ea typeface="Arial Unicode MS" pitchFamily="34" charset="-128"/>
                <a:cs typeface="Arial Unicode MS" pitchFamily="34" charset="-128"/>
                <a:hlinkClick r:id="rId2" action="ppaction://hlinksldjump"/>
              </a:rPr>
              <a:t>Introdução</a:t>
            </a:r>
            <a:endParaRPr lang="pt-PT" sz="7200" b="1" dirty="0">
              <a:solidFill>
                <a:schemeClr val="tx1"/>
              </a:solidFill>
              <a:latin typeface="Blackadder ITC" pitchFamily="82" charset="0"/>
              <a:ea typeface="Arial Unicode MS" pitchFamily="34" charset="-128"/>
              <a:cs typeface="Arial Unicode MS" pitchFamily="34" charset="-128"/>
            </a:endParaRPr>
          </a:p>
          <a:p>
            <a:pPr algn="just"/>
            <a:r>
              <a:rPr lang="pt-PT" b="1" dirty="0">
                <a:solidFill>
                  <a:schemeClr val="tx1"/>
                </a:solidFill>
              </a:rPr>
              <a:t> </a:t>
            </a:r>
          </a:p>
          <a:p>
            <a:pPr algn="just"/>
            <a:r>
              <a:rPr lang="pt-PT" b="1" dirty="0">
                <a:solidFill>
                  <a:schemeClr val="tx1"/>
                </a:solidFill>
              </a:rPr>
              <a:t>	</a:t>
            </a:r>
            <a:r>
              <a:rPr lang="pt-PT" sz="2000" b="1" dirty="0">
                <a:solidFill>
                  <a:schemeClr val="tx1"/>
                </a:solidFill>
              </a:rPr>
              <a:t>O principal objectivo deste trabalho é fazer uma implementação do </a:t>
            </a:r>
            <a:r>
              <a:rPr lang="pt-PT" sz="2000" b="1" dirty="0" err="1">
                <a:solidFill>
                  <a:schemeClr val="tx1"/>
                </a:solidFill>
              </a:rPr>
              <a:t>Balanced</a:t>
            </a:r>
            <a:r>
              <a:rPr lang="pt-PT" sz="2000" b="1" dirty="0">
                <a:solidFill>
                  <a:schemeClr val="tx1"/>
                </a:solidFill>
              </a:rPr>
              <a:t> </a:t>
            </a:r>
            <a:r>
              <a:rPr lang="pt-PT" sz="2000" b="1" dirty="0" err="1">
                <a:solidFill>
                  <a:schemeClr val="tx1"/>
                </a:solidFill>
              </a:rPr>
              <a:t>Scorecard</a:t>
            </a:r>
            <a:r>
              <a:rPr lang="pt-PT" sz="2000" b="1" dirty="0">
                <a:solidFill>
                  <a:schemeClr val="tx1"/>
                </a:solidFill>
              </a:rPr>
              <a:t> como ferramenta de gestão de desempenho da empresa XPTO. O processo é descrito pela análise das quatro perspectivas do </a:t>
            </a:r>
            <a:r>
              <a:rPr lang="pt-PT" sz="2000" b="1" dirty="0" err="1">
                <a:solidFill>
                  <a:schemeClr val="tx1"/>
                </a:solidFill>
              </a:rPr>
              <a:t>Balanced</a:t>
            </a:r>
            <a:r>
              <a:rPr lang="pt-PT" sz="2000" b="1" dirty="0">
                <a:solidFill>
                  <a:schemeClr val="tx1"/>
                </a:solidFill>
              </a:rPr>
              <a:t> </a:t>
            </a:r>
            <a:r>
              <a:rPr lang="pt-PT" sz="2000" b="1" dirty="0" err="1">
                <a:solidFill>
                  <a:schemeClr val="tx1"/>
                </a:solidFill>
              </a:rPr>
              <a:t>Scorecard</a:t>
            </a:r>
            <a:r>
              <a:rPr lang="pt-PT" sz="2000" b="1" dirty="0">
                <a:solidFill>
                  <a:schemeClr val="tx1"/>
                </a:solidFill>
              </a:rPr>
              <a:t> (BSC): Perspectiva financeira, dos clientes, dos processos internos e da inovação e desenvolvimento. </a:t>
            </a:r>
          </a:p>
          <a:p>
            <a:pPr algn="just"/>
            <a:endParaRPr lang="pt-PT" sz="2000" b="1" dirty="0">
              <a:solidFill>
                <a:schemeClr val="tx1"/>
              </a:solidFill>
            </a:endParaRPr>
          </a:p>
          <a:p>
            <a:pPr algn="just"/>
            <a:r>
              <a:rPr lang="pt-PT" sz="2000" b="1" dirty="0">
                <a:solidFill>
                  <a:schemeClr val="tx1"/>
                </a:solidFill>
              </a:rPr>
              <a:t>	A implementação do BSC tem como principal objectivo suprimir as deficiências dos sistemas tradicionais: de relacionar a estratégia de longo prazo com as acções de curto prazo. </a:t>
            </a:r>
          </a:p>
          <a:p>
            <a:pPr algn="just"/>
            <a:r>
              <a:rPr lang="pt-PT" sz="2000" b="1" dirty="0">
                <a:solidFill>
                  <a:schemeClr val="tx1"/>
                </a:solidFill>
              </a:rPr>
              <a:t>Sentimos a necessidade de medir indicadores adequados que relacionem os factores críticos de sucessos com os indicadores financeiros.	</a:t>
            </a:r>
          </a:p>
        </p:txBody>
      </p:sp>
      <p:sp>
        <p:nvSpPr>
          <p:cNvPr id="4" name="Rectângulo 3"/>
          <p:cNvSpPr/>
          <p:nvPr/>
        </p:nvSpPr>
        <p:spPr>
          <a:xfrm>
            <a:off x="7380312" y="918805"/>
            <a:ext cx="1763688" cy="5806797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819913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0" y="0"/>
            <a:ext cx="9144000" cy="7109639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 wrap="square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pt-PT" sz="7200" b="1" dirty="0" smtClean="0">
                <a:latin typeface="Blackadder ITC" pitchFamily="82" charset="0"/>
                <a:ea typeface="Arial Unicode MS" pitchFamily="34" charset="-128"/>
                <a:cs typeface="Arial Unicode MS" pitchFamily="34" charset="-128"/>
              </a:rPr>
              <a:t>                                             </a:t>
            </a:r>
            <a:r>
              <a:rPr lang="pt-PT" sz="8800" b="1" dirty="0" smtClean="0">
                <a:solidFill>
                  <a:srgbClr val="00B050"/>
                </a:solidFill>
                <a:latin typeface="Blackadder ITC" pitchFamily="82" charset="0"/>
                <a:ea typeface="Arial Unicode MS" pitchFamily="34" charset="-128"/>
                <a:cs typeface="Arial Unicode MS" pitchFamily="34" charset="-128"/>
                <a:hlinkClick r:id="rId3" action="ppaction://hlinksldjump"/>
              </a:rPr>
              <a:t>Análise </a:t>
            </a:r>
            <a:r>
              <a:rPr lang="pt-PT" sz="8800" b="1" dirty="0">
                <a:solidFill>
                  <a:srgbClr val="00B050"/>
                </a:solidFill>
                <a:latin typeface="Blackadder ITC" pitchFamily="82" charset="0"/>
                <a:ea typeface="Arial Unicode MS" pitchFamily="34" charset="-128"/>
                <a:cs typeface="Arial Unicode MS" pitchFamily="34" charset="-128"/>
                <a:hlinkClick r:id="rId3" action="ppaction://hlinksldjump"/>
              </a:rPr>
              <a:t>da </a:t>
            </a:r>
            <a:r>
              <a:rPr lang="pt-PT" sz="8800" b="1" dirty="0" smtClean="0">
                <a:solidFill>
                  <a:srgbClr val="00B050"/>
                </a:solidFill>
                <a:latin typeface="Blackadder ITC" pitchFamily="82" charset="0"/>
                <a:ea typeface="Arial Unicode MS" pitchFamily="34" charset="-128"/>
                <a:cs typeface="Arial Unicode MS" pitchFamily="34" charset="-128"/>
                <a:hlinkClick r:id="rId3" action="ppaction://hlinksldjump"/>
              </a:rPr>
              <a:t>empresa</a:t>
            </a:r>
            <a:endParaRPr lang="pt-PT" sz="8800" b="1" dirty="0" smtClean="0">
              <a:solidFill>
                <a:srgbClr val="00B050"/>
              </a:solidFill>
              <a:latin typeface="Blackadder ITC" pitchFamily="82" charset="0"/>
              <a:ea typeface="Arial Unicode MS" pitchFamily="34" charset="-128"/>
              <a:cs typeface="Arial Unicode MS" pitchFamily="34" charset="-128"/>
            </a:endParaRPr>
          </a:p>
          <a:p>
            <a:pPr lvl="0" algn="ctr">
              <a:lnSpc>
                <a:spcPct val="150000"/>
              </a:lnSpc>
            </a:pPr>
            <a:endParaRPr lang="pt-PT" sz="7200" b="1" dirty="0">
              <a:latin typeface="Blackadder ITC" pitchFamily="82" charset="0"/>
              <a:ea typeface="Arial Unicode MS" pitchFamily="34" charset="-128"/>
              <a:cs typeface="Arial Unicode MS" pitchFamily="34" charset="-128"/>
            </a:endParaRPr>
          </a:p>
          <a:p>
            <a:pPr lvl="0" algn="ctr">
              <a:lnSpc>
                <a:spcPct val="150000"/>
              </a:lnSpc>
            </a:pPr>
            <a:endParaRPr lang="pt-PT" sz="7200" b="1" dirty="0" smtClean="0">
              <a:latin typeface="Blackadder ITC" pitchFamily="82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77288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2483768" y="548680"/>
            <a:ext cx="6408712" cy="5976664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150000"/>
              </a:lnSpc>
            </a:pPr>
            <a:r>
              <a:rPr lang="pt-PT" sz="2000" b="1" dirty="0" smtClean="0">
                <a:solidFill>
                  <a:schemeClr val="tx1"/>
                </a:solidFill>
                <a:hlinkClick r:id="rId2" action="ppaction://hlinksldjump"/>
              </a:rPr>
              <a:t>Descrição da empresa em estudo </a:t>
            </a:r>
            <a:endParaRPr lang="pt-PT" sz="2000" b="1" dirty="0" smtClean="0">
              <a:solidFill>
                <a:schemeClr val="tx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pt-PT" sz="2000" dirty="0">
                <a:solidFill>
                  <a:schemeClr val="tx1"/>
                </a:solidFill>
              </a:rPr>
              <a:t>	</a:t>
            </a:r>
            <a:r>
              <a:rPr lang="pt-PT" sz="2000" b="1" dirty="0">
                <a:solidFill>
                  <a:schemeClr val="tx1"/>
                </a:solidFill>
              </a:rPr>
              <a:t>A XPTO, </a:t>
            </a:r>
            <a:r>
              <a:rPr lang="pt-PT" sz="2000" b="1" dirty="0" err="1">
                <a:solidFill>
                  <a:schemeClr val="tx1"/>
                </a:solidFill>
              </a:rPr>
              <a:t>Lda</a:t>
            </a:r>
            <a:r>
              <a:rPr lang="pt-PT" sz="2000" b="1" dirty="0">
                <a:solidFill>
                  <a:schemeClr val="tx1"/>
                </a:solidFill>
              </a:rPr>
              <a:t> produtora e distribuidora de água de mesa e </a:t>
            </a:r>
            <a:r>
              <a:rPr lang="pt-PT" sz="2000" b="1" dirty="0" smtClean="0">
                <a:solidFill>
                  <a:schemeClr val="tx1"/>
                </a:solidFill>
              </a:rPr>
              <a:t>refrigerantes: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PT" sz="2000" dirty="0" smtClean="0">
                <a:solidFill>
                  <a:schemeClr val="tx1"/>
                </a:solidFill>
              </a:rPr>
              <a:t>Empresa </a:t>
            </a:r>
            <a:r>
              <a:rPr lang="pt-PT" sz="2000" dirty="0">
                <a:solidFill>
                  <a:schemeClr val="tx1"/>
                </a:solidFill>
              </a:rPr>
              <a:t>nacional, com sede em “</a:t>
            </a:r>
            <a:r>
              <a:rPr lang="pt-PT" sz="2000" dirty="0" err="1">
                <a:solidFill>
                  <a:schemeClr val="tx1"/>
                </a:solidFill>
              </a:rPr>
              <a:t>Cham</a:t>
            </a:r>
            <a:r>
              <a:rPr lang="pt-PT" sz="2000" dirty="0">
                <a:solidFill>
                  <a:schemeClr val="tx1"/>
                </a:solidFill>
              </a:rPr>
              <a:t> d´</a:t>
            </a:r>
            <a:r>
              <a:rPr lang="pt-PT" sz="2000" dirty="0" err="1">
                <a:solidFill>
                  <a:schemeClr val="tx1"/>
                </a:solidFill>
              </a:rPr>
              <a:t>Area</a:t>
            </a:r>
            <a:r>
              <a:rPr lang="pt-PT" sz="2000" dirty="0">
                <a:solidFill>
                  <a:schemeClr val="tx1"/>
                </a:solidFill>
              </a:rPr>
              <a:t>” e a fábrica esta localizada em </a:t>
            </a:r>
            <a:r>
              <a:rPr lang="pt-PT" sz="2000" dirty="0" err="1">
                <a:solidFill>
                  <a:schemeClr val="tx1"/>
                </a:solidFill>
              </a:rPr>
              <a:t>Calabaceira</a:t>
            </a:r>
            <a:r>
              <a:rPr lang="pt-PT" sz="2000" dirty="0">
                <a:solidFill>
                  <a:schemeClr val="tx1"/>
                </a:solidFill>
              </a:rPr>
              <a:t> de Cidade </a:t>
            </a:r>
            <a:r>
              <a:rPr lang="pt-PT" sz="2000" dirty="0" smtClean="0">
                <a:solidFill>
                  <a:schemeClr val="tx1"/>
                </a:solidFill>
              </a:rPr>
              <a:t>Velha desde 1996;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PT" sz="2000" dirty="0" smtClean="0">
                <a:solidFill>
                  <a:schemeClr val="tx1"/>
                </a:solidFill>
              </a:rPr>
              <a:t>Capital Social </a:t>
            </a:r>
            <a:r>
              <a:rPr lang="pt-PT" sz="2000" dirty="0">
                <a:solidFill>
                  <a:schemeClr val="tx1"/>
                </a:solidFill>
              </a:rPr>
              <a:t>de 10.000.000 </a:t>
            </a:r>
            <a:r>
              <a:rPr lang="pt-PT" sz="2000" dirty="0" smtClean="0">
                <a:solidFill>
                  <a:schemeClr val="tx1"/>
                </a:solidFill>
              </a:rPr>
              <a:t>ECV;</a:t>
            </a:r>
          </a:p>
          <a:p>
            <a:pPr marL="342900" indent="-342900" algn="just">
              <a:lnSpc>
                <a:spcPct val="150000"/>
              </a:lnSpc>
              <a:buFont typeface="Arial" pitchFamily="34" charset="0"/>
              <a:buChar char="•"/>
            </a:pPr>
            <a:r>
              <a:rPr lang="pt-PT" sz="2000" dirty="0" smtClean="0">
                <a:solidFill>
                  <a:schemeClr val="tx1"/>
                </a:solidFill>
              </a:rPr>
              <a:t>Nas </a:t>
            </a:r>
            <a:r>
              <a:rPr lang="pt-PT" sz="2000" dirty="0">
                <a:solidFill>
                  <a:schemeClr val="tx1"/>
                </a:solidFill>
              </a:rPr>
              <a:t>ilhas de Santiago, Sal, São Vicente, Boavista, São Nicolau e </a:t>
            </a:r>
            <a:r>
              <a:rPr lang="pt-PT" sz="2000" dirty="0" smtClean="0">
                <a:solidFill>
                  <a:schemeClr val="tx1"/>
                </a:solidFill>
              </a:rPr>
              <a:t>Fogo </a:t>
            </a:r>
            <a:r>
              <a:rPr lang="pt-PT" sz="2000" dirty="0">
                <a:solidFill>
                  <a:schemeClr val="tx1"/>
                </a:solidFill>
              </a:rPr>
              <a:t>e neste momento possuímos uma quota do mercado de 55</a:t>
            </a:r>
            <a:r>
              <a:rPr lang="pt-PT" sz="2000" dirty="0" smtClean="0">
                <a:solidFill>
                  <a:schemeClr val="tx1"/>
                </a:solidFill>
              </a:rPr>
              <a:t>%.</a:t>
            </a:r>
            <a:endParaRPr lang="pt-PT" sz="2000" dirty="0">
              <a:solidFill>
                <a:schemeClr val="tx1"/>
              </a:solidFill>
            </a:endParaRPr>
          </a:p>
        </p:txBody>
      </p:sp>
      <p:pic>
        <p:nvPicPr>
          <p:cNvPr id="2052" name="Picture 4" descr="http://t1.gstatic.com/images?q=tbn:ANd9GcTF7EKF7mdStMIg2hdWY-Oh03s299l608Trdw9Ni-L_YEAXpVXDSGzJAC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2119"/>
            <a:ext cx="2339752" cy="598322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818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ângulo 9"/>
          <p:cNvSpPr/>
          <p:nvPr/>
        </p:nvSpPr>
        <p:spPr>
          <a:xfrm>
            <a:off x="0" y="5123541"/>
            <a:ext cx="5781948" cy="1734459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2" algn="just">
              <a:lnSpc>
                <a:spcPct val="150000"/>
              </a:lnSpc>
            </a:pPr>
            <a:r>
              <a:rPr lang="pt-PT" sz="4000" b="1" dirty="0">
                <a:solidFill>
                  <a:schemeClr val="dk1"/>
                </a:solidFill>
                <a:latin typeface="Blackadder ITC" pitchFamily="82" charset="0"/>
                <a:hlinkClick r:id="rId2" action="ppaction://hlinksldjump"/>
              </a:rPr>
              <a:t>Visão</a:t>
            </a:r>
            <a:r>
              <a:rPr lang="pt-PT" sz="4000" b="1" dirty="0">
                <a:solidFill>
                  <a:schemeClr val="dk1"/>
                </a:solidFill>
                <a:latin typeface="Blackadder ITC" pitchFamily="82" charset="0"/>
              </a:rPr>
              <a:t>: </a:t>
            </a:r>
          </a:p>
          <a:p>
            <a:pPr algn="just">
              <a:lnSpc>
                <a:spcPct val="150000"/>
              </a:lnSpc>
            </a:pPr>
            <a:r>
              <a:rPr lang="pt-PT" sz="2000" dirty="0" smtClean="0">
                <a:solidFill>
                  <a:schemeClr val="dk1"/>
                </a:solidFill>
              </a:rPr>
              <a:t>Ser </a:t>
            </a:r>
            <a:r>
              <a:rPr lang="pt-PT" sz="2000" dirty="0">
                <a:solidFill>
                  <a:schemeClr val="dk1"/>
                </a:solidFill>
              </a:rPr>
              <a:t>a referência em termos de qualidade, a empresa líder no mercado alimentar e de bebidas.</a:t>
            </a:r>
          </a:p>
        </p:txBody>
      </p:sp>
      <p:sp>
        <p:nvSpPr>
          <p:cNvPr id="3" name="AutoShape 2" descr="data:image/jpeg;base64,/9j/4AAQSkZJRgABAQAAAQABAAD/2wBDAAkGBwgHBgkIBwgKCgkLDRYPDQwMDRsUFRAWIB0iIiAdHx8kKDQsJCYxJx8fLT0tMTU3Ojo6Iys/RD84QzQ5Ojf/2wBDAQoKCg0MDRoPDxo3JR8lNzc3Nzc3Nzc3Nzc3Nzc3Nzc3Nzc3Nzc3Nzc3Nzc3Nzc3Nzc3Nzc3Nzc3Nzc3Nzc3Nzf/wAARCACbAKgDASIAAhEBAxEB/8QAHAAAAQQDAQAAAAAAAAAAAAAAAAQFBgcBAgMI/8QAQBAAAQMDAwEGBAQDBgQHAAAAAQIDBAAFEQYSITEHE0FRYXEUIoGRMkKhsRUWwSMkM1Jy0QjC8PFEU5KisuHi/8QAGQEBAAMBAQAAAAAAAAAAAAAAAAECAwQF/8QAJBEAAgMAAgICAgMBAAAAAAAAAAECAxEEMRIhE0EyUQUUcdH/2gAMAwEAAhEDEQA/ALxooooAooooAoozWinEpBJUAB1JOKA3opIm5Qlr2JmRyvyDgzSgLGOooDesZrBNU92xdpFwsM8WSwLDEjYFvySAopB6JTxgepoC4dw86YdRaus2nHGmrnL2vvf4bLaStah57Rk1RGke1fU0a9x0XSb8dDedQ26h5IylJOMpIHBGc1Y+jnoT/afq9c1xJuCHW2o+9QyGQMYTnp4UBNdPamtOoUuG2Sw4tr/EZUkocR7pPIp6BqutSLjt9pWljadouThdTNDeMmNt/PjyPSrET0oDaiiigCiiigCiiigCiiigCiiigCsE4rNaqHFANV9u6ba20hpsvzJC+7jR0HBcVjz8AByTTe1p1U4h/UUhU53r8OCUMI9Ajx91ZPtTfZpAu+ur5JcwU20IhRh/lONzivQknHsmpW+/3SAClWVHAwM1hK1LdITQyz9I6YcaCXrNC46ENgKHsRyDUBvjl77OnG7hZpLs6ybsPwpb28t/6VHmp7cZ6w6lJQVZOMCo9r+3Kudiejl9hrekZS4r8Hqa8xfyEp25Doydmv0SvS9+t+prQ1c7ave04dqkK/E2sdUqHmKpD/iAtMlnVDdzLH90kMJQhxPTenqD6+PtSXsz1tE0Xd7tHmOOvWx5OU90jOXE/hIHhkf0po7RNfydZTGkltUa3MHLcfqSfFSvM17SNiGpJAyMjHOR4VbVl/lXU2o1jUwudo1BIUC6su900p0gcJ8Uk8EA1VUOT8LLZkpQhamVhaUOJ3JODnBHiKc9SakkahuD06U22048pK3EMghKnAMb+ehx+1AenNNaOs2l3nZUNta5To2rlSXStwj/AC5Pt4VJmnULztV06jHSvN1i7Wrg3GjW+9tfFw2k7e9QcO+hPgrFXJpu4G5Mx37e6JEZ1OUPpP4PQ/7GgJlRXBhZUQFjCgPvXYHNAZooooAooooAooooAooooArVRJHArY1oenjQFcWNmTadR6if7wKZcuDinUnq1kBxKvYhWKlhugU4ptxO1KWkuBahwcnGKjmu402M+q8Wk53thE6OBkuIScpWPbp6imxjUzkttBUGXkqRglxonA4J4BwecEZxivG5MpUza14znlLxY531+XLcVAtcxj+JLU24gEY7tpSgndj82CarzU+lb/Hjz375e9zaUJcLjYUrvAc4SUjpj2qbRYRfh96jAdZdQpMgOBB2oWFhJO0/Jkcgk8Cqp1Pr2XKfftsIMSLUgFtoSmUulQBPzZwPM49MVrwlXJbD2/tloJMjuorE5Y3Y7Tsht5bzQdy2ghIyB0UeFe4pkV15pzul6lXOPFYfSwlmKkpZbZaCAN2MnA8TgU2K616hsa1kDJrFbAjIJFAZT8p54qVaC1tP0hdW3mXFuQVqHxUYn5Vp8wPBQ8DT9a+y5dzsECamf8NJmNhaO9RlrnOEnHzJPrzUg072Mssvpd1FcC6G1fPGiowOOcFZ6/QexoC7I7zM+GxKirCmnUJdaWPzJUMg/Y13ZWVDkYI4PvWkZhuPHbZjpShppAQ2hPRKQMAfYVlXyOBY6EbSP2oDvRWoNbUAUUUUAUUUUBjNGaMCsEYFAZzWrhOw46+FM951NaLKpLdwmttvL/AynK3FeyRyaZXu0GIEhbdmvq2weV/w5xOfoRmgHRhZdmyX8gjd3aR4YTx++ajlwsFtkzlvRHHIDwOSWiNi1eqT/Slds7QdIXGT8IJfwkgLwWpbRZO7r40+Ltcd97+wUQhwbtwIIPtVLIRmsktI8U+yvNf2u9xNFT5LN3TIYQ2C42hjYooJwTnNUvpe1t3vUcC2vOd01IeCCvpgYz/SvSk2K1Pny7e+VKi9yGFoH5gRg8fWvOGo7NN0lqJ6A8CmRFcCmnQeFp6pUP0qKqYVLILEFFItHtL0Nb3NLquNjioYRaUYU50MhAPzfbrmqQV1r0FAu7Wp+za8KgOp+IdhKbeYWv8Awlgck+hzwa8+qOTmtCTWs44rFZFAesrRFakaZhM7AhTcZtCkj8o2jChXdlySgQg81y6VMlYOc4/AT/150l0S+JeltPSCBiRBSw5jpkJyPsQadkulETcpXLLqVp6dM4P6E0A4W9ZU3sP5f2/75pQ6ncgjxxSSKnu5zqP8xJ/b+uaXEcUBq0dyEnzFb5rkx+DHkoiuuBQBmjNGBRgUAZoowKKAwTxUPvd3n3a7L09pt8MusgG43ADd8Ik9EIHQuH9ByadtX3lOn9N3C6KPzMMkoB8VeH60y9m8JULTUUuD++TE/GS3DypTi+eT7YHtVkvWlXLB5sOm7XY0KMKMFSF/4sp473Xj5qWeT7dKdHH0pQpeflHjjpXB+U00EKccSgq4CVeJqMXy/pSjanellKsLIGK1qpdksRz3XxrWifWlosupGe4mRmluEfI+E4Wk+ef6VWFj1VeOzXUBts2QqZaCv5mioqwnwWg+BHl0P2qw7fLbnQ1tQg69LWMd2T+BXqfI+dVVr203B65IMiG626hJKioH5h5g9Me/lXTZRH43naObj8mcrMfTL8huxJaE3SAQ4zJKHEODxSRUc7StKM6otsltDYE5l5LjDgHIynGPY4qIdhWo1rjTbBIc3IaHfsZ6hGcKA9iQfrVvd4WVNyiPlA7t70GeFV556Z5dnaVvdosT11nAw2fifhS0XClbh5zx4p69ai54q6O38XCTKiJYhv8A8OjoK3HgMpUs8A+wGefWqYVjJxQGtZrFbAUB6L7E54m6KtsUElUOc8jnyCSv/nAqSTSXLglDeFbkq6eZUB/WoB2AszWbVdn1MrTFUtHwzih8q1EELx7bUVPRGdibpT7iGAhSVuLcUAG0g5J5oR/hKGkgy3nPIgD7Up3AjP7VAEanveoHFt6LtqfhQvm6z8obV/oR1Vx48dK6K0Rep4KrzrK5qWr8sNtLKAPY7jUaX8ScNZG4EEfMa6bhk1WcvszmstqctWsr0y8OQX1h1P2GKjMvVPaBoV8JvJYu0BJx3uOo/wBWAQfcU0lQb6LzBBozUQ0Vr+z6taKIi1R5qRlyG8QFj1B6KHqKloORmpKG2aKxRQFc9u6yjQa0A4SuS0Fe26lehr21LsduJJSp1pLSTjjckcil/aba13bRs9tpG91pIfQPFRQc4/Sq87O5zNyiyLVb3lR3nNslhKs/ItPCiCfNP7V10RjKpnLyHJNYWhdYzD+FShktJJwk/hyRzj6VE9Rxo3zhlMlSkp3BRbwFg+SuhrDl4kxnNQzEqcLcZpgMpKSnCUubTyfPk0z6sn3S/wAEzLM9NjuplIiSID6VJSVLO0FOeCOc+la0t1ST05bKlcsSEly1XG0vZm1WqREXMkOEILYUpSQCQeoAIBGMjxqEamv9/wBQRfiFwZ3wqwELkBKyhZyeNwG3x6Vak/TunrhbU22dFbWxaC2yw808knYrHeLIB4+fOc+dc48a+t9ojijLebsjLZbTESSGDH2H8v4R79c1RznNtnRCuupJYVr2NLWxr9hC0KwuO8h1JHONuT+wr0RHdDitySkqIOQeErH/AF1FU/2L212fri7Xj5u4jBxttRGPmWrge+0frVsSVBUruw2kuK4Wc4Cj4H39a45LGda6EWpoaJOmrmwltLrJjL2pKvmT8p4HoK8mGvW15EgWl+MhLbX9moZXxxg8A9DXktSSCQeoOKgk0rZPWlUiBKjRIsp9koYkhRZWfzhJwaSjigPUXZPFEXQFpcexsLRcAz5qJzSSKhXaDd3XnFL/AJbiOFAQDgTXB1J80D9aY75MlWHsptURD+ZM5huIwE/kQU5Wr3wMfWrK0tBZtFig2+OkBLTKc488c/rVe2axXjHyHRlltlpLbSEoQkAJSkYAA8AKypZ37RXNx5vYouK2bepPlTLdb2wy3/d3lLK+BsHA+tS2l2RXXKx4kKLrcjDOxakKCsgA1FLpIamNrYkthxlfCkK8Qaa7hfGUOKTLbUR3u5wgjcU45/YH6US1Ku0D4WysLkLQCsvKV+X+h8KxlLej0qafj7KgvzDmndR7rTIW0ttXeMuIOCkeHP3Feg+y7WqNYWfLxSm4xQESWx456LHocGqD1NBnvXAiRDcYcHRKkEZ5xmt+zi9q07rmFIB2suL+HfHmhRAI+4B+laQlqOPlVOM9z0z1eKKwk5FFXOUFJBBBGQRyDXn7XumJ+idQm72neLW+oqStv/w6lZ3IPkOcg/SvQhpPLisS47jEllDrLgIWhQyFD1rSqx1y0rKKksPOETUk5DKkQ5UhDCwC8lOFBQHQc8ipNZ73cpc9BMx9zuxvbLznfFg4/EDgbjjIp6v/AGPMOvGTpqeqAvOTGdBW19Mcp/WmX+Se0KGVNRk21xJ47xD/AF/9QBr0Y30TWv0cM+PbH8GKbRaiwiS6HYUYvJKXUtw0hS0kkncQr5s+tNN41Jep0ljS+nGlv94jYVLzkDoc+AH16U92zsz1NJWDebxGitK/EiLlxR+pAA+xqw9NaVtWm2VIt8cF1Yw6+4dzjnuT9eKyuvqUcgKePZ5bYI9J2WHpGyM2oPj4p3Ljr5H43D1Pt4CneDAWhCviCFK6JUDyRSp+Gy+AlxsKSORnqKUJASkDGAOK889AjusFi2aXukpRy2zGWvBGQTjjg9PpXkPPUnrXqftokrjdnN1U2cFYbb+ilpSf0NeWRyRgZJ4oCf8AaBD+D0boxJ3AmI4o8+ZB/wBqr/rwOpq3u3BgRrBpJoJx3cQJx67E1V1kjfF3qBG/82S2j7qAoC3+1ZaoX8oRD+CPF3kevyD+n61adjukeSw2rvQFuIGEnx4qu+3OCRIsL6cd2EuRyfDPykfsabdNzrg2pMUpU4qCgyCASN7SMbsHHJ5rnc/GeHs08aN3F3ei3bklcyGpk5bWvqoe9RufZmmo63EzGBHQpWAtR6f7g5pkVq68T7laHo7SfgZqlMtgg4KhjJPkPWut7YTdrQ6pS2YwXvAbdkBIWpBwso9PX1qZy0iimcJLZYiJXhhpuRskvlStpLaGuSry5PSlkrXsTTLCY1gZZW6UgOqUSo7vHAHH602XeyzLhpuGVvRI75aKm47shIfktD8yE+JPgPGkv8kdxold5dtU34xBUkkPgAeG7ZjkexqlcPtm/MvisjBb/wBGbU+sH7m6t1Eh1x5xtKFrU2G+AScBIJ8+uc1Dw4tDyXUn50kKB9RzUyseipt1jMTFOwIrUlRTGTMkd0qQQediccjwz0po1Dbe4v38OSz3TwdDKkAcgkgVtFpPEeff52R8pNevo9aWZxT1qhOrOVOR21E+pSDRW9tYMaBGYPVplCPsAKK0OAU7h50FQ6ZpOR71zVmgFfFY3DOMikCwcEf1pO4lXgSPrUYB3yDWePMUwLSo9SfuaSOoX5n7mpBKdyf8w+9BUMcEfeoY6hfmfuaSONrJ5Ur7mgEPb9KDWg+63cvy22wB6ZV/y1QWmLY5eNR263MjJkSEIOPLPJ+wNWH2yuLRa7awVq2rkKVgnj5U/wD6NM/ZRae/nybmQf7unu2yDjCj1I9h+9ATD/iNCe5soQobUlYAHhxVf9k8A3DXtpbONrbhdUD5JH/anTtakoU/Bi94pTraStSCrO0HpWvZVbFLelXI7gEjumyDjJPJ/SgLx7R7B/MWlZURhIMpkh+PzzvT4fUZH1qrdAX1FpgXKfOcClNqaYEd0/Ngr/tODz+HP2qVMh1pYWhxYwc9Sajmt9IOynF3uytFbpG6VFSeSf8AOkeviPrWVkftHdwr4rapv0yXfF2d9yDEiXRpsWia2AVlKe9BSdx9c7s00xWW31yWp020P2QvPOApk4eiqUSfkPXk9RVXNzFOoKFlKsYBDiQSMcY9KdIb8ksd2O8WgKBS0g4QTjHhyfbpXP8AJ79o9j+imthLSYQrRMf0y+i5rgLZahuptrqXQJTSjkIRzwQrpg9M08WZEWFAh2Jya6G0wCy6UrHdF1WDncDng/LUUehp/hbKJewuKSMKkJyUY6Dp0+uaWu/y9Ggd58JG3JztCs4V/wC48Vb5f0ZPgY9k2OLtmTc7dY3kyYjCIUVMd4OO7dhQrO5JP4gfOmnT1tY1n2uybpGRvtkBYdW7jAWoDCR9SM+wqMGFedbXn4e2bthwHCCQ0ykeJ8OlXNpuwRNN2hq12/dtSdz735nlnqo/sPIVtVH7PP508aq/RN0qGP8A7oqPtpVnkqP1orU83R+IrQiuuKNooSJlJrmpulZTWpRQtohU36VwWz6U5lutFNUI0aFx8+FJ1xvT9Keyz6VqWR5UIKP7c4y0s2ZSQSO8e4x6Irj2KpWtN3jLB2ILTgA65VuB/wDjU77ULB/FmbYASnu3HM49Qn/aufZxpyLaxLLaXTIcSkOrJyFJG7GB96AprtFYd/nO5hZJIWnAPgNoqcdkMxp+0PW5zukPsOFSQVfM4lXJOPSlms9HuTtSzZJd4cUD08AKaGtDSC6kxVu954FCSCPqKkFmfB8Hg+XSurTLjRyjiumk7TMiWNli4LccfQoklxWTjwp4EUD8tThVohl/0RZtQKL7qFQpp6vxgBu/1J6H34NRF/ss1DFXm2XG3y0D8JK1NL+xBH61cQjDP4a3DBHTNUdUWdFXMvq/FlLHs/1zIO15UNI83JoIH2Bp6tPZIApC7/dy8gc/DxAUj23q5x7CrTS0rzNbBjzqqqivovLn8iaxyGq22uHaoSYdsitxmEjogcq9SepNLEM+n6UsDNbpbAq69HL77YmQ0B4UUs7uigw70Vk1ihIUYoooAxWNorYVigNSkVjYK3oNANtzhiQEApBCTxRb4SY2/CSArA4PlS9VCalAa5lvDzylkcqrtb4KIySeNx8fGlyuuaE9MVIOfdjxGayEDyroaBQHPux5VkI9K6Cs00HPZ6VkJHlW9FVBgIFG0CthQaAxiisiigP/2Q=="/>
          <p:cNvSpPr>
            <a:spLocks noChangeAspect="1" noChangeArrowheads="1"/>
          </p:cNvSpPr>
          <p:nvPr/>
        </p:nvSpPr>
        <p:spPr bwMode="auto">
          <a:xfrm>
            <a:off x="155575" y="-769938"/>
            <a:ext cx="174307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sp>
        <p:nvSpPr>
          <p:cNvPr id="4" name="AutoShape 4" descr="data:image/jpeg;base64,/9j/4AAQSkZJRgABAQAAAQABAAD/2wBDAAkGBwgHBgkIBwgKCgkLDRYPDQwMDRsUFRAWIB0iIiAdHx8kKDQsJCYxJx8fLT0tMTU3Ojo6Iys/RD84QzQ5Ojf/2wBDAQoKCg0MDRoPDxo3JR8lNzc3Nzc3Nzc3Nzc3Nzc3Nzc3Nzc3Nzc3Nzc3Nzc3Nzc3Nzc3Nzc3Nzc3Nzc3Nzc3Nzf/wAARCACbAKgDASIAAhEBAxEB/8QAHAAAAQQDAQAAAAAAAAAAAAAAAAQFBgcBAgMI/8QAQBAAAQMDAwEGBAQDBgQHAAAAAQIDBAAFEQYSITEHE0FRYXEUIoGRMkKhsRUWwSMkM1Jy0QjC8PFEU5KisuHi/8QAGQEBAAMBAQAAAAAAAAAAAAAAAAECAwQF/8QAJBEAAgMAAgICAgMBAAAAAAAAAAECAxEEMRIhE0EyUQUUcdH/2gAMAwEAAhEDEQA/ALxooooAooooAoozWinEpBJUAB1JOKA3opIm5Qlr2JmRyvyDgzSgLGOooDesZrBNU92xdpFwsM8WSwLDEjYFvySAopB6JTxgepoC4dw86YdRaus2nHGmrnL2vvf4bLaStah57Rk1RGke1fU0a9x0XSb8dDedQ26h5IylJOMpIHBGc1Y+jnoT/afq9c1xJuCHW2o+9QyGQMYTnp4UBNdPamtOoUuG2Sw4tr/EZUkocR7pPIp6BqutSLjt9pWljadouThdTNDeMmNt/PjyPSrET0oDaiiigCiiigCiiigCiiigCiiigCsE4rNaqHFANV9u6ba20hpsvzJC+7jR0HBcVjz8AByTTe1p1U4h/UUhU53r8OCUMI9Ajx91ZPtTfZpAu+ur5JcwU20IhRh/lONzivQknHsmpW+/3SAClWVHAwM1hK1LdITQyz9I6YcaCXrNC46ENgKHsRyDUBvjl77OnG7hZpLs6ybsPwpb28t/6VHmp7cZ6w6lJQVZOMCo9r+3Kudiejl9hrekZS4r8Hqa8xfyEp25Doydmv0SvS9+t+prQ1c7ave04dqkK/E2sdUqHmKpD/iAtMlnVDdzLH90kMJQhxPTenqD6+PtSXsz1tE0Xd7tHmOOvWx5OU90jOXE/hIHhkf0po7RNfydZTGkltUa3MHLcfqSfFSvM17SNiGpJAyMjHOR4VbVl/lXU2o1jUwudo1BIUC6su900p0gcJ8Uk8EA1VUOT8LLZkpQhamVhaUOJ3JODnBHiKc9SakkahuD06U22048pK3EMghKnAMb+ehx+1AenNNaOs2l3nZUNta5To2rlSXStwj/AC5Pt4VJmnULztV06jHSvN1i7Wrg3GjW+9tfFw2k7e9QcO+hPgrFXJpu4G5Mx37e6JEZ1OUPpP4PQ/7GgJlRXBhZUQFjCgPvXYHNAZooooAooooAooooAooooArVRJHArY1oenjQFcWNmTadR6if7wKZcuDinUnq1kBxKvYhWKlhugU4ptxO1KWkuBahwcnGKjmu402M+q8Wk53thE6OBkuIScpWPbp6imxjUzkttBUGXkqRglxonA4J4BwecEZxivG5MpUza14znlLxY531+XLcVAtcxj+JLU24gEY7tpSgndj82CarzU+lb/Hjz375e9zaUJcLjYUrvAc4SUjpj2qbRYRfh96jAdZdQpMgOBB2oWFhJO0/Jkcgk8Cqp1Pr2XKfftsIMSLUgFtoSmUulQBPzZwPM49MVrwlXJbD2/tloJMjuorE5Y3Y7Tsht5bzQdy2ghIyB0UeFe4pkV15pzul6lXOPFYfSwlmKkpZbZaCAN2MnA8TgU2K616hsa1kDJrFbAjIJFAZT8p54qVaC1tP0hdW3mXFuQVqHxUYn5Vp8wPBQ8DT9a+y5dzsECamf8NJmNhaO9RlrnOEnHzJPrzUg072Mssvpd1FcC6G1fPGiowOOcFZ6/QexoC7I7zM+GxKirCmnUJdaWPzJUMg/Y13ZWVDkYI4PvWkZhuPHbZjpShppAQ2hPRKQMAfYVlXyOBY6EbSP2oDvRWoNbUAUUUUAUUUUBjNGaMCsEYFAZzWrhOw46+FM951NaLKpLdwmttvL/AynK3FeyRyaZXu0GIEhbdmvq2weV/w5xOfoRmgHRhZdmyX8gjd3aR4YTx++ajlwsFtkzlvRHHIDwOSWiNi1eqT/Slds7QdIXGT8IJfwkgLwWpbRZO7r40+Ltcd97+wUQhwbtwIIPtVLIRmsktI8U+yvNf2u9xNFT5LN3TIYQ2C42hjYooJwTnNUvpe1t3vUcC2vOd01IeCCvpgYz/SvSk2K1Pny7e+VKi9yGFoH5gRg8fWvOGo7NN0lqJ6A8CmRFcCmnQeFp6pUP0qKqYVLILEFFItHtL0Nb3NLquNjioYRaUYU50MhAPzfbrmqQV1r0FAu7Wp+za8KgOp+IdhKbeYWv8Awlgck+hzwa8+qOTmtCTWs44rFZFAesrRFakaZhM7AhTcZtCkj8o2jChXdlySgQg81y6VMlYOc4/AT/150l0S+JeltPSCBiRBSw5jpkJyPsQadkulETcpXLLqVp6dM4P6E0A4W9ZU3sP5f2/75pQ6ncgjxxSSKnu5zqP8xJ/b+uaXEcUBq0dyEnzFb5rkx+DHkoiuuBQBmjNGBRgUAZoowKKAwTxUPvd3n3a7L09pt8MusgG43ADd8Ik9EIHQuH9ByadtX3lOn9N3C6KPzMMkoB8VeH60y9m8JULTUUuD++TE/GS3DypTi+eT7YHtVkvWlXLB5sOm7XY0KMKMFSF/4sp473Xj5qWeT7dKdHH0pQpeflHjjpXB+U00EKccSgq4CVeJqMXy/pSjanellKsLIGK1qpdksRz3XxrWifWlosupGe4mRmluEfI+E4Wk+ef6VWFj1VeOzXUBts2QqZaCv5mioqwnwWg+BHl0P2qw7fLbnQ1tQg69LWMd2T+BXqfI+dVVr203B65IMiG626hJKioH5h5g9Me/lXTZRH43naObj8mcrMfTL8huxJaE3SAQ4zJKHEODxSRUc7StKM6otsltDYE5l5LjDgHIynGPY4qIdhWo1rjTbBIc3IaHfsZ6hGcKA9iQfrVvd4WVNyiPlA7t70GeFV556Z5dnaVvdosT11nAw2fifhS0XClbh5zx4p69ai54q6O38XCTKiJYhv8A8OjoK3HgMpUs8A+wGefWqYVjJxQGtZrFbAUB6L7E54m6KtsUElUOc8jnyCSv/nAqSTSXLglDeFbkq6eZUB/WoB2AszWbVdn1MrTFUtHwzih8q1EELx7bUVPRGdibpT7iGAhSVuLcUAG0g5J5oR/hKGkgy3nPIgD7Up3AjP7VAEanveoHFt6LtqfhQvm6z8obV/oR1Vx48dK6K0Rep4KrzrK5qWr8sNtLKAPY7jUaX8ScNZG4EEfMa6bhk1WcvszmstqctWsr0y8OQX1h1P2GKjMvVPaBoV8JvJYu0BJx3uOo/wBWAQfcU0lQb6LzBBozUQ0Vr+z6taKIi1R5qRlyG8QFj1B6KHqKloORmpKG2aKxRQFc9u6yjQa0A4SuS0Fe26lehr21LsduJJSp1pLSTjjckcil/aba13bRs9tpG91pIfQPFRQc4/Sq87O5zNyiyLVb3lR3nNslhKs/ItPCiCfNP7V10RjKpnLyHJNYWhdYzD+FShktJJwk/hyRzj6VE9Rxo3zhlMlSkp3BRbwFg+SuhrDl4kxnNQzEqcLcZpgMpKSnCUubTyfPk0z6sn3S/wAEzLM9NjuplIiSID6VJSVLO0FOeCOc+la0t1ST05bKlcsSEly1XG0vZm1WqREXMkOEILYUpSQCQeoAIBGMjxqEamv9/wBQRfiFwZ3wqwELkBKyhZyeNwG3x6Vak/TunrhbU22dFbWxaC2yw808knYrHeLIB4+fOc+dc48a+t9ojijLebsjLZbTESSGDH2H8v4R79c1RznNtnRCuupJYVr2NLWxr9hC0KwuO8h1JHONuT+wr0RHdDitySkqIOQeErH/AF1FU/2L212fri7Xj5u4jBxttRGPmWrge+0frVsSVBUruw2kuK4Wc4Cj4H39a45LGda6EWpoaJOmrmwltLrJjL2pKvmT8p4HoK8mGvW15EgWl+MhLbX9moZXxxg8A9DXktSSCQeoOKgk0rZPWlUiBKjRIsp9koYkhRZWfzhJwaSjigPUXZPFEXQFpcexsLRcAz5qJzSSKhXaDd3XnFL/AJbiOFAQDgTXB1J80D9aY75MlWHsptURD+ZM5huIwE/kQU5Wr3wMfWrK0tBZtFig2+OkBLTKc488c/rVe2axXjHyHRlltlpLbSEoQkAJSkYAA8AKypZ37RXNx5vYouK2bepPlTLdb2wy3/d3lLK+BsHA+tS2l2RXXKx4kKLrcjDOxakKCsgA1FLpIamNrYkthxlfCkK8Qaa7hfGUOKTLbUR3u5wgjcU45/YH6US1Ku0D4WysLkLQCsvKV+X+h8KxlLej0qafj7KgvzDmndR7rTIW0ttXeMuIOCkeHP3Feg+y7WqNYWfLxSm4xQESWx456LHocGqD1NBnvXAiRDcYcHRKkEZ5xmt+zi9q07rmFIB2suL+HfHmhRAI+4B+laQlqOPlVOM9z0z1eKKwk5FFXOUFJBBBGQRyDXn7XumJ+idQm72neLW+oqStv/w6lZ3IPkOcg/SvQhpPLisS47jEllDrLgIWhQyFD1rSqx1y0rKKksPOETUk5DKkQ5UhDCwC8lOFBQHQc8ipNZ73cpc9BMx9zuxvbLznfFg4/EDgbjjIp6v/AGPMOvGTpqeqAvOTGdBW19Mcp/WmX+Se0KGVNRk21xJ47xD/AF/9QBr0Y30TWv0cM+PbH8GKbRaiwiS6HYUYvJKXUtw0hS0kkncQr5s+tNN41Jep0ljS+nGlv94jYVLzkDoc+AH16U92zsz1NJWDebxGitK/EiLlxR+pAA+xqw9NaVtWm2VIt8cF1Yw6+4dzjnuT9eKyuvqUcgKePZ5bYI9J2WHpGyM2oPj4p3Ljr5H43D1Pt4CneDAWhCviCFK6JUDyRSp+Gy+AlxsKSORnqKUJASkDGAOK889AjusFi2aXukpRy2zGWvBGQTjjg9PpXkPPUnrXqftokrjdnN1U2cFYbb+ilpSf0NeWRyRgZJ4oCf8AaBD+D0boxJ3AmI4o8+ZB/wBqr/rwOpq3u3BgRrBpJoJx3cQJx67E1V1kjfF3qBG/82S2j7qAoC3+1ZaoX8oRD+CPF3kevyD+n61adjukeSw2rvQFuIGEnx4qu+3OCRIsL6cd2EuRyfDPykfsabdNzrg2pMUpU4qCgyCASN7SMbsHHJ5rnc/GeHs08aN3F3ei3bklcyGpk5bWvqoe9RufZmmo63EzGBHQpWAtR6f7g5pkVq68T7laHo7SfgZqlMtgg4KhjJPkPWut7YTdrQ6pS2YwXvAbdkBIWpBwso9PX1qZy0iimcJLZYiJXhhpuRskvlStpLaGuSry5PSlkrXsTTLCY1gZZW6UgOqUSo7vHAHH602XeyzLhpuGVvRI75aKm47shIfktD8yE+JPgPGkv8kdxold5dtU34xBUkkPgAeG7ZjkexqlcPtm/MvisjBb/wBGbU+sH7m6t1Eh1x5xtKFrU2G+AScBIJ8+uc1Dw4tDyXUn50kKB9RzUyseipt1jMTFOwIrUlRTGTMkd0qQQediccjwz0po1Dbe4v38OSz3TwdDKkAcgkgVtFpPEeff52R8pNevo9aWZxT1qhOrOVOR21E+pSDRW9tYMaBGYPVplCPsAKK0OAU7h50FQ6ZpOR71zVmgFfFY3DOMikCwcEf1pO4lXgSPrUYB3yDWePMUwLSo9SfuaSOoX5n7mpBKdyf8w+9BUMcEfeoY6hfmfuaSONrJ5Ur7mgEPb9KDWg+63cvy22wB6ZV/y1QWmLY5eNR263MjJkSEIOPLPJ+wNWH2yuLRa7awVq2rkKVgnj5U/wD6NM/ZRae/nybmQf7unu2yDjCj1I9h+9ATD/iNCe5soQobUlYAHhxVf9k8A3DXtpbONrbhdUD5JH/anTtakoU/Bi94pTraStSCrO0HpWvZVbFLelXI7gEjumyDjJPJ/SgLx7R7B/MWlZURhIMpkh+PzzvT4fUZH1qrdAX1FpgXKfOcClNqaYEd0/Ngr/tODz+HP2qVMh1pYWhxYwc9Sajmt9IOynF3uytFbpG6VFSeSf8AOkeviPrWVkftHdwr4rapv0yXfF2d9yDEiXRpsWia2AVlKe9BSdx9c7s00xWW31yWp020P2QvPOApk4eiqUSfkPXk9RVXNzFOoKFlKsYBDiQSMcY9KdIb8ksd2O8WgKBS0g4QTjHhyfbpXP8AJ79o9j+imthLSYQrRMf0y+i5rgLZahuptrqXQJTSjkIRzwQrpg9M08WZEWFAh2Jya6G0wCy6UrHdF1WDncDng/LUUehp/hbKJewuKSMKkJyUY6Dp0+uaWu/y9Ggd58JG3JztCs4V/wC48Vb5f0ZPgY9k2OLtmTc7dY3kyYjCIUVMd4OO7dhQrO5JP4gfOmnT1tY1n2uybpGRvtkBYdW7jAWoDCR9SM+wqMGFedbXn4e2bthwHCCQ0ykeJ8OlXNpuwRNN2hq12/dtSdz735nlnqo/sPIVtVH7PP508aq/RN0qGP8A7oqPtpVnkqP1orU83R+IrQiuuKNooSJlJrmpulZTWpRQtohU36VwWz6U5lutFNUI0aFx8+FJ1xvT9Keyz6VqWR5UIKP7c4y0s2ZSQSO8e4x6Irj2KpWtN3jLB2ILTgA65VuB/wDjU77ULB/FmbYASnu3HM49Qn/aufZxpyLaxLLaXTIcSkOrJyFJG7GB96AprtFYd/nO5hZJIWnAPgNoqcdkMxp+0PW5zukPsOFSQVfM4lXJOPSlms9HuTtSzZJd4cUD08AKaGtDSC6kxVu954FCSCPqKkFmfB8Hg+XSurTLjRyjiumk7TMiWNli4LccfQoklxWTjwp4EUD8tThVohl/0RZtQKL7qFQpp6vxgBu/1J6H34NRF/ss1DFXm2XG3y0D8JK1NL+xBH61cQjDP4a3DBHTNUdUWdFXMvq/FlLHs/1zIO15UNI83JoIH2Bp6tPZIApC7/dy8gc/DxAUj23q5x7CrTS0rzNbBjzqqqivovLn8iaxyGq22uHaoSYdsitxmEjogcq9SepNLEM+n6UsDNbpbAq69HL77YmQ0B4UUs7uigw70Vk1ihIUYoooAxWNorYVigNSkVjYK3oNANtzhiQEApBCTxRb4SY2/CSArA4PlS9VCalAa5lvDzylkcqrtb4KIySeNx8fGlyuuaE9MVIOfdjxGayEDyroaBQHPux5VkI9K6Cs00HPZ6VkJHlW9FVBgIFG0CthQaAxiisiigP/2Q=="/>
          <p:cNvSpPr>
            <a:spLocks noChangeAspect="1" noChangeArrowheads="1"/>
          </p:cNvSpPr>
          <p:nvPr/>
        </p:nvSpPr>
        <p:spPr bwMode="auto">
          <a:xfrm>
            <a:off x="307975" y="-617538"/>
            <a:ext cx="1743075" cy="1609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PT"/>
          </a:p>
        </p:txBody>
      </p:sp>
      <p:grpSp>
        <p:nvGrpSpPr>
          <p:cNvPr id="8" name="Grupo 7"/>
          <p:cNvGrpSpPr/>
          <p:nvPr/>
        </p:nvGrpSpPr>
        <p:grpSpPr>
          <a:xfrm>
            <a:off x="307975" y="0"/>
            <a:ext cx="8836025" cy="6116282"/>
            <a:chOff x="307975" y="0"/>
            <a:chExt cx="8836025" cy="6116282"/>
          </a:xfrm>
        </p:grpSpPr>
        <p:sp>
          <p:nvSpPr>
            <p:cNvPr id="6" name="Oval 5"/>
            <p:cNvSpPr/>
            <p:nvPr/>
          </p:nvSpPr>
          <p:spPr>
            <a:xfrm>
              <a:off x="307975" y="0"/>
              <a:ext cx="8836025" cy="2708920"/>
            </a:xfrm>
            <a:prstGeom prst="ellipse">
              <a:avLst/>
            </a:prstGeom>
            <a:pattFill prst="pct5">
              <a:fgClr>
                <a:schemeClr val="accent1"/>
              </a:fgClr>
              <a:bgClr>
                <a:schemeClr val="bg1"/>
              </a:bgClr>
            </a:pattFill>
            <a:effectLst>
              <a:glow rad="139700">
                <a:schemeClr val="accent2">
                  <a:satMod val="175000"/>
                  <a:alpha val="40000"/>
                </a:schemeClr>
              </a:glow>
              <a:outerShdw blurRad="57150" dist="38100" dir="5400000" algn="ctr" rotWithShape="0">
                <a:schemeClr val="accent2">
                  <a:shade val="9000"/>
                  <a:alpha val="48000"/>
                  <a:satMod val="105000"/>
                </a:schemeClr>
              </a:outerShdw>
            </a:effectLst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lvl="2" algn="just">
                <a:lnSpc>
                  <a:spcPct val="150000"/>
                </a:lnSpc>
              </a:pPr>
              <a:r>
                <a:rPr lang="pt-PT" sz="4000" b="1" dirty="0">
                  <a:latin typeface="Blackadder ITC" pitchFamily="82" charset="0"/>
                  <a:hlinkClick r:id="rId2" action="ppaction://hlinksldjump"/>
                </a:rPr>
                <a:t>Missão</a:t>
              </a:r>
              <a:r>
                <a:rPr lang="pt-PT" sz="2000" dirty="0"/>
                <a:t>: </a:t>
              </a:r>
            </a:p>
            <a:p>
              <a:pPr lvl="2" algn="just">
                <a:lnSpc>
                  <a:spcPct val="150000"/>
                </a:lnSpc>
              </a:pPr>
              <a:r>
                <a:rPr lang="pt-PT" dirty="0" smtClean="0"/>
                <a:t>Produzir </a:t>
              </a:r>
              <a:r>
                <a:rPr lang="pt-PT" dirty="0"/>
                <a:t>e distribuir produtos de qualidade conhecida no mercado, assegurando um serviço que proporcione a satisfação total dos clientes, com sentido de responsabilidade social e ambiental.</a:t>
              </a:r>
            </a:p>
          </p:txBody>
        </p:sp>
        <p:pic>
          <p:nvPicPr>
            <p:cNvPr id="3079" name="Picture 7" descr="missão visão e valores definem a direção da empresa e quem vai junto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571" r="19239"/>
            <a:stretch/>
          </p:blipFill>
          <p:spPr bwMode="auto">
            <a:xfrm>
              <a:off x="2426679" y="5058839"/>
              <a:ext cx="928589" cy="1057443"/>
            </a:xfrm>
            <a:prstGeom prst="ellipse">
              <a:avLst/>
            </a:prstGeom>
            <a:ln w="63500" cap="rnd">
              <a:solidFill>
                <a:srgbClr val="333333"/>
              </a:solidFill>
            </a:ln>
            <a:effectLst>
              <a:outerShdw blurRad="381000" dist="292100" dir="5400000" sx="-80000" sy="-18000" rotWithShape="0">
                <a:srgbClr val="000000">
                  <a:alpha val="22000"/>
                </a:srgbClr>
              </a:outerShdw>
            </a:effectLst>
            <a:scene3d>
              <a:camera prst="orthographicFront"/>
              <a:lightRig rig="contrasting" dir="t">
                <a:rot lat="0" lon="0" rev="3000000"/>
              </a:lightRig>
            </a:scene3d>
            <a:sp3d contourW="7620">
              <a:bevelT w="95250" h="31750"/>
              <a:contourClr>
                <a:srgbClr val="333333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" name="Rectângulo 6"/>
          <p:cNvSpPr/>
          <p:nvPr/>
        </p:nvSpPr>
        <p:spPr>
          <a:xfrm>
            <a:off x="155576" y="2852936"/>
            <a:ext cx="8880920" cy="216024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2" algn="ctr">
              <a:lnSpc>
                <a:spcPct val="150000"/>
              </a:lnSpc>
            </a:pPr>
            <a:r>
              <a:rPr lang="pt-PT" sz="4000" b="1" dirty="0">
                <a:latin typeface="Blackadder ITC" pitchFamily="82" charset="0"/>
                <a:hlinkClick r:id="rId2" action="ppaction://hlinksldjump"/>
              </a:rPr>
              <a:t>Posicionamento </a:t>
            </a:r>
            <a:endParaRPr lang="pt-PT" sz="4000" b="1" dirty="0">
              <a:latin typeface="Blackadder ITC" pitchFamily="82" charset="0"/>
            </a:endParaRPr>
          </a:p>
          <a:p>
            <a:pPr algn="ctr">
              <a:lnSpc>
                <a:spcPct val="150000"/>
              </a:lnSpc>
            </a:pPr>
            <a:r>
              <a:rPr lang="pt-PT" sz="2000" dirty="0"/>
              <a:t>“Faz parte do seu dia-a-dia”.</a:t>
            </a:r>
          </a:p>
          <a:p>
            <a:pPr algn="just">
              <a:lnSpc>
                <a:spcPct val="150000"/>
              </a:lnSpc>
            </a:pPr>
            <a:r>
              <a:rPr lang="pt-PT" sz="2000" dirty="0"/>
              <a:t> </a:t>
            </a:r>
            <a:r>
              <a:rPr lang="pt-PT" dirty="0" smtClean="0"/>
              <a:t>A XPTO se posiciona como uma empresa de referência no mercado, com produtos nacionais e de boa qualidade, produto jovem, alegre e refrescante.</a:t>
            </a:r>
            <a:endParaRPr lang="pt-PT" dirty="0"/>
          </a:p>
        </p:txBody>
      </p:sp>
      <p:sp>
        <p:nvSpPr>
          <p:cNvPr id="9" name="Seta para baixo 8"/>
          <p:cNvSpPr/>
          <p:nvPr/>
        </p:nvSpPr>
        <p:spPr>
          <a:xfrm>
            <a:off x="4596036" y="2708920"/>
            <a:ext cx="40801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3" name="Seta para baixo 12"/>
          <p:cNvSpPr/>
          <p:nvPr/>
        </p:nvSpPr>
        <p:spPr>
          <a:xfrm>
            <a:off x="1490638" y="5085184"/>
            <a:ext cx="40801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Rectângulo 13"/>
          <p:cNvSpPr/>
          <p:nvPr/>
        </p:nvSpPr>
        <p:spPr>
          <a:xfrm>
            <a:off x="5855844" y="5085185"/>
            <a:ext cx="3468684" cy="1772815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2" algn="just">
              <a:lnSpc>
                <a:spcPct val="150000"/>
              </a:lnSpc>
            </a:pPr>
            <a:r>
              <a:rPr lang="pt-PT" sz="2000" b="1" dirty="0"/>
              <a:t> </a:t>
            </a:r>
            <a:r>
              <a:rPr lang="pt-PT" sz="2800" b="1" dirty="0" smtClean="0">
                <a:latin typeface="Blackadder ITC" pitchFamily="82" charset="0"/>
                <a:hlinkClick r:id="rId2" action="ppaction://hlinksldjump"/>
              </a:rPr>
              <a:t>Valores</a:t>
            </a:r>
            <a:r>
              <a:rPr lang="pt-PT" sz="2800" b="1" dirty="0">
                <a:latin typeface="Blackadder ITC" pitchFamily="82" charset="0"/>
                <a:hlinkClick r:id="rId2" action="ppaction://hlinksldjump"/>
              </a:rPr>
              <a:t>:</a:t>
            </a:r>
            <a:endParaRPr lang="pt-PT" sz="2800" b="1" dirty="0">
              <a:latin typeface="Blackadder ITC" pitchFamily="82" charset="0"/>
            </a:endParaRPr>
          </a:p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PT" sz="1400" dirty="0" smtClean="0"/>
              <a:t>Responsabilidade;  Competitividade;</a:t>
            </a:r>
          </a:p>
          <a:p>
            <a:pPr lvl="0" algn="just">
              <a:lnSpc>
                <a:spcPct val="150000"/>
              </a:lnSpc>
            </a:pPr>
            <a:r>
              <a:rPr lang="pt-PT" sz="1400" dirty="0" smtClean="0"/>
              <a:t>Inovação</a:t>
            </a:r>
            <a:r>
              <a:rPr lang="pt-PT" sz="1400" dirty="0"/>
              <a:t>; </a:t>
            </a:r>
            <a:r>
              <a:rPr lang="pt-PT" sz="1400" dirty="0" smtClean="0"/>
              <a:t>Qualidade </a:t>
            </a:r>
            <a:r>
              <a:rPr lang="pt-PT" sz="1400" dirty="0"/>
              <a:t>e compromisso com o cliente (proximidade);</a:t>
            </a:r>
          </a:p>
        </p:txBody>
      </p:sp>
      <p:sp>
        <p:nvSpPr>
          <p:cNvPr id="15" name="Seta para baixo 14"/>
          <p:cNvSpPr/>
          <p:nvPr/>
        </p:nvSpPr>
        <p:spPr>
          <a:xfrm>
            <a:off x="7392330" y="5013176"/>
            <a:ext cx="408012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1514116" cy="1396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7728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338891" y="415403"/>
            <a:ext cx="7862308" cy="2461927"/>
            <a:chOff x="243626" y="214174"/>
            <a:chExt cx="7004191" cy="3162605"/>
          </a:xfrm>
        </p:grpSpPr>
        <p:sp>
          <p:nvSpPr>
            <p:cNvPr id="3" name="Freeform 5"/>
            <p:cNvSpPr>
              <a:spLocks/>
            </p:cNvSpPr>
            <p:nvPr/>
          </p:nvSpPr>
          <p:spPr bwMode="auto">
            <a:xfrm>
              <a:off x="286205" y="311560"/>
              <a:ext cx="5831149" cy="3065219"/>
            </a:xfrm>
            <a:custGeom>
              <a:avLst/>
              <a:gdLst>
                <a:gd name="T0" fmla="*/ 0 w 2739"/>
                <a:gd name="T1" fmla="*/ 2141 h 2518"/>
                <a:gd name="T2" fmla="*/ 2605 w 2739"/>
                <a:gd name="T3" fmla="*/ 2141 h 2518"/>
                <a:gd name="T4" fmla="*/ 2605 w 2739"/>
                <a:gd name="T5" fmla="*/ 2518 h 2518"/>
                <a:gd name="T6" fmla="*/ 2739 w 2739"/>
                <a:gd name="T7" fmla="*/ 1259 h 2518"/>
                <a:gd name="T8" fmla="*/ 2605 w 2739"/>
                <a:gd name="T9" fmla="*/ 0 h 2518"/>
                <a:gd name="T10" fmla="*/ 2605 w 2739"/>
                <a:gd name="T11" fmla="*/ 377 h 2518"/>
                <a:gd name="T12" fmla="*/ 0 w 2739"/>
                <a:gd name="T13" fmla="*/ 377 h 2518"/>
                <a:gd name="T14" fmla="*/ 0 w 2739"/>
                <a:gd name="T15" fmla="*/ 2141 h 2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9" h="2518">
                  <a:moveTo>
                    <a:pt x="0" y="2141"/>
                  </a:moveTo>
                  <a:lnTo>
                    <a:pt x="2605" y="2141"/>
                  </a:lnTo>
                  <a:lnTo>
                    <a:pt x="2605" y="2518"/>
                  </a:lnTo>
                  <a:lnTo>
                    <a:pt x="2739" y="1259"/>
                  </a:lnTo>
                  <a:lnTo>
                    <a:pt x="2605" y="0"/>
                  </a:lnTo>
                  <a:lnTo>
                    <a:pt x="2605" y="377"/>
                  </a:lnTo>
                  <a:lnTo>
                    <a:pt x="0" y="377"/>
                  </a:lnTo>
                  <a:lnTo>
                    <a:pt x="0" y="2141"/>
                  </a:lnTo>
                  <a:close/>
                </a:path>
              </a:pathLst>
            </a:custGeom>
            <a:solidFill>
              <a:srgbClr val="E0E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4" name="Freeform 6"/>
            <p:cNvSpPr>
              <a:spLocks/>
            </p:cNvSpPr>
            <p:nvPr/>
          </p:nvSpPr>
          <p:spPr bwMode="auto">
            <a:xfrm>
              <a:off x="243626" y="214174"/>
              <a:ext cx="5831149" cy="3065219"/>
            </a:xfrm>
            <a:custGeom>
              <a:avLst/>
              <a:gdLst>
                <a:gd name="T0" fmla="*/ 0 w 2739"/>
                <a:gd name="T1" fmla="*/ 2141 h 2518"/>
                <a:gd name="T2" fmla="*/ 2605 w 2739"/>
                <a:gd name="T3" fmla="*/ 2141 h 2518"/>
                <a:gd name="T4" fmla="*/ 2605 w 2739"/>
                <a:gd name="T5" fmla="*/ 2518 h 2518"/>
                <a:gd name="T6" fmla="*/ 2739 w 2739"/>
                <a:gd name="T7" fmla="*/ 1259 h 2518"/>
                <a:gd name="T8" fmla="*/ 2605 w 2739"/>
                <a:gd name="T9" fmla="*/ 0 h 2518"/>
                <a:gd name="T10" fmla="*/ 2605 w 2739"/>
                <a:gd name="T11" fmla="*/ 377 h 2518"/>
                <a:gd name="T12" fmla="*/ 0 w 2739"/>
                <a:gd name="T13" fmla="*/ 377 h 2518"/>
                <a:gd name="T14" fmla="*/ 0 w 2739"/>
                <a:gd name="T15" fmla="*/ 2141 h 2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739" h="2518">
                  <a:moveTo>
                    <a:pt x="0" y="2141"/>
                  </a:moveTo>
                  <a:lnTo>
                    <a:pt x="2605" y="2141"/>
                  </a:lnTo>
                  <a:lnTo>
                    <a:pt x="2605" y="2518"/>
                  </a:lnTo>
                  <a:lnTo>
                    <a:pt x="2739" y="1259"/>
                  </a:lnTo>
                  <a:lnTo>
                    <a:pt x="2605" y="0"/>
                  </a:lnTo>
                  <a:lnTo>
                    <a:pt x="2605" y="377"/>
                  </a:lnTo>
                  <a:lnTo>
                    <a:pt x="0" y="377"/>
                  </a:lnTo>
                  <a:lnTo>
                    <a:pt x="0" y="2141"/>
                  </a:lnTo>
                  <a:close/>
                </a:path>
              </a:pathLst>
            </a:custGeom>
            <a:noFill/>
            <a:ln w="5" cap="flat">
              <a:solidFill>
                <a:srgbClr val="E0E597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5" name="Rectangle 8"/>
            <p:cNvSpPr>
              <a:spLocks noChangeArrowheads="1"/>
            </p:cNvSpPr>
            <p:nvPr/>
          </p:nvSpPr>
          <p:spPr bwMode="auto">
            <a:xfrm>
              <a:off x="281947" y="675539"/>
              <a:ext cx="5653006" cy="26094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PT" sz="33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STRENGTHS (Forças)</a:t>
              </a:r>
              <a:endParaRPr kumimoji="0" lang="pt-PT" sz="33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dirty="0"/>
                <a:t>Boa </a:t>
              </a:r>
              <a:r>
                <a:rPr lang="pt-PT" dirty="0" smtClean="0"/>
                <a:t>imagem e Jovem</a:t>
              </a:r>
              <a:r>
                <a:rPr lang="pt-PT" dirty="0"/>
                <a:t>; </a:t>
              </a:r>
            </a:p>
            <a:p>
              <a:pPr marL="342900" lvl="0" indent="-342900">
                <a:lnSpc>
                  <a:spcPct val="150000"/>
                </a:lnSpc>
                <a:buFont typeface="Wingdings"/>
                <a:buChar char=""/>
              </a:pPr>
              <a:r>
                <a:rPr lang="pt-PT" dirty="0"/>
                <a:t>Capacidade de distribuição em todas as ilhas de Cabo Verde; </a:t>
              </a:r>
            </a:p>
            <a:p>
              <a:pPr marL="342900" lvl="0" indent="-342900">
                <a:lnSpc>
                  <a:spcPct val="150000"/>
                </a:lnSpc>
                <a:buFont typeface="Wingdings"/>
                <a:buChar char=""/>
              </a:pPr>
              <a:r>
                <a:rPr lang="pt-PT" dirty="0"/>
                <a:t>Preço acessível</a:t>
              </a:r>
              <a:r>
                <a:rPr lang="pt-PT" dirty="0" smtClean="0"/>
                <a:t>; Boa </a:t>
              </a:r>
              <a:r>
                <a:rPr lang="pt-PT" dirty="0"/>
                <a:t>Comunicação; </a:t>
              </a:r>
              <a:r>
                <a:rPr lang="pt-PT" dirty="0" smtClean="0"/>
                <a:t>Boa </a:t>
              </a:r>
              <a:r>
                <a:rPr lang="pt-PT" dirty="0"/>
                <a:t>distribuição.</a:t>
              </a:r>
              <a:endParaRPr lang="pt-PT" dirty="0">
                <a:latin typeface="Calibri"/>
                <a:ea typeface="Calibri"/>
                <a:cs typeface="Times New Roman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</p:txBody>
        </p:sp>
        <p:sp>
          <p:nvSpPr>
            <p:cNvPr id="6" name="Rectangle 12"/>
            <p:cNvSpPr>
              <a:spLocks noChangeArrowheads="1"/>
            </p:cNvSpPr>
            <p:nvPr/>
          </p:nvSpPr>
          <p:spPr bwMode="auto">
            <a:xfrm>
              <a:off x="677928" y="1632355"/>
              <a:ext cx="0" cy="2118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grpSp>
          <p:nvGrpSpPr>
            <p:cNvPr id="7" name="Group 27"/>
            <p:cNvGrpSpPr>
              <a:grpSpLocks/>
            </p:cNvGrpSpPr>
            <p:nvPr/>
          </p:nvGrpSpPr>
          <p:grpSpPr bwMode="auto">
            <a:xfrm>
              <a:off x="6596363" y="1085777"/>
              <a:ext cx="651454" cy="1560608"/>
              <a:chOff x="3441" y="2104"/>
              <a:chExt cx="306" cy="1282"/>
            </a:xfrm>
          </p:grpSpPr>
          <p:sp>
            <p:nvSpPr>
              <p:cNvPr id="8" name="Freeform 18"/>
              <p:cNvSpPr>
                <a:spLocks/>
              </p:cNvSpPr>
              <p:nvPr/>
            </p:nvSpPr>
            <p:spPr bwMode="auto">
              <a:xfrm>
                <a:off x="3667" y="2686"/>
                <a:ext cx="77" cy="109"/>
              </a:xfrm>
              <a:custGeom>
                <a:avLst/>
                <a:gdLst>
                  <a:gd name="T0" fmla="*/ 77 w 77"/>
                  <a:gd name="T1" fmla="*/ 0 h 109"/>
                  <a:gd name="T2" fmla="*/ 74 w 77"/>
                  <a:gd name="T3" fmla="*/ 3 h 109"/>
                  <a:gd name="T4" fmla="*/ 68 w 77"/>
                  <a:gd name="T5" fmla="*/ 8 h 109"/>
                  <a:gd name="T6" fmla="*/ 62 w 77"/>
                  <a:gd name="T7" fmla="*/ 12 h 109"/>
                  <a:gd name="T8" fmla="*/ 56 w 77"/>
                  <a:gd name="T9" fmla="*/ 15 h 109"/>
                  <a:gd name="T10" fmla="*/ 51 w 77"/>
                  <a:gd name="T11" fmla="*/ 17 h 109"/>
                  <a:gd name="T12" fmla="*/ 45 w 77"/>
                  <a:gd name="T13" fmla="*/ 19 h 109"/>
                  <a:gd name="T14" fmla="*/ 40 w 77"/>
                  <a:gd name="T15" fmla="*/ 20 h 109"/>
                  <a:gd name="T16" fmla="*/ 35 w 77"/>
                  <a:gd name="T17" fmla="*/ 20 h 109"/>
                  <a:gd name="T18" fmla="*/ 31 w 77"/>
                  <a:gd name="T19" fmla="*/ 20 h 109"/>
                  <a:gd name="T20" fmla="*/ 27 w 77"/>
                  <a:gd name="T21" fmla="*/ 19 h 109"/>
                  <a:gd name="T22" fmla="*/ 23 w 77"/>
                  <a:gd name="T23" fmla="*/ 18 h 109"/>
                  <a:gd name="T24" fmla="*/ 19 w 77"/>
                  <a:gd name="T25" fmla="*/ 16 h 109"/>
                  <a:gd name="T26" fmla="*/ 15 w 77"/>
                  <a:gd name="T27" fmla="*/ 15 h 109"/>
                  <a:gd name="T28" fmla="*/ 12 w 77"/>
                  <a:gd name="T29" fmla="*/ 13 h 109"/>
                  <a:gd name="T30" fmla="*/ 9 w 77"/>
                  <a:gd name="T31" fmla="*/ 11 h 109"/>
                  <a:gd name="T32" fmla="*/ 7 w 77"/>
                  <a:gd name="T33" fmla="*/ 9 h 109"/>
                  <a:gd name="T34" fmla="*/ 5 w 77"/>
                  <a:gd name="T35" fmla="*/ 7 h 109"/>
                  <a:gd name="T36" fmla="*/ 3 w 77"/>
                  <a:gd name="T37" fmla="*/ 6 h 109"/>
                  <a:gd name="T38" fmla="*/ 3 w 77"/>
                  <a:gd name="T39" fmla="*/ 5 h 109"/>
                  <a:gd name="T40" fmla="*/ 2 w 77"/>
                  <a:gd name="T41" fmla="*/ 16 h 109"/>
                  <a:gd name="T42" fmla="*/ 0 w 77"/>
                  <a:gd name="T43" fmla="*/ 30 h 109"/>
                  <a:gd name="T44" fmla="*/ 0 w 77"/>
                  <a:gd name="T45" fmla="*/ 34 h 109"/>
                  <a:gd name="T46" fmla="*/ 6 w 77"/>
                  <a:gd name="T47" fmla="*/ 35 h 109"/>
                  <a:gd name="T48" fmla="*/ 11 w 77"/>
                  <a:gd name="T49" fmla="*/ 39 h 109"/>
                  <a:gd name="T50" fmla="*/ 16 w 77"/>
                  <a:gd name="T51" fmla="*/ 43 h 109"/>
                  <a:gd name="T52" fmla="*/ 20 w 77"/>
                  <a:gd name="T53" fmla="*/ 48 h 109"/>
                  <a:gd name="T54" fmla="*/ 23 w 77"/>
                  <a:gd name="T55" fmla="*/ 55 h 109"/>
                  <a:gd name="T56" fmla="*/ 26 w 77"/>
                  <a:gd name="T57" fmla="*/ 61 h 109"/>
                  <a:gd name="T58" fmla="*/ 28 w 77"/>
                  <a:gd name="T59" fmla="*/ 69 h 109"/>
                  <a:gd name="T60" fmla="*/ 30 w 77"/>
                  <a:gd name="T61" fmla="*/ 76 h 109"/>
                  <a:gd name="T62" fmla="*/ 31 w 77"/>
                  <a:gd name="T63" fmla="*/ 83 h 109"/>
                  <a:gd name="T64" fmla="*/ 32 w 77"/>
                  <a:gd name="T65" fmla="*/ 90 h 109"/>
                  <a:gd name="T66" fmla="*/ 33 w 77"/>
                  <a:gd name="T67" fmla="*/ 97 h 109"/>
                  <a:gd name="T68" fmla="*/ 34 w 77"/>
                  <a:gd name="T69" fmla="*/ 102 h 109"/>
                  <a:gd name="T70" fmla="*/ 34 w 77"/>
                  <a:gd name="T71" fmla="*/ 107 h 109"/>
                  <a:gd name="T72" fmla="*/ 34 w 77"/>
                  <a:gd name="T73" fmla="*/ 109 h 109"/>
                  <a:gd name="T74" fmla="*/ 40 w 77"/>
                  <a:gd name="T75" fmla="*/ 109 h 109"/>
                  <a:gd name="T76" fmla="*/ 46 w 77"/>
                  <a:gd name="T77" fmla="*/ 109 h 109"/>
                  <a:gd name="T78" fmla="*/ 45 w 77"/>
                  <a:gd name="T79" fmla="*/ 104 h 109"/>
                  <a:gd name="T80" fmla="*/ 45 w 77"/>
                  <a:gd name="T81" fmla="*/ 94 h 109"/>
                  <a:gd name="T82" fmla="*/ 45 w 77"/>
                  <a:gd name="T83" fmla="*/ 88 h 109"/>
                  <a:gd name="T84" fmla="*/ 46 w 77"/>
                  <a:gd name="T85" fmla="*/ 78 h 109"/>
                  <a:gd name="T86" fmla="*/ 48 w 77"/>
                  <a:gd name="T87" fmla="*/ 68 h 109"/>
                  <a:gd name="T88" fmla="*/ 50 w 77"/>
                  <a:gd name="T89" fmla="*/ 63 h 109"/>
                  <a:gd name="T90" fmla="*/ 53 w 77"/>
                  <a:gd name="T91" fmla="*/ 54 h 109"/>
                  <a:gd name="T92" fmla="*/ 57 w 77"/>
                  <a:gd name="T93" fmla="*/ 48 h 109"/>
                  <a:gd name="T94" fmla="*/ 62 w 77"/>
                  <a:gd name="T95" fmla="*/ 42 h 109"/>
                  <a:gd name="T96" fmla="*/ 66 w 77"/>
                  <a:gd name="T97" fmla="*/ 39 h 109"/>
                  <a:gd name="T98" fmla="*/ 71 w 77"/>
                  <a:gd name="T99" fmla="*/ 36 h 109"/>
                  <a:gd name="T100" fmla="*/ 74 w 77"/>
                  <a:gd name="T101" fmla="*/ 35 h 109"/>
                  <a:gd name="T102" fmla="*/ 77 w 77"/>
                  <a:gd name="T103" fmla="*/ 34 h 109"/>
                  <a:gd name="T104" fmla="*/ 77 w 77"/>
                  <a:gd name="T105" fmla="*/ 30 h 109"/>
                  <a:gd name="T106" fmla="*/ 77 w 77"/>
                  <a:gd name="T107" fmla="*/ 18 h 109"/>
                  <a:gd name="T108" fmla="*/ 77 w 77"/>
                  <a:gd name="T109" fmla="*/ 4 h 109"/>
                  <a:gd name="T110" fmla="*/ 77 w 77"/>
                  <a:gd name="T111" fmla="*/ 0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77" h="109">
                    <a:moveTo>
                      <a:pt x="77" y="0"/>
                    </a:moveTo>
                    <a:lnTo>
                      <a:pt x="77" y="0"/>
                    </a:lnTo>
                    <a:lnTo>
                      <a:pt x="77" y="0"/>
                    </a:lnTo>
                    <a:lnTo>
                      <a:pt x="74" y="3"/>
                    </a:lnTo>
                    <a:lnTo>
                      <a:pt x="71" y="5"/>
                    </a:lnTo>
                    <a:lnTo>
                      <a:pt x="68" y="8"/>
                    </a:lnTo>
                    <a:lnTo>
                      <a:pt x="65" y="10"/>
                    </a:lnTo>
                    <a:lnTo>
                      <a:pt x="62" y="12"/>
                    </a:lnTo>
                    <a:lnTo>
                      <a:pt x="59" y="14"/>
                    </a:lnTo>
                    <a:lnTo>
                      <a:pt x="56" y="15"/>
                    </a:lnTo>
                    <a:lnTo>
                      <a:pt x="54" y="16"/>
                    </a:lnTo>
                    <a:lnTo>
                      <a:pt x="51" y="17"/>
                    </a:lnTo>
                    <a:lnTo>
                      <a:pt x="48" y="18"/>
                    </a:lnTo>
                    <a:lnTo>
                      <a:pt x="45" y="19"/>
                    </a:lnTo>
                    <a:lnTo>
                      <a:pt x="43" y="20"/>
                    </a:lnTo>
                    <a:lnTo>
                      <a:pt x="40" y="20"/>
                    </a:lnTo>
                    <a:lnTo>
                      <a:pt x="38" y="20"/>
                    </a:lnTo>
                    <a:lnTo>
                      <a:pt x="35" y="20"/>
                    </a:lnTo>
                    <a:lnTo>
                      <a:pt x="33" y="20"/>
                    </a:lnTo>
                    <a:lnTo>
                      <a:pt x="31" y="20"/>
                    </a:lnTo>
                    <a:lnTo>
                      <a:pt x="29" y="19"/>
                    </a:lnTo>
                    <a:lnTo>
                      <a:pt x="27" y="19"/>
                    </a:lnTo>
                    <a:lnTo>
                      <a:pt x="24" y="18"/>
                    </a:lnTo>
                    <a:lnTo>
                      <a:pt x="23" y="18"/>
                    </a:lnTo>
                    <a:lnTo>
                      <a:pt x="21" y="17"/>
                    </a:lnTo>
                    <a:lnTo>
                      <a:pt x="19" y="16"/>
                    </a:lnTo>
                    <a:lnTo>
                      <a:pt x="17" y="16"/>
                    </a:lnTo>
                    <a:lnTo>
                      <a:pt x="15" y="15"/>
                    </a:lnTo>
                    <a:lnTo>
                      <a:pt x="14" y="14"/>
                    </a:lnTo>
                    <a:lnTo>
                      <a:pt x="12" y="13"/>
                    </a:lnTo>
                    <a:lnTo>
                      <a:pt x="11" y="12"/>
                    </a:lnTo>
                    <a:lnTo>
                      <a:pt x="9" y="11"/>
                    </a:lnTo>
                    <a:lnTo>
                      <a:pt x="8" y="10"/>
                    </a:lnTo>
                    <a:lnTo>
                      <a:pt x="7" y="9"/>
                    </a:lnTo>
                    <a:lnTo>
                      <a:pt x="6" y="8"/>
                    </a:lnTo>
                    <a:lnTo>
                      <a:pt x="5" y="7"/>
                    </a:lnTo>
                    <a:lnTo>
                      <a:pt x="4" y="7"/>
                    </a:lnTo>
                    <a:lnTo>
                      <a:pt x="3" y="6"/>
                    </a:lnTo>
                    <a:lnTo>
                      <a:pt x="3" y="5"/>
                    </a:lnTo>
                    <a:lnTo>
                      <a:pt x="3" y="5"/>
                    </a:lnTo>
                    <a:lnTo>
                      <a:pt x="2" y="10"/>
                    </a:lnTo>
                    <a:lnTo>
                      <a:pt x="2" y="16"/>
                    </a:lnTo>
                    <a:lnTo>
                      <a:pt x="1" y="23"/>
                    </a:lnTo>
                    <a:lnTo>
                      <a:pt x="0" y="30"/>
                    </a:lnTo>
                    <a:lnTo>
                      <a:pt x="0" y="34"/>
                    </a:lnTo>
                    <a:lnTo>
                      <a:pt x="0" y="34"/>
                    </a:lnTo>
                    <a:lnTo>
                      <a:pt x="3" y="34"/>
                    </a:lnTo>
                    <a:lnTo>
                      <a:pt x="6" y="35"/>
                    </a:lnTo>
                    <a:lnTo>
                      <a:pt x="9" y="37"/>
                    </a:lnTo>
                    <a:lnTo>
                      <a:pt x="11" y="39"/>
                    </a:lnTo>
                    <a:lnTo>
                      <a:pt x="14" y="41"/>
                    </a:lnTo>
                    <a:lnTo>
                      <a:pt x="16" y="43"/>
                    </a:lnTo>
                    <a:lnTo>
                      <a:pt x="18" y="45"/>
                    </a:lnTo>
                    <a:lnTo>
                      <a:pt x="20" y="48"/>
                    </a:lnTo>
                    <a:lnTo>
                      <a:pt x="22" y="51"/>
                    </a:lnTo>
                    <a:lnTo>
                      <a:pt x="23" y="55"/>
                    </a:lnTo>
                    <a:lnTo>
                      <a:pt x="25" y="58"/>
                    </a:lnTo>
                    <a:lnTo>
                      <a:pt x="26" y="61"/>
                    </a:lnTo>
                    <a:lnTo>
                      <a:pt x="27" y="65"/>
                    </a:lnTo>
                    <a:lnTo>
                      <a:pt x="28" y="69"/>
                    </a:lnTo>
                    <a:lnTo>
                      <a:pt x="29" y="72"/>
                    </a:lnTo>
                    <a:lnTo>
                      <a:pt x="30" y="76"/>
                    </a:lnTo>
                    <a:lnTo>
                      <a:pt x="31" y="79"/>
                    </a:lnTo>
                    <a:lnTo>
                      <a:pt x="31" y="83"/>
                    </a:lnTo>
                    <a:lnTo>
                      <a:pt x="32" y="87"/>
                    </a:lnTo>
                    <a:lnTo>
                      <a:pt x="32" y="90"/>
                    </a:lnTo>
                    <a:lnTo>
                      <a:pt x="33" y="93"/>
                    </a:lnTo>
                    <a:lnTo>
                      <a:pt x="33" y="97"/>
                    </a:lnTo>
                    <a:lnTo>
                      <a:pt x="33" y="99"/>
                    </a:lnTo>
                    <a:lnTo>
                      <a:pt x="34" y="102"/>
                    </a:lnTo>
                    <a:lnTo>
                      <a:pt x="34" y="105"/>
                    </a:lnTo>
                    <a:lnTo>
                      <a:pt x="34" y="107"/>
                    </a:lnTo>
                    <a:lnTo>
                      <a:pt x="34" y="109"/>
                    </a:lnTo>
                    <a:lnTo>
                      <a:pt x="34" y="109"/>
                    </a:lnTo>
                    <a:lnTo>
                      <a:pt x="36" y="109"/>
                    </a:lnTo>
                    <a:lnTo>
                      <a:pt x="40" y="109"/>
                    </a:lnTo>
                    <a:lnTo>
                      <a:pt x="43" y="109"/>
                    </a:lnTo>
                    <a:lnTo>
                      <a:pt x="46" y="109"/>
                    </a:lnTo>
                    <a:lnTo>
                      <a:pt x="46" y="109"/>
                    </a:lnTo>
                    <a:lnTo>
                      <a:pt x="45" y="104"/>
                    </a:lnTo>
                    <a:lnTo>
                      <a:pt x="45" y="99"/>
                    </a:lnTo>
                    <a:lnTo>
                      <a:pt x="45" y="94"/>
                    </a:lnTo>
                    <a:lnTo>
                      <a:pt x="45" y="94"/>
                    </a:lnTo>
                    <a:lnTo>
                      <a:pt x="45" y="88"/>
                    </a:lnTo>
                    <a:lnTo>
                      <a:pt x="46" y="83"/>
                    </a:lnTo>
                    <a:lnTo>
                      <a:pt x="46" y="78"/>
                    </a:lnTo>
                    <a:lnTo>
                      <a:pt x="47" y="72"/>
                    </a:lnTo>
                    <a:lnTo>
                      <a:pt x="48" y="68"/>
                    </a:lnTo>
                    <a:lnTo>
                      <a:pt x="50" y="63"/>
                    </a:lnTo>
                    <a:lnTo>
                      <a:pt x="50" y="63"/>
                    </a:lnTo>
                    <a:lnTo>
                      <a:pt x="51" y="58"/>
                    </a:lnTo>
                    <a:lnTo>
                      <a:pt x="53" y="54"/>
                    </a:lnTo>
                    <a:lnTo>
                      <a:pt x="55" y="51"/>
                    </a:lnTo>
                    <a:lnTo>
                      <a:pt x="57" y="48"/>
                    </a:lnTo>
                    <a:lnTo>
                      <a:pt x="60" y="44"/>
                    </a:lnTo>
                    <a:lnTo>
                      <a:pt x="62" y="42"/>
                    </a:lnTo>
                    <a:lnTo>
                      <a:pt x="64" y="40"/>
                    </a:lnTo>
                    <a:lnTo>
                      <a:pt x="66" y="39"/>
                    </a:lnTo>
                    <a:lnTo>
                      <a:pt x="69" y="37"/>
                    </a:lnTo>
                    <a:lnTo>
                      <a:pt x="71" y="36"/>
                    </a:lnTo>
                    <a:lnTo>
                      <a:pt x="73" y="35"/>
                    </a:lnTo>
                    <a:lnTo>
                      <a:pt x="74" y="35"/>
                    </a:lnTo>
                    <a:lnTo>
                      <a:pt x="76" y="34"/>
                    </a:lnTo>
                    <a:lnTo>
                      <a:pt x="77" y="34"/>
                    </a:lnTo>
                    <a:lnTo>
                      <a:pt x="77" y="34"/>
                    </a:lnTo>
                    <a:lnTo>
                      <a:pt x="77" y="30"/>
                    </a:lnTo>
                    <a:lnTo>
                      <a:pt x="77" y="25"/>
                    </a:lnTo>
                    <a:lnTo>
                      <a:pt x="77" y="18"/>
                    </a:lnTo>
                    <a:lnTo>
                      <a:pt x="77" y="11"/>
                    </a:lnTo>
                    <a:lnTo>
                      <a:pt x="77" y="4"/>
                    </a:lnTo>
                    <a:lnTo>
                      <a:pt x="77" y="0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9" name="Freeform 19"/>
              <p:cNvSpPr>
                <a:spLocks/>
              </p:cNvSpPr>
              <p:nvPr/>
            </p:nvSpPr>
            <p:spPr bwMode="auto">
              <a:xfrm>
                <a:off x="3663" y="2674"/>
                <a:ext cx="84" cy="128"/>
              </a:xfrm>
              <a:custGeom>
                <a:avLst/>
                <a:gdLst>
                  <a:gd name="T0" fmla="*/ 82 w 84"/>
                  <a:gd name="T1" fmla="*/ 2 h 128"/>
                  <a:gd name="T2" fmla="*/ 84 w 84"/>
                  <a:gd name="T3" fmla="*/ 53 h 128"/>
                  <a:gd name="T4" fmla="*/ 83 w 84"/>
                  <a:gd name="T5" fmla="*/ 53 h 128"/>
                  <a:gd name="T6" fmla="*/ 81 w 84"/>
                  <a:gd name="T7" fmla="*/ 54 h 128"/>
                  <a:gd name="T8" fmla="*/ 78 w 84"/>
                  <a:gd name="T9" fmla="*/ 55 h 128"/>
                  <a:gd name="T10" fmla="*/ 74 w 84"/>
                  <a:gd name="T11" fmla="*/ 56 h 128"/>
                  <a:gd name="T12" fmla="*/ 68 w 84"/>
                  <a:gd name="T13" fmla="*/ 60 h 128"/>
                  <a:gd name="T14" fmla="*/ 63 w 84"/>
                  <a:gd name="T15" fmla="*/ 66 h 128"/>
                  <a:gd name="T16" fmla="*/ 58 w 84"/>
                  <a:gd name="T17" fmla="*/ 74 h 128"/>
                  <a:gd name="T18" fmla="*/ 56 w 84"/>
                  <a:gd name="T19" fmla="*/ 79 h 128"/>
                  <a:gd name="T20" fmla="*/ 54 w 84"/>
                  <a:gd name="T21" fmla="*/ 89 h 128"/>
                  <a:gd name="T22" fmla="*/ 53 w 84"/>
                  <a:gd name="T23" fmla="*/ 99 h 128"/>
                  <a:gd name="T24" fmla="*/ 53 w 84"/>
                  <a:gd name="T25" fmla="*/ 111 h 128"/>
                  <a:gd name="T26" fmla="*/ 53 w 84"/>
                  <a:gd name="T27" fmla="*/ 123 h 128"/>
                  <a:gd name="T28" fmla="*/ 54 w 84"/>
                  <a:gd name="T29" fmla="*/ 128 h 128"/>
                  <a:gd name="T30" fmla="*/ 35 w 84"/>
                  <a:gd name="T31" fmla="*/ 124 h 128"/>
                  <a:gd name="T32" fmla="*/ 35 w 84"/>
                  <a:gd name="T33" fmla="*/ 124 h 128"/>
                  <a:gd name="T34" fmla="*/ 35 w 84"/>
                  <a:gd name="T35" fmla="*/ 121 h 128"/>
                  <a:gd name="T36" fmla="*/ 35 w 84"/>
                  <a:gd name="T37" fmla="*/ 118 h 128"/>
                  <a:gd name="T38" fmla="*/ 34 w 84"/>
                  <a:gd name="T39" fmla="*/ 112 h 128"/>
                  <a:gd name="T40" fmla="*/ 34 w 84"/>
                  <a:gd name="T41" fmla="*/ 106 h 128"/>
                  <a:gd name="T42" fmla="*/ 33 w 84"/>
                  <a:gd name="T43" fmla="*/ 99 h 128"/>
                  <a:gd name="T44" fmla="*/ 31 w 84"/>
                  <a:gd name="T45" fmla="*/ 91 h 128"/>
                  <a:gd name="T46" fmla="*/ 29 w 84"/>
                  <a:gd name="T47" fmla="*/ 84 h 128"/>
                  <a:gd name="T48" fmla="*/ 27 w 84"/>
                  <a:gd name="T49" fmla="*/ 77 h 128"/>
                  <a:gd name="T50" fmla="*/ 24 w 84"/>
                  <a:gd name="T51" fmla="*/ 70 h 128"/>
                  <a:gd name="T52" fmla="*/ 21 w 84"/>
                  <a:gd name="T53" fmla="*/ 64 h 128"/>
                  <a:gd name="T54" fmla="*/ 16 w 84"/>
                  <a:gd name="T55" fmla="*/ 59 h 128"/>
                  <a:gd name="T56" fmla="*/ 11 w 84"/>
                  <a:gd name="T57" fmla="*/ 55 h 128"/>
                  <a:gd name="T58" fmla="*/ 5 w 84"/>
                  <a:gd name="T59" fmla="*/ 54 h 128"/>
                  <a:gd name="T60" fmla="*/ 2 w 84"/>
                  <a:gd name="T61" fmla="*/ 53 h 128"/>
                  <a:gd name="T62" fmla="*/ 5 w 84"/>
                  <a:gd name="T63" fmla="*/ 6 h 128"/>
                  <a:gd name="T64" fmla="*/ 6 w 84"/>
                  <a:gd name="T65" fmla="*/ 9 h 128"/>
                  <a:gd name="T66" fmla="*/ 7 w 84"/>
                  <a:gd name="T67" fmla="*/ 9 h 128"/>
                  <a:gd name="T68" fmla="*/ 7 w 84"/>
                  <a:gd name="T69" fmla="*/ 10 h 128"/>
                  <a:gd name="T70" fmla="*/ 9 w 84"/>
                  <a:gd name="T71" fmla="*/ 11 h 128"/>
                  <a:gd name="T72" fmla="*/ 11 w 84"/>
                  <a:gd name="T73" fmla="*/ 13 h 128"/>
                  <a:gd name="T74" fmla="*/ 13 w 84"/>
                  <a:gd name="T75" fmla="*/ 15 h 128"/>
                  <a:gd name="T76" fmla="*/ 16 w 84"/>
                  <a:gd name="T77" fmla="*/ 17 h 128"/>
                  <a:gd name="T78" fmla="*/ 19 w 84"/>
                  <a:gd name="T79" fmla="*/ 19 h 128"/>
                  <a:gd name="T80" fmla="*/ 22 w 84"/>
                  <a:gd name="T81" fmla="*/ 20 h 128"/>
                  <a:gd name="T82" fmla="*/ 26 w 84"/>
                  <a:gd name="T83" fmla="*/ 22 h 128"/>
                  <a:gd name="T84" fmla="*/ 31 w 84"/>
                  <a:gd name="T85" fmla="*/ 24 h 128"/>
                  <a:gd name="T86" fmla="*/ 35 w 84"/>
                  <a:gd name="T87" fmla="*/ 24 h 128"/>
                  <a:gd name="T88" fmla="*/ 40 w 84"/>
                  <a:gd name="T89" fmla="*/ 24 h 128"/>
                  <a:gd name="T90" fmla="*/ 45 w 84"/>
                  <a:gd name="T91" fmla="*/ 24 h 128"/>
                  <a:gd name="T92" fmla="*/ 51 w 84"/>
                  <a:gd name="T93" fmla="*/ 23 h 128"/>
                  <a:gd name="T94" fmla="*/ 57 w 84"/>
                  <a:gd name="T95" fmla="*/ 21 h 128"/>
                  <a:gd name="T96" fmla="*/ 63 w 84"/>
                  <a:gd name="T97" fmla="*/ 18 h 128"/>
                  <a:gd name="T98" fmla="*/ 69 w 84"/>
                  <a:gd name="T99" fmla="*/ 14 h 128"/>
                  <a:gd name="T100" fmla="*/ 75 w 84"/>
                  <a:gd name="T101" fmla="*/ 9 h 128"/>
                  <a:gd name="T102" fmla="*/ 82 w 84"/>
                  <a:gd name="T103" fmla="*/ 2 h 1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4" h="128">
                    <a:moveTo>
                      <a:pt x="82" y="2"/>
                    </a:moveTo>
                    <a:lnTo>
                      <a:pt x="82" y="2"/>
                    </a:lnTo>
                    <a:lnTo>
                      <a:pt x="84" y="0"/>
                    </a:lnTo>
                    <a:lnTo>
                      <a:pt x="84" y="53"/>
                    </a:lnTo>
                    <a:lnTo>
                      <a:pt x="83" y="53"/>
                    </a:lnTo>
                    <a:lnTo>
                      <a:pt x="83" y="53"/>
                    </a:lnTo>
                    <a:lnTo>
                      <a:pt x="82" y="54"/>
                    </a:lnTo>
                    <a:lnTo>
                      <a:pt x="81" y="54"/>
                    </a:lnTo>
                    <a:lnTo>
                      <a:pt x="80" y="54"/>
                    </a:lnTo>
                    <a:lnTo>
                      <a:pt x="78" y="55"/>
                    </a:lnTo>
                    <a:lnTo>
                      <a:pt x="76" y="55"/>
                    </a:lnTo>
                    <a:lnTo>
                      <a:pt x="74" y="56"/>
                    </a:lnTo>
                    <a:lnTo>
                      <a:pt x="71" y="58"/>
                    </a:lnTo>
                    <a:lnTo>
                      <a:pt x="68" y="60"/>
                    </a:lnTo>
                    <a:lnTo>
                      <a:pt x="66" y="63"/>
                    </a:lnTo>
                    <a:lnTo>
                      <a:pt x="63" y="66"/>
                    </a:lnTo>
                    <a:lnTo>
                      <a:pt x="60" y="70"/>
                    </a:lnTo>
                    <a:lnTo>
                      <a:pt x="58" y="74"/>
                    </a:lnTo>
                    <a:lnTo>
                      <a:pt x="56" y="79"/>
                    </a:lnTo>
                    <a:lnTo>
                      <a:pt x="56" y="79"/>
                    </a:lnTo>
                    <a:lnTo>
                      <a:pt x="55" y="84"/>
                    </a:lnTo>
                    <a:lnTo>
                      <a:pt x="54" y="89"/>
                    </a:lnTo>
                    <a:lnTo>
                      <a:pt x="53" y="94"/>
                    </a:lnTo>
                    <a:lnTo>
                      <a:pt x="53" y="99"/>
                    </a:lnTo>
                    <a:lnTo>
                      <a:pt x="52" y="104"/>
                    </a:lnTo>
                    <a:lnTo>
                      <a:pt x="53" y="111"/>
                    </a:lnTo>
                    <a:lnTo>
                      <a:pt x="53" y="117"/>
                    </a:lnTo>
                    <a:lnTo>
                      <a:pt x="53" y="123"/>
                    </a:lnTo>
                    <a:lnTo>
                      <a:pt x="53" y="123"/>
                    </a:lnTo>
                    <a:lnTo>
                      <a:pt x="54" y="128"/>
                    </a:lnTo>
                    <a:lnTo>
                      <a:pt x="35" y="128"/>
                    </a:lnTo>
                    <a:lnTo>
                      <a:pt x="35" y="124"/>
                    </a:lnTo>
                    <a:lnTo>
                      <a:pt x="35" y="124"/>
                    </a:lnTo>
                    <a:lnTo>
                      <a:pt x="35" y="124"/>
                    </a:lnTo>
                    <a:lnTo>
                      <a:pt x="35" y="123"/>
                    </a:lnTo>
                    <a:lnTo>
                      <a:pt x="35" y="121"/>
                    </a:lnTo>
                    <a:lnTo>
                      <a:pt x="35" y="119"/>
                    </a:lnTo>
                    <a:lnTo>
                      <a:pt x="35" y="118"/>
                    </a:lnTo>
                    <a:lnTo>
                      <a:pt x="34" y="115"/>
                    </a:lnTo>
                    <a:lnTo>
                      <a:pt x="34" y="112"/>
                    </a:lnTo>
                    <a:lnTo>
                      <a:pt x="34" y="109"/>
                    </a:lnTo>
                    <a:lnTo>
                      <a:pt x="34" y="106"/>
                    </a:lnTo>
                    <a:lnTo>
                      <a:pt x="33" y="102"/>
                    </a:lnTo>
                    <a:lnTo>
                      <a:pt x="33" y="99"/>
                    </a:lnTo>
                    <a:lnTo>
                      <a:pt x="32" y="95"/>
                    </a:lnTo>
                    <a:lnTo>
                      <a:pt x="31" y="91"/>
                    </a:lnTo>
                    <a:lnTo>
                      <a:pt x="30" y="88"/>
                    </a:lnTo>
                    <a:lnTo>
                      <a:pt x="29" y="84"/>
                    </a:lnTo>
                    <a:lnTo>
                      <a:pt x="28" y="80"/>
                    </a:lnTo>
                    <a:lnTo>
                      <a:pt x="27" y="77"/>
                    </a:lnTo>
                    <a:lnTo>
                      <a:pt x="26" y="73"/>
                    </a:lnTo>
                    <a:lnTo>
                      <a:pt x="24" y="70"/>
                    </a:lnTo>
                    <a:lnTo>
                      <a:pt x="23" y="67"/>
                    </a:lnTo>
                    <a:lnTo>
                      <a:pt x="21" y="64"/>
                    </a:lnTo>
                    <a:lnTo>
                      <a:pt x="19" y="61"/>
                    </a:lnTo>
                    <a:lnTo>
                      <a:pt x="16" y="59"/>
                    </a:lnTo>
                    <a:lnTo>
                      <a:pt x="14" y="57"/>
                    </a:lnTo>
                    <a:lnTo>
                      <a:pt x="11" y="55"/>
                    </a:lnTo>
                    <a:lnTo>
                      <a:pt x="8" y="55"/>
                    </a:lnTo>
                    <a:lnTo>
                      <a:pt x="5" y="54"/>
                    </a:lnTo>
                    <a:lnTo>
                      <a:pt x="2" y="53"/>
                    </a:lnTo>
                    <a:lnTo>
                      <a:pt x="2" y="53"/>
                    </a:lnTo>
                    <a:lnTo>
                      <a:pt x="0" y="53"/>
                    </a:lnTo>
                    <a:lnTo>
                      <a:pt x="5" y="6"/>
                    </a:lnTo>
                    <a:lnTo>
                      <a:pt x="6" y="9"/>
                    </a:lnTo>
                    <a:lnTo>
                      <a:pt x="6" y="9"/>
                    </a:lnTo>
                    <a:lnTo>
                      <a:pt x="7" y="9"/>
                    </a:lnTo>
                    <a:lnTo>
                      <a:pt x="7" y="9"/>
                    </a:lnTo>
                    <a:lnTo>
                      <a:pt x="7" y="10"/>
                    </a:lnTo>
                    <a:lnTo>
                      <a:pt x="7" y="10"/>
                    </a:lnTo>
                    <a:lnTo>
                      <a:pt x="8" y="11"/>
                    </a:lnTo>
                    <a:lnTo>
                      <a:pt x="9" y="11"/>
                    </a:lnTo>
                    <a:lnTo>
                      <a:pt x="10" y="12"/>
                    </a:lnTo>
                    <a:lnTo>
                      <a:pt x="11" y="13"/>
                    </a:lnTo>
                    <a:lnTo>
                      <a:pt x="12" y="14"/>
                    </a:lnTo>
                    <a:lnTo>
                      <a:pt x="13" y="15"/>
                    </a:lnTo>
                    <a:lnTo>
                      <a:pt x="14" y="16"/>
                    </a:lnTo>
                    <a:lnTo>
                      <a:pt x="16" y="17"/>
                    </a:lnTo>
                    <a:lnTo>
                      <a:pt x="17" y="18"/>
                    </a:lnTo>
                    <a:lnTo>
                      <a:pt x="19" y="19"/>
                    </a:lnTo>
                    <a:lnTo>
                      <a:pt x="21" y="19"/>
                    </a:lnTo>
                    <a:lnTo>
                      <a:pt x="22" y="20"/>
                    </a:lnTo>
                    <a:lnTo>
                      <a:pt x="24" y="21"/>
                    </a:lnTo>
                    <a:lnTo>
                      <a:pt x="26" y="22"/>
                    </a:lnTo>
                    <a:lnTo>
                      <a:pt x="28" y="23"/>
                    </a:lnTo>
                    <a:lnTo>
                      <a:pt x="31" y="24"/>
                    </a:lnTo>
                    <a:lnTo>
                      <a:pt x="33" y="24"/>
                    </a:lnTo>
                    <a:lnTo>
                      <a:pt x="35" y="24"/>
                    </a:lnTo>
                    <a:lnTo>
                      <a:pt x="38" y="24"/>
                    </a:lnTo>
                    <a:lnTo>
                      <a:pt x="40" y="24"/>
                    </a:lnTo>
                    <a:lnTo>
                      <a:pt x="43" y="24"/>
                    </a:lnTo>
                    <a:lnTo>
                      <a:pt x="45" y="24"/>
                    </a:lnTo>
                    <a:lnTo>
                      <a:pt x="48" y="24"/>
                    </a:lnTo>
                    <a:lnTo>
                      <a:pt x="51" y="23"/>
                    </a:lnTo>
                    <a:lnTo>
                      <a:pt x="54" y="22"/>
                    </a:lnTo>
                    <a:lnTo>
                      <a:pt x="57" y="21"/>
                    </a:lnTo>
                    <a:lnTo>
                      <a:pt x="60" y="20"/>
                    </a:lnTo>
                    <a:lnTo>
                      <a:pt x="63" y="18"/>
                    </a:lnTo>
                    <a:lnTo>
                      <a:pt x="66" y="16"/>
                    </a:lnTo>
                    <a:lnTo>
                      <a:pt x="69" y="14"/>
                    </a:lnTo>
                    <a:lnTo>
                      <a:pt x="72" y="12"/>
                    </a:lnTo>
                    <a:lnTo>
                      <a:pt x="75" y="9"/>
                    </a:lnTo>
                    <a:lnTo>
                      <a:pt x="79" y="6"/>
                    </a:lnTo>
                    <a:lnTo>
                      <a:pt x="82" y="2"/>
                    </a:lnTo>
                    <a:lnTo>
                      <a:pt x="82" y="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0" name="Freeform 20"/>
              <p:cNvSpPr>
                <a:spLocks/>
              </p:cNvSpPr>
              <p:nvPr/>
            </p:nvSpPr>
            <p:spPr bwMode="auto">
              <a:xfrm>
                <a:off x="3601" y="2104"/>
                <a:ext cx="77" cy="176"/>
              </a:xfrm>
              <a:custGeom>
                <a:avLst/>
                <a:gdLst>
                  <a:gd name="T0" fmla="*/ 77 w 77"/>
                  <a:gd name="T1" fmla="*/ 80 h 176"/>
                  <a:gd name="T2" fmla="*/ 76 w 77"/>
                  <a:gd name="T3" fmla="*/ 75 h 176"/>
                  <a:gd name="T4" fmla="*/ 76 w 77"/>
                  <a:gd name="T5" fmla="*/ 66 h 176"/>
                  <a:gd name="T6" fmla="*/ 74 w 77"/>
                  <a:gd name="T7" fmla="*/ 57 h 176"/>
                  <a:gd name="T8" fmla="*/ 73 w 77"/>
                  <a:gd name="T9" fmla="*/ 49 h 176"/>
                  <a:gd name="T10" fmla="*/ 71 w 77"/>
                  <a:gd name="T11" fmla="*/ 41 h 176"/>
                  <a:gd name="T12" fmla="*/ 69 w 77"/>
                  <a:gd name="T13" fmla="*/ 33 h 176"/>
                  <a:gd name="T14" fmla="*/ 66 w 77"/>
                  <a:gd name="T15" fmla="*/ 26 h 176"/>
                  <a:gd name="T16" fmla="*/ 63 w 77"/>
                  <a:gd name="T17" fmla="*/ 20 h 176"/>
                  <a:gd name="T18" fmla="*/ 60 w 77"/>
                  <a:gd name="T19" fmla="*/ 15 h 176"/>
                  <a:gd name="T20" fmla="*/ 57 w 77"/>
                  <a:gd name="T21" fmla="*/ 10 h 176"/>
                  <a:gd name="T22" fmla="*/ 53 w 77"/>
                  <a:gd name="T23" fmla="*/ 6 h 176"/>
                  <a:gd name="T24" fmla="*/ 49 w 77"/>
                  <a:gd name="T25" fmla="*/ 3 h 176"/>
                  <a:gd name="T26" fmla="*/ 45 w 77"/>
                  <a:gd name="T27" fmla="*/ 1 h 176"/>
                  <a:gd name="T28" fmla="*/ 41 w 77"/>
                  <a:gd name="T29" fmla="*/ 0 h 176"/>
                  <a:gd name="T30" fmla="*/ 37 w 77"/>
                  <a:gd name="T31" fmla="*/ 0 h 176"/>
                  <a:gd name="T32" fmla="*/ 35 w 77"/>
                  <a:gd name="T33" fmla="*/ 0 h 176"/>
                  <a:gd name="T34" fmla="*/ 31 w 77"/>
                  <a:gd name="T35" fmla="*/ 1 h 176"/>
                  <a:gd name="T36" fmla="*/ 27 w 77"/>
                  <a:gd name="T37" fmla="*/ 3 h 176"/>
                  <a:gd name="T38" fmla="*/ 23 w 77"/>
                  <a:gd name="T39" fmla="*/ 7 h 176"/>
                  <a:gd name="T40" fmla="*/ 19 w 77"/>
                  <a:gd name="T41" fmla="*/ 11 h 176"/>
                  <a:gd name="T42" fmla="*/ 16 w 77"/>
                  <a:gd name="T43" fmla="*/ 16 h 176"/>
                  <a:gd name="T44" fmla="*/ 13 w 77"/>
                  <a:gd name="T45" fmla="*/ 21 h 176"/>
                  <a:gd name="T46" fmla="*/ 10 w 77"/>
                  <a:gd name="T47" fmla="*/ 28 h 176"/>
                  <a:gd name="T48" fmla="*/ 8 w 77"/>
                  <a:gd name="T49" fmla="*/ 35 h 176"/>
                  <a:gd name="T50" fmla="*/ 6 w 77"/>
                  <a:gd name="T51" fmla="*/ 42 h 176"/>
                  <a:gd name="T52" fmla="*/ 4 w 77"/>
                  <a:gd name="T53" fmla="*/ 50 h 176"/>
                  <a:gd name="T54" fmla="*/ 2 w 77"/>
                  <a:gd name="T55" fmla="*/ 59 h 176"/>
                  <a:gd name="T56" fmla="*/ 1 w 77"/>
                  <a:gd name="T57" fmla="*/ 67 h 176"/>
                  <a:gd name="T58" fmla="*/ 0 w 77"/>
                  <a:gd name="T59" fmla="*/ 77 h 176"/>
                  <a:gd name="T60" fmla="*/ 0 w 77"/>
                  <a:gd name="T61" fmla="*/ 86 h 176"/>
                  <a:gd name="T62" fmla="*/ 0 w 77"/>
                  <a:gd name="T63" fmla="*/ 96 h 176"/>
                  <a:gd name="T64" fmla="*/ 0 w 77"/>
                  <a:gd name="T65" fmla="*/ 100 h 176"/>
                  <a:gd name="T66" fmla="*/ 1 w 77"/>
                  <a:gd name="T67" fmla="*/ 109 h 176"/>
                  <a:gd name="T68" fmla="*/ 2 w 77"/>
                  <a:gd name="T69" fmla="*/ 118 h 176"/>
                  <a:gd name="T70" fmla="*/ 4 w 77"/>
                  <a:gd name="T71" fmla="*/ 127 h 176"/>
                  <a:gd name="T72" fmla="*/ 6 w 77"/>
                  <a:gd name="T73" fmla="*/ 135 h 176"/>
                  <a:gd name="T74" fmla="*/ 8 w 77"/>
                  <a:gd name="T75" fmla="*/ 142 h 176"/>
                  <a:gd name="T76" fmla="*/ 11 w 77"/>
                  <a:gd name="T77" fmla="*/ 149 h 176"/>
                  <a:gd name="T78" fmla="*/ 14 w 77"/>
                  <a:gd name="T79" fmla="*/ 155 h 176"/>
                  <a:gd name="T80" fmla="*/ 17 w 77"/>
                  <a:gd name="T81" fmla="*/ 161 h 176"/>
                  <a:gd name="T82" fmla="*/ 20 w 77"/>
                  <a:gd name="T83" fmla="*/ 166 h 176"/>
                  <a:gd name="T84" fmla="*/ 24 w 77"/>
                  <a:gd name="T85" fmla="*/ 169 h 176"/>
                  <a:gd name="T86" fmla="*/ 28 w 77"/>
                  <a:gd name="T87" fmla="*/ 172 h 176"/>
                  <a:gd name="T88" fmla="*/ 31 w 77"/>
                  <a:gd name="T89" fmla="*/ 175 h 176"/>
                  <a:gd name="T90" fmla="*/ 36 w 77"/>
                  <a:gd name="T91" fmla="*/ 176 h 176"/>
                  <a:gd name="T92" fmla="*/ 40 w 77"/>
                  <a:gd name="T93" fmla="*/ 176 h 176"/>
                  <a:gd name="T94" fmla="*/ 42 w 77"/>
                  <a:gd name="T95" fmla="*/ 176 h 176"/>
                  <a:gd name="T96" fmla="*/ 46 w 77"/>
                  <a:gd name="T97" fmla="*/ 174 h 176"/>
                  <a:gd name="T98" fmla="*/ 50 w 77"/>
                  <a:gd name="T99" fmla="*/ 172 h 176"/>
                  <a:gd name="T100" fmla="*/ 54 w 77"/>
                  <a:gd name="T101" fmla="*/ 169 h 176"/>
                  <a:gd name="T102" fmla="*/ 57 w 77"/>
                  <a:gd name="T103" fmla="*/ 165 h 176"/>
                  <a:gd name="T104" fmla="*/ 61 w 77"/>
                  <a:gd name="T105" fmla="*/ 160 h 176"/>
                  <a:gd name="T106" fmla="*/ 64 w 77"/>
                  <a:gd name="T107" fmla="*/ 154 h 176"/>
                  <a:gd name="T108" fmla="*/ 67 w 77"/>
                  <a:gd name="T109" fmla="*/ 148 h 176"/>
                  <a:gd name="T110" fmla="*/ 69 w 77"/>
                  <a:gd name="T111" fmla="*/ 141 h 176"/>
                  <a:gd name="T112" fmla="*/ 71 w 77"/>
                  <a:gd name="T113" fmla="*/ 133 h 176"/>
                  <a:gd name="T114" fmla="*/ 73 w 77"/>
                  <a:gd name="T115" fmla="*/ 126 h 176"/>
                  <a:gd name="T116" fmla="*/ 75 w 77"/>
                  <a:gd name="T117" fmla="*/ 117 h 176"/>
                  <a:gd name="T118" fmla="*/ 76 w 77"/>
                  <a:gd name="T119" fmla="*/ 108 h 176"/>
                  <a:gd name="T120" fmla="*/ 77 w 77"/>
                  <a:gd name="T121" fmla="*/ 99 h 176"/>
                  <a:gd name="T122" fmla="*/ 77 w 77"/>
                  <a:gd name="T123" fmla="*/ 90 h 176"/>
                  <a:gd name="T124" fmla="*/ 77 w 77"/>
                  <a:gd name="T125" fmla="*/ 80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77" h="176">
                    <a:moveTo>
                      <a:pt x="77" y="80"/>
                    </a:moveTo>
                    <a:lnTo>
                      <a:pt x="77" y="80"/>
                    </a:lnTo>
                    <a:lnTo>
                      <a:pt x="77" y="80"/>
                    </a:lnTo>
                    <a:lnTo>
                      <a:pt x="76" y="75"/>
                    </a:lnTo>
                    <a:lnTo>
                      <a:pt x="76" y="70"/>
                    </a:lnTo>
                    <a:lnTo>
                      <a:pt x="76" y="66"/>
                    </a:lnTo>
                    <a:lnTo>
                      <a:pt x="75" y="61"/>
                    </a:lnTo>
                    <a:lnTo>
                      <a:pt x="74" y="57"/>
                    </a:lnTo>
                    <a:lnTo>
                      <a:pt x="74" y="53"/>
                    </a:lnTo>
                    <a:lnTo>
                      <a:pt x="73" y="49"/>
                    </a:lnTo>
                    <a:lnTo>
                      <a:pt x="72" y="44"/>
                    </a:lnTo>
                    <a:lnTo>
                      <a:pt x="71" y="41"/>
                    </a:lnTo>
                    <a:lnTo>
                      <a:pt x="70" y="37"/>
                    </a:lnTo>
                    <a:lnTo>
                      <a:pt x="69" y="33"/>
                    </a:lnTo>
                    <a:lnTo>
                      <a:pt x="67" y="29"/>
                    </a:lnTo>
                    <a:lnTo>
                      <a:pt x="66" y="26"/>
                    </a:lnTo>
                    <a:lnTo>
                      <a:pt x="65" y="23"/>
                    </a:lnTo>
                    <a:lnTo>
                      <a:pt x="63" y="20"/>
                    </a:lnTo>
                    <a:lnTo>
                      <a:pt x="62" y="17"/>
                    </a:lnTo>
                    <a:lnTo>
                      <a:pt x="60" y="15"/>
                    </a:lnTo>
                    <a:lnTo>
                      <a:pt x="58" y="12"/>
                    </a:lnTo>
                    <a:lnTo>
                      <a:pt x="57" y="10"/>
                    </a:lnTo>
                    <a:lnTo>
                      <a:pt x="55" y="8"/>
                    </a:lnTo>
                    <a:lnTo>
                      <a:pt x="53" y="6"/>
                    </a:lnTo>
                    <a:lnTo>
                      <a:pt x="51" y="5"/>
                    </a:lnTo>
                    <a:lnTo>
                      <a:pt x="49" y="3"/>
                    </a:lnTo>
                    <a:lnTo>
                      <a:pt x="47" y="2"/>
                    </a:lnTo>
                    <a:lnTo>
                      <a:pt x="45" y="1"/>
                    </a:lnTo>
                    <a:lnTo>
                      <a:pt x="43" y="0"/>
                    </a:lnTo>
                    <a:lnTo>
                      <a:pt x="41" y="0"/>
                    </a:lnTo>
                    <a:lnTo>
                      <a:pt x="39" y="0"/>
                    </a:lnTo>
                    <a:lnTo>
                      <a:pt x="37" y="0"/>
                    </a:lnTo>
                    <a:lnTo>
                      <a:pt x="35" y="0"/>
                    </a:lnTo>
                    <a:lnTo>
                      <a:pt x="35" y="0"/>
                    </a:lnTo>
                    <a:lnTo>
                      <a:pt x="33" y="1"/>
                    </a:lnTo>
                    <a:lnTo>
                      <a:pt x="31" y="1"/>
                    </a:lnTo>
                    <a:lnTo>
                      <a:pt x="29" y="2"/>
                    </a:lnTo>
                    <a:lnTo>
                      <a:pt x="27" y="3"/>
                    </a:lnTo>
                    <a:lnTo>
                      <a:pt x="25" y="5"/>
                    </a:lnTo>
                    <a:lnTo>
                      <a:pt x="23" y="7"/>
                    </a:lnTo>
                    <a:lnTo>
                      <a:pt x="21" y="9"/>
                    </a:lnTo>
                    <a:lnTo>
                      <a:pt x="19" y="11"/>
                    </a:lnTo>
                    <a:lnTo>
                      <a:pt x="18" y="13"/>
                    </a:lnTo>
                    <a:lnTo>
                      <a:pt x="16" y="16"/>
                    </a:lnTo>
                    <a:lnTo>
                      <a:pt x="15" y="19"/>
                    </a:lnTo>
                    <a:lnTo>
                      <a:pt x="13" y="21"/>
                    </a:lnTo>
                    <a:lnTo>
                      <a:pt x="12" y="24"/>
                    </a:lnTo>
                    <a:lnTo>
                      <a:pt x="10" y="28"/>
                    </a:lnTo>
                    <a:lnTo>
                      <a:pt x="9" y="31"/>
                    </a:lnTo>
                    <a:lnTo>
                      <a:pt x="8" y="35"/>
                    </a:lnTo>
                    <a:lnTo>
                      <a:pt x="7" y="38"/>
                    </a:lnTo>
                    <a:lnTo>
                      <a:pt x="6" y="42"/>
                    </a:lnTo>
                    <a:lnTo>
                      <a:pt x="5" y="46"/>
                    </a:lnTo>
                    <a:lnTo>
                      <a:pt x="4" y="50"/>
                    </a:lnTo>
                    <a:lnTo>
                      <a:pt x="3" y="54"/>
                    </a:lnTo>
                    <a:lnTo>
                      <a:pt x="2" y="59"/>
                    </a:lnTo>
                    <a:lnTo>
                      <a:pt x="2" y="63"/>
                    </a:lnTo>
                    <a:lnTo>
                      <a:pt x="1" y="67"/>
                    </a:lnTo>
                    <a:lnTo>
                      <a:pt x="1" y="72"/>
                    </a:lnTo>
                    <a:lnTo>
                      <a:pt x="0" y="77"/>
                    </a:lnTo>
                    <a:lnTo>
                      <a:pt x="0" y="81"/>
                    </a:lnTo>
                    <a:lnTo>
                      <a:pt x="0" y="86"/>
                    </a:lnTo>
                    <a:lnTo>
                      <a:pt x="0" y="91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0" y="100"/>
                    </a:lnTo>
                    <a:lnTo>
                      <a:pt x="1" y="105"/>
                    </a:lnTo>
                    <a:lnTo>
                      <a:pt x="1" y="109"/>
                    </a:lnTo>
                    <a:lnTo>
                      <a:pt x="2" y="114"/>
                    </a:lnTo>
                    <a:lnTo>
                      <a:pt x="2" y="118"/>
                    </a:lnTo>
                    <a:lnTo>
                      <a:pt x="3" y="123"/>
                    </a:lnTo>
                    <a:lnTo>
                      <a:pt x="4" y="127"/>
                    </a:lnTo>
                    <a:lnTo>
                      <a:pt x="5" y="131"/>
                    </a:lnTo>
                    <a:lnTo>
                      <a:pt x="6" y="135"/>
                    </a:lnTo>
                    <a:lnTo>
                      <a:pt x="7" y="139"/>
                    </a:lnTo>
                    <a:lnTo>
                      <a:pt x="8" y="142"/>
                    </a:lnTo>
                    <a:lnTo>
                      <a:pt x="9" y="146"/>
                    </a:lnTo>
                    <a:lnTo>
                      <a:pt x="11" y="149"/>
                    </a:lnTo>
                    <a:lnTo>
                      <a:pt x="12" y="153"/>
                    </a:lnTo>
                    <a:lnTo>
                      <a:pt x="14" y="155"/>
                    </a:lnTo>
                    <a:lnTo>
                      <a:pt x="15" y="158"/>
                    </a:lnTo>
                    <a:lnTo>
                      <a:pt x="17" y="161"/>
                    </a:lnTo>
                    <a:lnTo>
                      <a:pt x="18" y="163"/>
                    </a:lnTo>
                    <a:lnTo>
                      <a:pt x="20" y="166"/>
                    </a:lnTo>
                    <a:lnTo>
                      <a:pt x="22" y="167"/>
                    </a:lnTo>
                    <a:lnTo>
                      <a:pt x="24" y="169"/>
                    </a:lnTo>
                    <a:lnTo>
                      <a:pt x="26" y="171"/>
                    </a:lnTo>
                    <a:lnTo>
                      <a:pt x="28" y="172"/>
                    </a:lnTo>
                    <a:lnTo>
                      <a:pt x="29" y="174"/>
                    </a:lnTo>
                    <a:lnTo>
                      <a:pt x="31" y="175"/>
                    </a:lnTo>
                    <a:lnTo>
                      <a:pt x="33" y="175"/>
                    </a:lnTo>
                    <a:lnTo>
                      <a:pt x="36" y="176"/>
                    </a:lnTo>
                    <a:lnTo>
                      <a:pt x="38" y="176"/>
                    </a:lnTo>
                    <a:lnTo>
                      <a:pt x="40" y="176"/>
                    </a:lnTo>
                    <a:lnTo>
                      <a:pt x="42" y="176"/>
                    </a:lnTo>
                    <a:lnTo>
                      <a:pt x="42" y="176"/>
                    </a:lnTo>
                    <a:lnTo>
                      <a:pt x="44" y="175"/>
                    </a:lnTo>
                    <a:lnTo>
                      <a:pt x="46" y="174"/>
                    </a:lnTo>
                    <a:lnTo>
                      <a:pt x="48" y="173"/>
                    </a:lnTo>
                    <a:lnTo>
                      <a:pt x="50" y="172"/>
                    </a:lnTo>
                    <a:lnTo>
                      <a:pt x="52" y="171"/>
                    </a:lnTo>
                    <a:lnTo>
                      <a:pt x="54" y="169"/>
                    </a:lnTo>
                    <a:lnTo>
                      <a:pt x="56" y="167"/>
                    </a:lnTo>
                    <a:lnTo>
                      <a:pt x="57" y="165"/>
                    </a:lnTo>
                    <a:lnTo>
                      <a:pt x="59" y="162"/>
                    </a:lnTo>
                    <a:lnTo>
                      <a:pt x="61" y="160"/>
                    </a:lnTo>
                    <a:lnTo>
                      <a:pt x="62" y="157"/>
                    </a:lnTo>
                    <a:lnTo>
                      <a:pt x="64" y="154"/>
                    </a:lnTo>
                    <a:lnTo>
                      <a:pt x="65" y="151"/>
                    </a:lnTo>
                    <a:lnTo>
                      <a:pt x="67" y="148"/>
                    </a:lnTo>
                    <a:lnTo>
                      <a:pt x="68" y="145"/>
                    </a:lnTo>
                    <a:lnTo>
                      <a:pt x="69" y="141"/>
                    </a:lnTo>
                    <a:lnTo>
                      <a:pt x="70" y="137"/>
                    </a:lnTo>
                    <a:lnTo>
                      <a:pt x="71" y="133"/>
                    </a:lnTo>
                    <a:lnTo>
                      <a:pt x="72" y="129"/>
                    </a:lnTo>
                    <a:lnTo>
                      <a:pt x="73" y="126"/>
                    </a:lnTo>
                    <a:lnTo>
                      <a:pt x="74" y="121"/>
                    </a:lnTo>
                    <a:lnTo>
                      <a:pt x="75" y="117"/>
                    </a:lnTo>
                    <a:lnTo>
                      <a:pt x="75" y="113"/>
                    </a:lnTo>
                    <a:lnTo>
                      <a:pt x="76" y="108"/>
                    </a:lnTo>
                    <a:lnTo>
                      <a:pt x="76" y="104"/>
                    </a:lnTo>
                    <a:lnTo>
                      <a:pt x="77" y="99"/>
                    </a:lnTo>
                    <a:lnTo>
                      <a:pt x="77" y="94"/>
                    </a:lnTo>
                    <a:lnTo>
                      <a:pt x="77" y="90"/>
                    </a:lnTo>
                    <a:lnTo>
                      <a:pt x="77" y="85"/>
                    </a:lnTo>
                    <a:lnTo>
                      <a:pt x="77" y="80"/>
                    </a:lnTo>
                    <a:lnTo>
                      <a:pt x="77" y="8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1" name="Freeform 21"/>
              <p:cNvSpPr>
                <a:spLocks/>
              </p:cNvSpPr>
              <p:nvPr/>
            </p:nvSpPr>
            <p:spPr bwMode="auto">
              <a:xfrm>
                <a:off x="3441" y="2263"/>
                <a:ext cx="182" cy="306"/>
              </a:xfrm>
              <a:custGeom>
                <a:avLst/>
                <a:gdLst>
                  <a:gd name="T0" fmla="*/ 103 w 182"/>
                  <a:gd name="T1" fmla="*/ 306 h 306"/>
                  <a:gd name="T2" fmla="*/ 93 w 182"/>
                  <a:gd name="T3" fmla="*/ 291 h 306"/>
                  <a:gd name="T4" fmla="*/ 80 w 182"/>
                  <a:gd name="T5" fmla="*/ 271 h 306"/>
                  <a:gd name="T6" fmla="*/ 69 w 182"/>
                  <a:gd name="T7" fmla="*/ 251 h 306"/>
                  <a:gd name="T8" fmla="*/ 59 w 182"/>
                  <a:gd name="T9" fmla="*/ 230 h 306"/>
                  <a:gd name="T10" fmla="*/ 50 w 182"/>
                  <a:gd name="T11" fmla="*/ 210 h 306"/>
                  <a:gd name="T12" fmla="*/ 42 w 182"/>
                  <a:gd name="T13" fmla="*/ 191 h 306"/>
                  <a:gd name="T14" fmla="*/ 34 w 182"/>
                  <a:gd name="T15" fmla="*/ 172 h 306"/>
                  <a:gd name="T16" fmla="*/ 28 w 182"/>
                  <a:gd name="T17" fmla="*/ 153 h 306"/>
                  <a:gd name="T18" fmla="*/ 23 w 182"/>
                  <a:gd name="T19" fmla="*/ 135 h 306"/>
                  <a:gd name="T20" fmla="*/ 18 w 182"/>
                  <a:gd name="T21" fmla="*/ 118 h 306"/>
                  <a:gd name="T22" fmla="*/ 14 w 182"/>
                  <a:gd name="T23" fmla="*/ 102 h 306"/>
                  <a:gd name="T24" fmla="*/ 10 w 182"/>
                  <a:gd name="T25" fmla="*/ 87 h 306"/>
                  <a:gd name="T26" fmla="*/ 8 w 182"/>
                  <a:gd name="T27" fmla="*/ 73 h 306"/>
                  <a:gd name="T28" fmla="*/ 5 w 182"/>
                  <a:gd name="T29" fmla="*/ 60 h 306"/>
                  <a:gd name="T30" fmla="*/ 3 w 182"/>
                  <a:gd name="T31" fmla="*/ 49 h 306"/>
                  <a:gd name="T32" fmla="*/ 2 w 182"/>
                  <a:gd name="T33" fmla="*/ 38 h 306"/>
                  <a:gd name="T34" fmla="*/ 1 w 182"/>
                  <a:gd name="T35" fmla="*/ 30 h 306"/>
                  <a:gd name="T36" fmla="*/ 1 w 182"/>
                  <a:gd name="T37" fmla="*/ 23 h 306"/>
                  <a:gd name="T38" fmla="*/ 0 w 182"/>
                  <a:gd name="T39" fmla="*/ 18 h 306"/>
                  <a:gd name="T40" fmla="*/ 0 w 182"/>
                  <a:gd name="T41" fmla="*/ 15 h 306"/>
                  <a:gd name="T42" fmla="*/ 0 w 182"/>
                  <a:gd name="T43" fmla="*/ 14 h 306"/>
                  <a:gd name="T44" fmla="*/ 10 w 182"/>
                  <a:gd name="T45" fmla="*/ 5 h 306"/>
                  <a:gd name="T46" fmla="*/ 22 w 182"/>
                  <a:gd name="T47" fmla="*/ 0 h 306"/>
                  <a:gd name="T48" fmla="*/ 31 w 182"/>
                  <a:gd name="T49" fmla="*/ 1 h 306"/>
                  <a:gd name="T50" fmla="*/ 38 w 182"/>
                  <a:gd name="T51" fmla="*/ 6 h 306"/>
                  <a:gd name="T52" fmla="*/ 43 w 182"/>
                  <a:gd name="T53" fmla="*/ 14 h 306"/>
                  <a:gd name="T54" fmla="*/ 47 w 182"/>
                  <a:gd name="T55" fmla="*/ 23 h 306"/>
                  <a:gd name="T56" fmla="*/ 49 w 182"/>
                  <a:gd name="T57" fmla="*/ 31 h 306"/>
                  <a:gd name="T58" fmla="*/ 50 w 182"/>
                  <a:gd name="T59" fmla="*/ 36 h 306"/>
                  <a:gd name="T60" fmla="*/ 50 w 182"/>
                  <a:gd name="T61" fmla="*/ 38 h 306"/>
                  <a:gd name="T62" fmla="*/ 42 w 182"/>
                  <a:gd name="T63" fmla="*/ 56 h 306"/>
                  <a:gd name="T64" fmla="*/ 33 w 182"/>
                  <a:gd name="T65" fmla="*/ 63 h 306"/>
                  <a:gd name="T66" fmla="*/ 25 w 182"/>
                  <a:gd name="T67" fmla="*/ 62 h 306"/>
                  <a:gd name="T68" fmla="*/ 19 w 182"/>
                  <a:gd name="T69" fmla="*/ 58 h 306"/>
                  <a:gd name="T70" fmla="*/ 15 w 182"/>
                  <a:gd name="T71" fmla="*/ 53 h 306"/>
                  <a:gd name="T72" fmla="*/ 14 w 182"/>
                  <a:gd name="T73" fmla="*/ 51 h 306"/>
                  <a:gd name="T74" fmla="*/ 104 w 182"/>
                  <a:gd name="T75" fmla="*/ 231 h 306"/>
                  <a:gd name="T76" fmla="*/ 104 w 182"/>
                  <a:gd name="T77" fmla="*/ 226 h 306"/>
                  <a:gd name="T78" fmla="*/ 103 w 182"/>
                  <a:gd name="T79" fmla="*/ 218 h 306"/>
                  <a:gd name="T80" fmla="*/ 102 w 182"/>
                  <a:gd name="T81" fmla="*/ 208 h 306"/>
                  <a:gd name="T82" fmla="*/ 101 w 182"/>
                  <a:gd name="T83" fmla="*/ 196 h 306"/>
                  <a:gd name="T84" fmla="*/ 101 w 182"/>
                  <a:gd name="T85" fmla="*/ 183 h 306"/>
                  <a:gd name="T86" fmla="*/ 103 w 182"/>
                  <a:gd name="T87" fmla="*/ 171 h 306"/>
                  <a:gd name="T88" fmla="*/ 105 w 182"/>
                  <a:gd name="T89" fmla="*/ 161 h 306"/>
                  <a:gd name="T90" fmla="*/ 110 w 182"/>
                  <a:gd name="T91" fmla="*/ 152 h 306"/>
                  <a:gd name="T92" fmla="*/ 116 w 182"/>
                  <a:gd name="T93" fmla="*/ 147 h 306"/>
                  <a:gd name="T94" fmla="*/ 125 w 182"/>
                  <a:gd name="T95" fmla="*/ 146 h 306"/>
                  <a:gd name="T96" fmla="*/ 136 w 182"/>
                  <a:gd name="T97" fmla="*/ 149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82" h="306">
                    <a:moveTo>
                      <a:pt x="142" y="139"/>
                    </a:moveTo>
                    <a:lnTo>
                      <a:pt x="142" y="139"/>
                    </a:lnTo>
                    <a:lnTo>
                      <a:pt x="182" y="57"/>
                    </a:lnTo>
                    <a:lnTo>
                      <a:pt x="103" y="306"/>
                    </a:lnTo>
                    <a:lnTo>
                      <a:pt x="103" y="306"/>
                    </a:lnTo>
                    <a:lnTo>
                      <a:pt x="99" y="301"/>
                    </a:lnTo>
                    <a:lnTo>
                      <a:pt x="96" y="296"/>
                    </a:lnTo>
                    <a:lnTo>
                      <a:pt x="93" y="291"/>
                    </a:lnTo>
                    <a:lnTo>
                      <a:pt x="90" y="286"/>
                    </a:lnTo>
                    <a:lnTo>
                      <a:pt x="86" y="281"/>
                    </a:lnTo>
                    <a:lnTo>
                      <a:pt x="83" y="276"/>
                    </a:lnTo>
                    <a:lnTo>
                      <a:pt x="80" y="271"/>
                    </a:lnTo>
                    <a:lnTo>
                      <a:pt x="77" y="266"/>
                    </a:lnTo>
                    <a:lnTo>
                      <a:pt x="75" y="260"/>
                    </a:lnTo>
                    <a:lnTo>
                      <a:pt x="72" y="255"/>
                    </a:lnTo>
                    <a:lnTo>
                      <a:pt x="69" y="251"/>
                    </a:lnTo>
                    <a:lnTo>
                      <a:pt x="66" y="246"/>
                    </a:lnTo>
                    <a:lnTo>
                      <a:pt x="64" y="241"/>
                    </a:lnTo>
                    <a:lnTo>
                      <a:pt x="61" y="236"/>
                    </a:lnTo>
                    <a:lnTo>
                      <a:pt x="59" y="230"/>
                    </a:lnTo>
                    <a:lnTo>
                      <a:pt x="57" y="225"/>
                    </a:lnTo>
                    <a:lnTo>
                      <a:pt x="54" y="220"/>
                    </a:lnTo>
                    <a:lnTo>
                      <a:pt x="52" y="215"/>
                    </a:lnTo>
                    <a:lnTo>
                      <a:pt x="50" y="210"/>
                    </a:lnTo>
                    <a:lnTo>
                      <a:pt x="48" y="206"/>
                    </a:lnTo>
                    <a:lnTo>
                      <a:pt x="46" y="201"/>
                    </a:lnTo>
                    <a:lnTo>
                      <a:pt x="44" y="196"/>
                    </a:lnTo>
                    <a:lnTo>
                      <a:pt x="42" y="191"/>
                    </a:lnTo>
                    <a:lnTo>
                      <a:pt x="40" y="186"/>
                    </a:lnTo>
                    <a:lnTo>
                      <a:pt x="38" y="181"/>
                    </a:lnTo>
                    <a:lnTo>
                      <a:pt x="36" y="177"/>
                    </a:lnTo>
                    <a:lnTo>
                      <a:pt x="34" y="172"/>
                    </a:lnTo>
                    <a:lnTo>
                      <a:pt x="33" y="167"/>
                    </a:lnTo>
                    <a:lnTo>
                      <a:pt x="31" y="162"/>
                    </a:lnTo>
                    <a:lnTo>
                      <a:pt x="30" y="158"/>
                    </a:lnTo>
                    <a:lnTo>
                      <a:pt x="28" y="153"/>
                    </a:lnTo>
                    <a:lnTo>
                      <a:pt x="27" y="149"/>
                    </a:lnTo>
                    <a:lnTo>
                      <a:pt x="25" y="144"/>
                    </a:lnTo>
                    <a:lnTo>
                      <a:pt x="24" y="140"/>
                    </a:lnTo>
                    <a:lnTo>
                      <a:pt x="23" y="135"/>
                    </a:lnTo>
                    <a:lnTo>
                      <a:pt x="21" y="131"/>
                    </a:lnTo>
                    <a:lnTo>
                      <a:pt x="20" y="127"/>
                    </a:lnTo>
                    <a:lnTo>
                      <a:pt x="19" y="122"/>
                    </a:lnTo>
                    <a:lnTo>
                      <a:pt x="18" y="118"/>
                    </a:lnTo>
                    <a:lnTo>
                      <a:pt x="17" y="114"/>
                    </a:lnTo>
                    <a:lnTo>
                      <a:pt x="16" y="110"/>
                    </a:lnTo>
                    <a:lnTo>
                      <a:pt x="15" y="106"/>
                    </a:lnTo>
                    <a:lnTo>
                      <a:pt x="14" y="102"/>
                    </a:lnTo>
                    <a:lnTo>
                      <a:pt x="13" y="98"/>
                    </a:lnTo>
                    <a:lnTo>
                      <a:pt x="12" y="94"/>
                    </a:lnTo>
                    <a:lnTo>
                      <a:pt x="11" y="90"/>
                    </a:lnTo>
                    <a:lnTo>
                      <a:pt x="10" y="87"/>
                    </a:lnTo>
                    <a:lnTo>
                      <a:pt x="10" y="83"/>
                    </a:lnTo>
                    <a:lnTo>
                      <a:pt x="9" y="80"/>
                    </a:lnTo>
                    <a:lnTo>
                      <a:pt x="8" y="76"/>
                    </a:lnTo>
                    <a:lnTo>
                      <a:pt x="8" y="73"/>
                    </a:lnTo>
                    <a:lnTo>
                      <a:pt x="7" y="70"/>
                    </a:lnTo>
                    <a:lnTo>
                      <a:pt x="6" y="66"/>
                    </a:lnTo>
                    <a:lnTo>
                      <a:pt x="6" y="63"/>
                    </a:lnTo>
                    <a:lnTo>
                      <a:pt x="5" y="60"/>
                    </a:lnTo>
                    <a:lnTo>
                      <a:pt x="5" y="57"/>
                    </a:lnTo>
                    <a:lnTo>
                      <a:pt x="4" y="54"/>
                    </a:lnTo>
                    <a:lnTo>
                      <a:pt x="4" y="51"/>
                    </a:lnTo>
                    <a:lnTo>
                      <a:pt x="3" y="49"/>
                    </a:lnTo>
                    <a:lnTo>
                      <a:pt x="3" y="46"/>
                    </a:lnTo>
                    <a:lnTo>
                      <a:pt x="3" y="43"/>
                    </a:lnTo>
                    <a:lnTo>
                      <a:pt x="2" y="41"/>
                    </a:lnTo>
                    <a:lnTo>
                      <a:pt x="2" y="38"/>
                    </a:lnTo>
                    <a:lnTo>
                      <a:pt x="2" y="36"/>
                    </a:lnTo>
                    <a:lnTo>
                      <a:pt x="2" y="34"/>
                    </a:lnTo>
                    <a:lnTo>
                      <a:pt x="2" y="32"/>
                    </a:lnTo>
                    <a:lnTo>
                      <a:pt x="1" y="30"/>
                    </a:lnTo>
                    <a:lnTo>
                      <a:pt x="1" y="28"/>
                    </a:lnTo>
                    <a:lnTo>
                      <a:pt x="1" y="26"/>
                    </a:lnTo>
                    <a:lnTo>
                      <a:pt x="1" y="25"/>
                    </a:lnTo>
                    <a:lnTo>
                      <a:pt x="1" y="23"/>
                    </a:lnTo>
                    <a:lnTo>
                      <a:pt x="1" y="22"/>
                    </a:lnTo>
                    <a:lnTo>
                      <a:pt x="0" y="20"/>
                    </a:lnTo>
                    <a:lnTo>
                      <a:pt x="0" y="19"/>
                    </a:lnTo>
                    <a:lnTo>
                      <a:pt x="0" y="18"/>
                    </a:lnTo>
                    <a:lnTo>
                      <a:pt x="0" y="17"/>
                    </a:lnTo>
                    <a:lnTo>
                      <a:pt x="0" y="17"/>
                    </a:lnTo>
                    <a:lnTo>
                      <a:pt x="0" y="16"/>
                    </a:lnTo>
                    <a:lnTo>
                      <a:pt x="0" y="15"/>
                    </a:lnTo>
                    <a:lnTo>
                      <a:pt x="0" y="15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0" y="14"/>
                    </a:lnTo>
                    <a:lnTo>
                      <a:pt x="3" y="11"/>
                    </a:lnTo>
                    <a:lnTo>
                      <a:pt x="7" y="8"/>
                    </a:lnTo>
                    <a:lnTo>
                      <a:pt x="10" y="5"/>
                    </a:lnTo>
                    <a:lnTo>
                      <a:pt x="13" y="3"/>
                    </a:lnTo>
                    <a:lnTo>
                      <a:pt x="16" y="2"/>
                    </a:lnTo>
                    <a:lnTo>
                      <a:pt x="19" y="1"/>
                    </a:lnTo>
                    <a:lnTo>
                      <a:pt x="22" y="0"/>
                    </a:lnTo>
                    <a:lnTo>
                      <a:pt x="24" y="0"/>
                    </a:lnTo>
                    <a:lnTo>
                      <a:pt x="27" y="0"/>
                    </a:lnTo>
                    <a:lnTo>
                      <a:pt x="29" y="0"/>
                    </a:lnTo>
                    <a:lnTo>
                      <a:pt x="31" y="1"/>
                    </a:lnTo>
                    <a:lnTo>
                      <a:pt x="33" y="2"/>
                    </a:lnTo>
                    <a:lnTo>
                      <a:pt x="35" y="3"/>
                    </a:lnTo>
                    <a:lnTo>
                      <a:pt x="37" y="4"/>
                    </a:lnTo>
                    <a:lnTo>
                      <a:pt x="38" y="6"/>
                    </a:lnTo>
                    <a:lnTo>
                      <a:pt x="40" y="8"/>
                    </a:lnTo>
                    <a:lnTo>
                      <a:pt x="41" y="10"/>
                    </a:lnTo>
                    <a:lnTo>
                      <a:pt x="42" y="12"/>
                    </a:lnTo>
                    <a:lnTo>
                      <a:pt x="43" y="14"/>
                    </a:lnTo>
                    <a:lnTo>
                      <a:pt x="44" y="16"/>
                    </a:lnTo>
                    <a:lnTo>
                      <a:pt x="45" y="18"/>
                    </a:lnTo>
                    <a:lnTo>
                      <a:pt x="46" y="21"/>
                    </a:lnTo>
                    <a:lnTo>
                      <a:pt x="47" y="23"/>
                    </a:lnTo>
                    <a:lnTo>
                      <a:pt x="47" y="25"/>
                    </a:lnTo>
                    <a:lnTo>
                      <a:pt x="48" y="27"/>
                    </a:lnTo>
                    <a:lnTo>
                      <a:pt x="48" y="29"/>
                    </a:lnTo>
                    <a:lnTo>
                      <a:pt x="49" y="31"/>
                    </a:lnTo>
                    <a:lnTo>
                      <a:pt x="49" y="32"/>
                    </a:lnTo>
                    <a:lnTo>
                      <a:pt x="49" y="34"/>
                    </a:lnTo>
                    <a:lnTo>
                      <a:pt x="50" y="35"/>
                    </a:lnTo>
                    <a:lnTo>
                      <a:pt x="50" y="36"/>
                    </a:lnTo>
                    <a:lnTo>
                      <a:pt x="50" y="37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50" y="38"/>
                    </a:lnTo>
                    <a:lnTo>
                      <a:pt x="48" y="44"/>
                    </a:lnTo>
                    <a:lnTo>
                      <a:pt x="46" y="49"/>
                    </a:lnTo>
                    <a:lnTo>
                      <a:pt x="44" y="53"/>
                    </a:lnTo>
                    <a:lnTo>
                      <a:pt x="42" y="56"/>
                    </a:lnTo>
                    <a:lnTo>
                      <a:pt x="39" y="59"/>
                    </a:lnTo>
                    <a:lnTo>
                      <a:pt x="37" y="61"/>
                    </a:lnTo>
                    <a:lnTo>
                      <a:pt x="35" y="62"/>
                    </a:lnTo>
                    <a:lnTo>
                      <a:pt x="33" y="63"/>
                    </a:lnTo>
                    <a:lnTo>
                      <a:pt x="31" y="63"/>
                    </a:lnTo>
                    <a:lnTo>
                      <a:pt x="29" y="63"/>
                    </a:lnTo>
                    <a:lnTo>
                      <a:pt x="27" y="63"/>
                    </a:lnTo>
                    <a:lnTo>
                      <a:pt x="25" y="62"/>
                    </a:lnTo>
                    <a:lnTo>
                      <a:pt x="23" y="61"/>
                    </a:lnTo>
                    <a:lnTo>
                      <a:pt x="22" y="60"/>
                    </a:lnTo>
                    <a:lnTo>
                      <a:pt x="20" y="58"/>
                    </a:lnTo>
                    <a:lnTo>
                      <a:pt x="19" y="58"/>
                    </a:lnTo>
                    <a:lnTo>
                      <a:pt x="17" y="56"/>
                    </a:lnTo>
                    <a:lnTo>
                      <a:pt x="16" y="55"/>
                    </a:lnTo>
                    <a:lnTo>
                      <a:pt x="15" y="53"/>
                    </a:lnTo>
                    <a:lnTo>
                      <a:pt x="15" y="53"/>
                    </a:lnTo>
                    <a:lnTo>
                      <a:pt x="14" y="52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14" y="51"/>
                    </a:lnTo>
                    <a:lnTo>
                      <a:pt x="93" y="261"/>
                    </a:lnTo>
                    <a:lnTo>
                      <a:pt x="105" y="231"/>
                    </a:lnTo>
                    <a:lnTo>
                      <a:pt x="105" y="231"/>
                    </a:lnTo>
                    <a:lnTo>
                      <a:pt x="104" y="231"/>
                    </a:lnTo>
                    <a:lnTo>
                      <a:pt x="104" y="230"/>
                    </a:lnTo>
                    <a:lnTo>
                      <a:pt x="104" y="229"/>
                    </a:lnTo>
                    <a:lnTo>
                      <a:pt x="104" y="228"/>
                    </a:lnTo>
                    <a:lnTo>
                      <a:pt x="104" y="226"/>
                    </a:lnTo>
                    <a:lnTo>
                      <a:pt x="104" y="224"/>
                    </a:lnTo>
                    <a:lnTo>
                      <a:pt x="103" y="223"/>
                    </a:lnTo>
                    <a:lnTo>
                      <a:pt x="103" y="220"/>
                    </a:lnTo>
                    <a:lnTo>
                      <a:pt x="103" y="218"/>
                    </a:lnTo>
                    <a:lnTo>
                      <a:pt x="102" y="215"/>
                    </a:lnTo>
                    <a:lnTo>
                      <a:pt x="102" y="213"/>
                    </a:lnTo>
                    <a:lnTo>
                      <a:pt x="102" y="210"/>
                    </a:lnTo>
                    <a:lnTo>
                      <a:pt x="102" y="208"/>
                    </a:lnTo>
                    <a:lnTo>
                      <a:pt x="102" y="205"/>
                    </a:lnTo>
                    <a:lnTo>
                      <a:pt x="101" y="202"/>
                    </a:lnTo>
                    <a:lnTo>
                      <a:pt x="101" y="199"/>
                    </a:lnTo>
                    <a:lnTo>
                      <a:pt x="101" y="196"/>
                    </a:lnTo>
                    <a:lnTo>
                      <a:pt x="101" y="192"/>
                    </a:lnTo>
                    <a:lnTo>
                      <a:pt x="101" y="189"/>
                    </a:lnTo>
                    <a:lnTo>
                      <a:pt x="101" y="186"/>
                    </a:lnTo>
                    <a:lnTo>
                      <a:pt x="101" y="183"/>
                    </a:lnTo>
                    <a:lnTo>
                      <a:pt x="102" y="180"/>
                    </a:lnTo>
                    <a:lnTo>
                      <a:pt x="102" y="177"/>
                    </a:lnTo>
                    <a:lnTo>
                      <a:pt x="102" y="174"/>
                    </a:lnTo>
                    <a:lnTo>
                      <a:pt x="103" y="171"/>
                    </a:lnTo>
                    <a:lnTo>
                      <a:pt x="103" y="168"/>
                    </a:lnTo>
                    <a:lnTo>
                      <a:pt x="104" y="165"/>
                    </a:lnTo>
                    <a:lnTo>
                      <a:pt x="104" y="163"/>
                    </a:lnTo>
                    <a:lnTo>
                      <a:pt x="105" y="161"/>
                    </a:lnTo>
                    <a:lnTo>
                      <a:pt x="106" y="158"/>
                    </a:lnTo>
                    <a:lnTo>
                      <a:pt x="107" y="156"/>
                    </a:lnTo>
                    <a:lnTo>
                      <a:pt x="108" y="154"/>
                    </a:lnTo>
                    <a:lnTo>
                      <a:pt x="110" y="152"/>
                    </a:lnTo>
                    <a:lnTo>
                      <a:pt x="111" y="150"/>
                    </a:lnTo>
                    <a:lnTo>
                      <a:pt x="113" y="149"/>
                    </a:lnTo>
                    <a:lnTo>
                      <a:pt x="114" y="147"/>
                    </a:lnTo>
                    <a:lnTo>
                      <a:pt x="116" y="147"/>
                    </a:lnTo>
                    <a:lnTo>
                      <a:pt x="118" y="146"/>
                    </a:lnTo>
                    <a:lnTo>
                      <a:pt x="120" y="146"/>
                    </a:lnTo>
                    <a:lnTo>
                      <a:pt x="122" y="146"/>
                    </a:lnTo>
                    <a:lnTo>
                      <a:pt x="125" y="146"/>
                    </a:lnTo>
                    <a:lnTo>
                      <a:pt x="127" y="146"/>
                    </a:lnTo>
                    <a:lnTo>
                      <a:pt x="130" y="147"/>
                    </a:lnTo>
                    <a:lnTo>
                      <a:pt x="133" y="148"/>
                    </a:lnTo>
                    <a:lnTo>
                      <a:pt x="136" y="149"/>
                    </a:lnTo>
                    <a:lnTo>
                      <a:pt x="136" y="149"/>
                    </a:lnTo>
                    <a:lnTo>
                      <a:pt x="142" y="139"/>
                    </a:lnTo>
                    <a:lnTo>
                      <a:pt x="142" y="13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2" name="Freeform 22"/>
              <p:cNvSpPr>
                <a:spLocks/>
              </p:cNvSpPr>
              <p:nvPr/>
            </p:nvSpPr>
            <p:spPr bwMode="auto">
              <a:xfrm>
                <a:off x="3520" y="2312"/>
                <a:ext cx="142" cy="473"/>
              </a:xfrm>
              <a:custGeom>
                <a:avLst/>
                <a:gdLst>
                  <a:gd name="T0" fmla="*/ 140 w 142"/>
                  <a:gd name="T1" fmla="*/ 0 h 473"/>
                  <a:gd name="T2" fmla="*/ 14 w 142"/>
                  <a:gd name="T3" fmla="*/ 377 h 473"/>
                  <a:gd name="T4" fmla="*/ 12 w 142"/>
                  <a:gd name="T5" fmla="*/ 383 h 473"/>
                  <a:gd name="T6" fmla="*/ 8 w 142"/>
                  <a:gd name="T7" fmla="*/ 394 h 473"/>
                  <a:gd name="T8" fmla="*/ 5 w 142"/>
                  <a:gd name="T9" fmla="*/ 404 h 473"/>
                  <a:gd name="T10" fmla="*/ 3 w 142"/>
                  <a:gd name="T11" fmla="*/ 413 h 473"/>
                  <a:gd name="T12" fmla="*/ 2 w 142"/>
                  <a:gd name="T13" fmla="*/ 421 h 473"/>
                  <a:gd name="T14" fmla="*/ 1 w 142"/>
                  <a:gd name="T15" fmla="*/ 428 h 473"/>
                  <a:gd name="T16" fmla="*/ 0 w 142"/>
                  <a:gd name="T17" fmla="*/ 435 h 473"/>
                  <a:gd name="T18" fmla="*/ 1 w 142"/>
                  <a:gd name="T19" fmla="*/ 441 h 473"/>
                  <a:gd name="T20" fmla="*/ 1 w 142"/>
                  <a:gd name="T21" fmla="*/ 446 h 473"/>
                  <a:gd name="T22" fmla="*/ 2 w 142"/>
                  <a:gd name="T23" fmla="*/ 451 h 473"/>
                  <a:gd name="T24" fmla="*/ 4 w 142"/>
                  <a:gd name="T25" fmla="*/ 455 h 473"/>
                  <a:gd name="T26" fmla="*/ 5 w 142"/>
                  <a:gd name="T27" fmla="*/ 458 h 473"/>
                  <a:gd name="T28" fmla="*/ 7 w 142"/>
                  <a:gd name="T29" fmla="*/ 462 h 473"/>
                  <a:gd name="T30" fmla="*/ 9 w 142"/>
                  <a:gd name="T31" fmla="*/ 464 h 473"/>
                  <a:gd name="T32" fmla="*/ 12 w 142"/>
                  <a:gd name="T33" fmla="*/ 466 h 473"/>
                  <a:gd name="T34" fmla="*/ 14 w 142"/>
                  <a:gd name="T35" fmla="*/ 468 h 473"/>
                  <a:gd name="T36" fmla="*/ 16 w 142"/>
                  <a:gd name="T37" fmla="*/ 470 h 473"/>
                  <a:gd name="T38" fmla="*/ 19 w 142"/>
                  <a:gd name="T39" fmla="*/ 471 h 473"/>
                  <a:gd name="T40" fmla="*/ 21 w 142"/>
                  <a:gd name="T41" fmla="*/ 472 h 473"/>
                  <a:gd name="T42" fmla="*/ 23 w 142"/>
                  <a:gd name="T43" fmla="*/ 472 h 473"/>
                  <a:gd name="T44" fmla="*/ 25 w 142"/>
                  <a:gd name="T45" fmla="*/ 473 h 473"/>
                  <a:gd name="T46" fmla="*/ 27 w 142"/>
                  <a:gd name="T47" fmla="*/ 473 h 473"/>
                  <a:gd name="T48" fmla="*/ 29 w 142"/>
                  <a:gd name="T49" fmla="*/ 473 h 473"/>
                  <a:gd name="T50" fmla="*/ 30 w 142"/>
                  <a:gd name="T51" fmla="*/ 473 h 473"/>
                  <a:gd name="T52" fmla="*/ 31 w 142"/>
                  <a:gd name="T53" fmla="*/ 473 h 473"/>
                  <a:gd name="T54" fmla="*/ 31 w 142"/>
                  <a:gd name="T55" fmla="*/ 473 h 473"/>
                  <a:gd name="T56" fmla="*/ 32 w 142"/>
                  <a:gd name="T57" fmla="*/ 473 h 473"/>
                  <a:gd name="T58" fmla="*/ 27 w 142"/>
                  <a:gd name="T59" fmla="*/ 465 h 473"/>
                  <a:gd name="T60" fmla="*/ 24 w 142"/>
                  <a:gd name="T61" fmla="*/ 457 h 473"/>
                  <a:gd name="T62" fmla="*/ 23 w 142"/>
                  <a:gd name="T63" fmla="*/ 448 h 473"/>
                  <a:gd name="T64" fmla="*/ 24 w 142"/>
                  <a:gd name="T65" fmla="*/ 439 h 473"/>
                  <a:gd name="T66" fmla="*/ 25 w 142"/>
                  <a:gd name="T67" fmla="*/ 431 h 473"/>
                  <a:gd name="T68" fmla="*/ 26 w 142"/>
                  <a:gd name="T69" fmla="*/ 425 h 473"/>
                  <a:gd name="T70" fmla="*/ 27 w 142"/>
                  <a:gd name="T71" fmla="*/ 420 h 473"/>
                  <a:gd name="T72" fmla="*/ 28 w 142"/>
                  <a:gd name="T73" fmla="*/ 417 h 473"/>
                  <a:gd name="T74" fmla="*/ 28 w 142"/>
                  <a:gd name="T75" fmla="*/ 417 h 473"/>
                  <a:gd name="T76" fmla="*/ 140 w 142"/>
                  <a:gd name="T77" fmla="*/ 0 h 4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42" h="473">
                    <a:moveTo>
                      <a:pt x="140" y="0"/>
                    </a:moveTo>
                    <a:lnTo>
                      <a:pt x="140" y="0"/>
                    </a:lnTo>
                    <a:lnTo>
                      <a:pt x="129" y="307"/>
                    </a:lnTo>
                    <a:lnTo>
                      <a:pt x="14" y="377"/>
                    </a:lnTo>
                    <a:lnTo>
                      <a:pt x="14" y="377"/>
                    </a:lnTo>
                    <a:lnTo>
                      <a:pt x="12" y="383"/>
                    </a:lnTo>
                    <a:lnTo>
                      <a:pt x="10" y="389"/>
                    </a:lnTo>
                    <a:lnTo>
                      <a:pt x="8" y="394"/>
                    </a:lnTo>
                    <a:lnTo>
                      <a:pt x="7" y="399"/>
                    </a:lnTo>
                    <a:lnTo>
                      <a:pt x="5" y="404"/>
                    </a:lnTo>
                    <a:lnTo>
                      <a:pt x="4" y="408"/>
                    </a:lnTo>
                    <a:lnTo>
                      <a:pt x="3" y="413"/>
                    </a:lnTo>
                    <a:lnTo>
                      <a:pt x="2" y="417"/>
                    </a:lnTo>
                    <a:lnTo>
                      <a:pt x="2" y="421"/>
                    </a:lnTo>
                    <a:lnTo>
                      <a:pt x="1" y="425"/>
                    </a:lnTo>
                    <a:lnTo>
                      <a:pt x="1" y="428"/>
                    </a:lnTo>
                    <a:lnTo>
                      <a:pt x="0" y="431"/>
                    </a:lnTo>
                    <a:lnTo>
                      <a:pt x="0" y="435"/>
                    </a:lnTo>
                    <a:lnTo>
                      <a:pt x="0" y="438"/>
                    </a:lnTo>
                    <a:lnTo>
                      <a:pt x="1" y="441"/>
                    </a:lnTo>
                    <a:lnTo>
                      <a:pt x="1" y="444"/>
                    </a:lnTo>
                    <a:lnTo>
                      <a:pt x="1" y="446"/>
                    </a:lnTo>
                    <a:lnTo>
                      <a:pt x="2" y="448"/>
                    </a:lnTo>
                    <a:lnTo>
                      <a:pt x="2" y="451"/>
                    </a:lnTo>
                    <a:lnTo>
                      <a:pt x="3" y="453"/>
                    </a:lnTo>
                    <a:lnTo>
                      <a:pt x="4" y="455"/>
                    </a:lnTo>
                    <a:lnTo>
                      <a:pt x="4" y="457"/>
                    </a:lnTo>
                    <a:lnTo>
                      <a:pt x="5" y="458"/>
                    </a:lnTo>
                    <a:lnTo>
                      <a:pt x="6" y="460"/>
                    </a:lnTo>
                    <a:lnTo>
                      <a:pt x="7" y="462"/>
                    </a:lnTo>
                    <a:lnTo>
                      <a:pt x="8" y="463"/>
                    </a:lnTo>
                    <a:lnTo>
                      <a:pt x="9" y="464"/>
                    </a:lnTo>
                    <a:lnTo>
                      <a:pt x="10" y="466"/>
                    </a:lnTo>
                    <a:lnTo>
                      <a:pt x="12" y="466"/>
                    </a:lnTo>
                    <a:lnTo>
                      <a:pt x="13" y="467"/>
                    </a:lnTo>
                    <a:lnTo>
                      <a:pt x="14" y="468"/>
                    </a:lnTo>
                    <a:lnTo>
                      <a:pt x="15" y="469"/>
                    </a:lnTo>
                    <a:lnTo>
                      <a:pt x="16" y="470"/>
                    </a:lnTo>
                    <a:lnTo>
                      <a:pt x="18" y="471"/>
                    </a:lnTo>
                    <a:lnTo>
                      <a:pt x="19" y="471"/>
                    </a:lnTo>
                    <a:lnTo>
                      <a:pt x="20" y="471"/>
                    </a:lnTo>
                    <a:lnTo>
                      <a:pt x="21" y="472"/>
                    </a:lnTo>
                    <a:lnTo>
                      <a:pt x="22" y="472"/>
                    </a:lnTo>
                    <a:lnTo>
                      <a:pt x="23" y="472"/>
                    </a:lnTo>
                    <a:lnTo>
                      <a:pt x="24" y="473"/>
                    </a:lnTo>
                    <a:lnTo>
                      <a:pt x="25" y="473"/>
                    </a:lnTo>
                    <a:lnTo>
                      <a:pt x="26" y="473"/>
                    </a:lnTo>
                    <a:lnTo>
                      <a:pt x="27" y="473"/>
                    </a:lnTo>
                    <a:lnTo>
                      <a:pt x="28" y="473"/>
                    </a:lnTo>
                    <a:lnTo>
                      <a:pt x="29" y="473"/>
                    </a:lnTo>
                    <a:lnTo>
                      <a:pt x="29" y="473"/>
                    </a:lnTo>
                    <a:lnTo>
                      <a:pt x="30" y="473"/>
                    </a:lnTo>
                    <a:lnTo>
                      <a:pt x="31" y="473"/>
                    </a:lnTo>
                    <a:lnTo>
                      <a:pt x="31" y="473"/>
                    </a:lnTo>
                    <a:lnTo>
                      <a:pt x="31" y="473"/>
                    </a:lnTo>
                    <a:lnTo>
                      <a:pt x="31" y="473"/>
                    </a:lnTo>
                    <a:lnTo>
                      <a:pt x="32" y="473"/>
                    </a:lnTo>
                    <a:lnTo>
                      <a:pt x="32" y="473"/>
                    </a:lnTo>
                    <a:lnTo>
                      <a:pt x="29" y="470"/>
                    </a:lnTo>
                    <a:lnTo>
                      <a:pt x="27" y="465"/>
                    </a:lnTo>
                    <a:lnTo>
                      <a:pt x="26" y="461"/>
                    </a:lnTo>
                    <a:lnTo>
                      <a:pt x="24" y="457"/>
                    </a:lnTo>
                    <a:lnTo>
                      <a:pt x="24" y="452"/>
                    </a:lnTo>
                    <a:lnTo>
                      <a:pt x="23" y="448"/>
                    </a:lnTo>
                    <a:lnTo>
                      <a:pt x="23" y="444"/>
                    </a:lnTo>
                    <a:lnTo>
                      <a:pt x="24" y="439"/>
                    </a:lnTo>
                    <a:lnTo>
                      <a:pt x="24" y="435"/>
                    </a:lnTo>
                    <a:lnTo>
                      <a:pt x="25" y="431"/>
                    </a:lnTo>
                    <a:lnTo>
                      <a:pt x="25" y="428"/>
                    </a:lnTo>
                    <a:lnTo>
                      <a:pt x="26" y="425"/>
                    </a:lnTo>
                    <a:lnTo>
                      <a:pt x="26" y="422"/>
                    </a:lnTo>
                    <a:lnTo>
                      <a:pt x="27" y="420"/>
                    </a:lnTo>
                    <a:lnTo>
                      <a:pt x="27" y="418"/>
                    </a:lnTo>
                    <a:lnTo>
                      <a:pt x="28" y="417"/>
                    </a:lnTo>
                    <a:lnTo>
                      <a:pt x="28" y="417"/>
                    </a:lnTo>
                    <a:lnTo>
                      <a:pt x="28" y="417"/>
                    </a:lnTo>
                    <a:lnTo>
                      <a:pt x="142" y="312"/>
                    </a:lnTo>
                    <a:lnTo>
                      <a:pt x="140" y="0"/>
                    </a:lnTo>
                    <a:lnTo>
                      <a:pt x="14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3" name="Freeform 23"/>
              <p:cNvSpPr>
                <a:spLocks/>
              </p:cNvSpPr>
              <p:nvPr/>
            </p:nvSpPr>
            <p:spPr bwMode="auto">
              <a:xfrm>
                <a:off x="3649" y="2329"/>
                <a:ext cx="97" cy="1056"/>
              </a:xfrm>
              <a:custGeom>
                <a:avLst/>
                <a:gdLst>
                  <a:gd name="T0" fmla="*/ 32 w 97"/>
                  <a:gd name="T1" fmla="*/ 39 h 1056"/>
                  <a:gd name="T2" fmla="*/ 45 w 97"/>
                  <a:gd name="T3" fmla="*/ 97 h 1056"/>
                  <a:gd name="T4" fmla="*/ 56 w 97"/>
                  <a:gd name="T5" fmla="*/ 154 h 1056"/>
                  <a:gd name="T6" fmla="*/ 64 w 97"/>
                  <a:gd name="T7" fmla="*/ 210 h 1056"/>
                  <a:gd name="T8" fmla="*/ 72 w 97"/>
                  <a:gd name="T9" fmla="*/ 265 h 1056"/>
                  <a:gd name="T10" fmla="*/ 77 w 97"/>
                  <a:gd name="T11" fmla="*/ 320 h 1056"/>
                  <a:gd name="T12" fmla="*/ 81 w 97"/>
                  <a:gd name="T13" fmla="*/ 373 h 1056"/>
                  <a:gd name="T14" fmla="*/ 83 w 97"/>
                  <a:gd name="T15" fmla="*/ 425 h 1056"/>
                  <a:gd name="T16" fmla="*/ 84 w 97"/>
                  <a:gd name="T17" fmla="*/ 475 h 1056"/>
                  <a:gd name="T18" fmla="*/ 84 w 97"/>
                  <a:gd name="T19" fmla="*/ 524 h 1056"/>
                  <a:gd name="T20" fmla="*/ 82 w 97"/>
                  <a:gd name="T21" fmla="*/ 572 h 1056"/>
                  <a:gd name="T22" fmla="*/ 80 w 97"/>
                  <a:gd name="T23" fmla="*/ 618 h 1056"/>
                  <a:gd name="T24" fmla="*/ 76 w 97"/>
                  <a:gd name="T25" fmla="*/ 662 h 1056"/>
                  <a:gd name="T26" fmla="*/ 72 w 97"/>
                  <a:gd name="T27" fmla="*/ 704 h 1056"/>
                  <a:gd name="T28" fmla="*/ 67 w 97"/>
                  <a:gd name="T29" fmla="*/ 745 h 1056"/>
                  <a:gd name="T30" fmla="*/ 62 w 97"/>
                  <a:gd name="T31" fmla="*/ 783 h 1056"/>
                  <a:gd name="T32" fmla="*/ 56 w 97"/>
                  <a:gd name="T33" fmla="*/ 819 h 1056"/>
                  <a:gd name="T34" fmla="*/ 51 w 97"/>
                  <a:gd name="T35" fmla="*/ 853 h 1056"/>
                  <a:gd name="T36" fmla="*/ 44 w 97"/>
                  <a:gd name="T37" fmla="*/ 885 h 1056"/>
                  <a:gd name="T38" fmla="*/ 38 w 97"/>
                  <a:gd name="T39" fmla="*/ 914 h 1056"/>
                  <a:gd name="T40" fmla="*/ 32 w 97"/>
                  <a:gd name="T41" fmla="*/ 941 h 1056"/>
                  <a:gd name="T42" fmla="*/ 26 w 97"/>
                  <a:gd name="T43" fmla="*/ 965 h 1056"/>
                  <a:gd name="T44" fmla="*/ 21 w 97"/>
                  <a:gd name="T45" fmla="*/ 987 h 1056"/>
                  <a:gd name="T46" fmla="*/ 15 w 97"/>
                  <a:gd name="T47" fmla="*/ 1006 h 1056"/>
                  <a:gd name="T48" fmla="*/ 11 w 97"/>
                  <a:gd name="T49" fmla="*/ 1022 h 1056"/>
                  <a:gd name="T50" fmla="*/ 7 w 97"/>
                  <a:gd name="T51" fmla="*/ 1035 h 1056"/>
                  <a:gd name="T52" fmla="*/ 3 w 97"/>
                  <a:gd name="T53" fmla="*/ 1045 h 1056"/>
                  <a:gd name="T54" fmla="*/ 1 w 97"/>
                  <a:gd name="T55" fmla="*/ 1052 h 1056"/>
                  <a:gd name="T56" fmla="*/ 0 w 97"/>
                  <a:gd name="T57" fmla="*/ 1055 h 1056"/>
                  <a:gd name="T58" fmla="*/ 80 w 97"/>
                  <a:gd name="T59" fmla="*/ 1032 h 1056"/>
                  <a:gd name="T60" fmla="*/ 68 w 97"/>
                  <a:gd name="T61" fmla="*/ 992 h 1056"/>
                  <a:gd name="T62" fmla="*/ 55 w 97"/>
                  <a:gd name="T63" fmla="*/ 984 h 1056"/>
                  <a:gd name="T64" fmla="*/ 43 w 97"/>
                  <a:gd name="T65" fmla="*/ 994 h 1056"/>
                  <a:gd name="T66" fmla="*/ 37 w 97"/>
                  <a:gd name="T67" fmla="*/ 1005 h 1056"/>
                  <a:gd name="T68" fmla="*/ 42 w 97"/>
                  <a:gd name="T69" fmla="*/ 981 h 1056"/>
                  <a:gd name="T70" fmla="*/ 56 w 97"/>
                  <a:gd name="T71" fmla="*/ 922 h 1056"/>
                  <a:gd name="T72" fmla="*/ 67 w 97"/>
                  <a:gd name="T73" fmla="*/ 865 h 1056"/>
                  <a:gd name="T74" fmla="*/ 77 w 97"/>
                  <a:gd name="T75" fmla="*/ 808 h 1056"/>
                  <a:gd name="T76" fmla="*/ 84 w 97"/>
                  <a:gd name="T77" fmla="*/ 752 h 1056"/>
                  <a:gd name="T78" fmla="*/ 90 w 97"/>
                  <a:gd name="T79" fmla="*/ 697 h 1056"/>
                  <a:gd name="T80" fmla="*/ 94 w 97"/>
                  <a:gd name="T81" fmla="*/ 644 h 1056"/>
                  <a:gd name="T82" fmla="*/ 96 w 97"/>
                  <a:gd name="T83" fmla="*/ 592 h 1056"/>
                  <a:gd name="T84" fmla="*/ 97 w 97"/>
                  <a:gd name="T85" fmla="*/ 542 h 1056"/>
                  <a:gd name="T86" fmla="*/ 96 w 97"/>
                  <a:gd name="T87" fmla="*/ 493 h 1056"/>
                  <a:gd name="T88" fmla="*/ 95 w 97"/>
                  <a:gd name="T89" fmla="*/ 445 h 1056"/>
                  <a:gd name="T90" fmla="*/ 93 w 97"/>
                  <a:gd name="T91" fmla="*/ 400 h 1056"/>
                  <a:gd name="T92" fmla="*/ 89 w 97"/>
                  <a:gd name="T93" fmla="*/ 356 h 1056"/>
                  <a:gd name="T94" fmla="*/ 85 w 97"/>
                  <a:gd name="T95" fmla="*/ 315 h 1056"/>
                  <a:gd name="T96" fmla="*/ 80 w 97"/>
                  <a:gd name="T97" fmla="*/ 275 h 1056"/>
                  <a:gd name="T98" fmla="*/ 75 w 97"/>
                  <a:gd name="T99" fmla="*/ 238 h 1056"/>
                  <a:gd name="T100" fmla="*/ 69 w 97"/>
                  <a:gd name="T101" fmla="*/ 203 h 1056"/>
                  <a:gd name="T102" fmla="*/ 64 w 97"/>
                  <a:gd name="T103" fmla="*/ 170 h 1056"/>
                  <a:gd name="T104" fmla="*/ 58 w 97"/>
                  <a:gd name="T105" fmla="*/ 140 h 1056"/>
                  <a:gd name="T106" fmla="*/ 52 w 97"/>
                  <a:gd name="T107" fmla="*/ 112 h 1056"/>
                  <a:gd name="T108" fmla="*/ 46 w 97"/>
                  <a:gd name="T109" fmla="*/ 87 h 1056"/>
                  <a:gd name="T110" fmla="*/ 41 w 97"/>
                  <a:gd name="T111" fmla="*/ 65 h 1056"/>
                  <a:gd name="T112" fmla="*/ 36 w 97"/>
                  <a:gd name="T113" fmla="*/ 46 h 1056"/>
                  <a:gd name="T114" fmla="*/ 31 w 97"/>
                  <a:gd name="T115" fmla="*/ 31 h 1056"/>
                  <a:gd name="T116" fmla="*/ 28 w 97"/>
                  <a:gd name="T117" fmla="*/ 18 h 1056"/>
                  <a:gd name="T118" fmla="*/ 25 w 97"/>
                  <a:gd name="T119" fmla="*/ 8 h 1056"/>
                  <a:gd name="T120" fmla="*/ 23 w 97"/>
                  <a:gd name="T121" fmla="*/ 2 h 1056"/>
                  <a:gd name="T122" fmla="*/ 22 w 97"/>
                  <a:gd name="T123" fmla="*/ 0 h 10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97" h="1056">
                    <a:moveTo>
                      <a:pt x="22" y="0"/>
                    </a:moveTo>
                    <a:lnTo>
                      <a:pt x="22" y="0"/>
                    </a:lnTo>
                    <a:lnTo>
                      <a:pt x="22" y="0"/>
                    </a:lnTo>
                    <a:lnTo>
                      <a:pt x="24" y="6"/>
                    </a:lnTo>
                    <a:lnTo>
                      <a:pt x="25" y="13"/>
                    </a:lnTo>
                    <a:lnTo>
                      <a:pt x="27" y="19"/>
                    </a:lnTo>
                    <a:lnTo>
                      <a:pt x="29" y="26"/>
                    </a:lnTo>
                    <a:lnTo>
                      <a:pt x="30" y="32"/>
                    </a:lnTo>
                    <a:lnTo>
                      <a:pt x="32" y="39"/>
                    </a:lnTo>
                    <a:lnTo>
                      <a:pt x="33" y="45"/>
                    </a:lnTo>
                    <a:lnTo>
                      <a:pt x="35" y="52"/>
                    </a:lnTo>
                    <a:lnTo>
                      <a:pt x="36" y="58"/>
                    </a:lnTo>
                    <a:lnTo>
                      <a:pt x="38" y="64"/>
                    </a:lnTo>
                    <a:lnTo>
                      <a:pt x="39" y="71"/>
                    </a:lnTo>
                    <a:lnTo>
                      <a:pt x="41" y="77"/>
                    </a:lnTo>
                    <a:lnTo>
                      <a:pt x="42" y="84"/>
                    </a:lnTo>
                    <a:lnTo>
                      <a:pt x="43" y="90"/>
                    </a:lnTo>
                    <a:lnTo>
                      <a:pt x="45" y="97"/>
                    </a:lnTo>
                    <a:lnTo>
                      <a:pt x="46" y="103"/>
                    </a:lnTo>
                    <a:lnTo>
                      <a:pt x="47" y="109"/>
                    </a:lnTo>
                    <a:lnTo>
                      <a:pt x="49" y="116"/>
                    </a:lnTo>
                    <a:lnTo>
                      <a:pt x="50" y="122"/>
                    </a:lnTo>
                    <a:lnTo>
                      <a:pt x="51" y="129"/>
                    </a:lnTo>
                    <a:lnTo>
                      <a:pt x="52" y="135"/>
                    </a:lnTo>
                    <a:lnTo>
                      <a:pt x="53" y="141"/>
                    </a:lnTo>
                    <a:lnTo>
                      <a:pt x="54" y="148"/>
                    </a:lnTo>
                    <a:lnTo>
                      <a:pt x="56" y="154"/>
                    </a:lnTo>
                    <a:lnTo>
                      <a:pt x="57" y="160"/>
                    </a:lnTo>
                    <a:lnTo>
                      <a:pt x="58" y="167"/>
                    </a:lnTo>
                    <a:lnTo>
                      <a:pt x="59" y="173"/>
                    </a:lnTo>
                    <a:lnTo>
                      <a:pt x="60" y="179"/>
                    </a:lnTo>
                    <a:lnTo>
                      <a:pt x="61" y="185"/>
                    </a:lnTo>
                    <a:lnTo>
                      <a:pt x="62" y="192"/>
                    </a:lnTo>
                    <a:lnTo>
                      <a:pt x="63" y="198"/>
                    </a:lnTo>
                    <a:lnTo>
                      <a:pt x="64" y="204"/>
                    </a:lnTo>
                    <a:lnTo>
                      <a:pt x="64" y="210"/>
                    </a:lnTo>
                    <a:lnTo>
                      <a:pt x="65" y="216"/>
                    </a:lnTo>
                    <a:lnTo>
                      <a:pt x="66" y="223"/>
                    </a:lnTo>
                    <a:lnTo>
                      <a:pt x="67" y="229"/>
                    </a:lnTo>
                    <a:lnTo>
                      <a:pt x="68" y="235"/>
                    </a:lnTo>
                    <a:lnTo>
                      <a:pt x="69" y="241"/>
                    </a:lnTo>
                    <a:lnTo>
                      <a:pt x="69" y="247"/>
                    </a:lnTo>
                    <a:lnTo>
                      <a:pt x="70" y="253"/>
                    </a:lnTo>
                    <a:lnTo>
                      <a:pt x="71" y="260"/>
                    </a:lnTo>
                    <a:lnTo>
                      <a:pt x="72" y="265"/>
                    </a:lnTo>
                    <a:lnTo>
                      <a:pt x="72" y="272"/>
                    </a:lnTo>
                    <a:lnTo>
                      <a:pt x="73" y="278"/>
                    </a:lnTo>
                    <a:lnTo>
                      <a:pt x="74" y="284"/>
                    </a:lnTo>
                    <a:lnTo>
                      <a:pt x="74" y="290"/>
                    </a:lnTo>
                    <a:lnTo>
                      <a:pt x="75" y="296"/>
                    </a:lnTo>
                    <a:lnTo>
                      <a:pt x="75" y="302"/>
                    </a:lnTo>
                    <a:lnTo>
                      <a:pt x="76" y="308"/>
                    </a:lnTo>
                    <a:lnTo>
                      <a:pt x="76" y="314"/>
                    </a:lnTo>
                    <a:lnTo>
                      <a:pt x="77" y="320"/>
                    </a:lnTo>
                    <a:lnTo>
                      <a:pt x="77" y="326"/>
                    </a:lnTo>
                    <a:lnTo>
                      <a:pt x="78" y="332"/>
                    </a:lnTo>
                    <a:lnTo>
                      <a:pt x="78" y="337"/>
                    </a:lnTo>
                    <a:lnTo>
                      <a:pt x="79" y="344"/>
                    </a:lnTo>
                    <a:lnTo>
                      <a:pt x="79" y="350"/>
                    </a:lnTo>
                    <a:lnTo>
                      <a:pt x="80" y="355"/>
                    </a:lnTo>
                    <a:lnTo>
                      <a:pt x="80" y="361"/>
                    </a:lnTo>
                    <a:lnTo>
                      <a:pt x="80" y="367"/>
                    </a:lnTo>
                    <a:lnTo>
                      <a:pt x="81" y="373"/>
                    </a:lnTo>
                    <a:lnTo>
                      <a:pt x="81" y="379"/>
                    </a:lnTo>
                    <a:lnTo>
                      <a:pt x="81" y="385"/>
                    </a:lnTo>
                    <a:lnTo>
                      <a:pt x="82" y="391"/>
                    </a:lnTo>
                    <a:lnTo>
                      <a:pt x="82" y="396"/>
                    </a:lnTo>
                    <a:lnTo>
                      <a:pt x="82" y="402"/>
                    </a:lnTo>
                    <a:lnTo>
                      <a:pt x="83" y="408"/>
                    </a:lnTo>
                    <a:lnTo>
                      <a:pt x="83" y="414"/>
                    </a:lnTo>
                    <a:lnTo>
                      <a:pt x="83" y="419"/>
                    </a:lnTo>
                    <a:lnTo>
                      <a:pt x="83" y="425"/>
                    </a:lnTo>
                    <a:lnTo>
                      <a:pt x="83" y="430"/>
                    </a:lnTo>
                    <a:lnTo>
                      <a:pt x="83" y="436"/>
                    </a:lnTo>
                    <a:lnTo>
                      <a:pt x="84" y="442"/>
                    </a:lnTo>
                    <a:lnTo>
                      <a:pt x="84" y="447"/>
                    </a:lnTo>
                    <a:lnTo>
                      <a:pt x="84" y="453"/>
                    </a:lnTo>
                    <a:lnTo>
                      <a:pt x="84" y="458"/>
                    </a:lnTo>
                    <a:lnTo>
                      <a:pt x="84" y="464"/>
                    </a:lnTo>
                    <a:lnTo>
                      <a:pt x="84" y="470"/>
                    </a:lnTo>
                    <a:lnTo>
                      <a:pt x="84" y="475"/>
                    </a:lnTo>
                    <a:lnTo>
                      <a:pt x="84" y="481"/>
                    </a:lnTo>
                    <a:lnTo>
                      <a:pt x="84" y="486"/>
                    </a:lnTo>
                    <a:lnTo>
                      <a:pt x="84" y="492"/>
                    </a:lnTo>
                    <a:lnTo>
                      <a:pt x="84" y="497"/>
                    </a:lnTo>
                    <a:lnTo>
                      <a:pt x="84" y="503"/>
                    </a:lnTo>
                    <a:lnTo>
                      <a:pt x="84" y="508"/>
                    </a:lnTo>
                    <a:lnTo>
                      <a:pt x="84" y="513"/>
                    </a:lnTo>
                    <a:lnTo>
                      <a:pt x="84" y="519"/>
                    </a:lnTo>
                    <a:lnTo>
                      <a:pt x="84" y="524"/>
                    </a:lnTo>
                    <a:lnTo>
                      <a:pt x="84" y="530"/>
                    </a:lnTo>
                    <a:lnTo>
                      <a:pt x="83" y="535"/>
                    </a:lnTo>
                    <a:lnTo>
                      <a:pt x="83" y="540"/>
                    </a:lnTo>
                    <a:lnTo>
                      <a:pt x="83" y="546"/>
                    </a:lnTo>
                    <a:lnTo>
                      <a:pt x="83" y="551"/>
                    </a:lnTo>
                    <a:lnTo>
                      <a:pt x="83" y="556"/>
                    </a:lnTo>
                    <a:lnTo>
                      <a:pt x="83" y="562"/>
                    </a:lnTo>
                    <a:lnTo>
                      <a:pt x="82" y="566"/>
                    </a:lnTo>
                    <a:lnTo>
                      <a:pt x="82" y="572"/>
                    </a:lnTo>
                    <a:lnTo>
                      <a:pt x="82" y="577"/>
                    </a:lnTo>
                    <a:lnTo>
                      <a:pt x="82" y="582"/>
                    </a:lnTo>
                    <a:lnTo>
                      <a:pt x="82" y="587"/>
                    </a:lnTo>
                    <a:lnTo>
                      <a:pt x="81" y="593"/>
                    </a:lnTo>
                    <a:lnTo>
                      <a:pt x="81" y="597"/>
                    </a:lnTo>
                    <a:lnTo>
                      <a:pt x="81" y="602"/>
                    </a:lnTo>
                    <a:lnTo>
                      <a:pt x="80" y="608"/>
                    </a:lnTo>
                    <a:lnTo>
                      <a:pt x="80" y="613"/>
                    </a:lnTo>
                    <a:lnTo>
                      <a:pt x="80" y="618"/>
                    </a:lnTo>
                    <a:lnTo>
                      <a:pt x="79" y="623"/>
                    </a:lnTo>
                    <a:lnTo>
                      <a:pt x="79" y="628"/>
                    </a:lnTo>
                    <a:lnTo>
                      <a:pt x="79" y="633"/>
                    </a:lnTo>
                    <a:lnTo>
                      <a:pt x="78" y="638"/>
                    </a:lnTo>
                    <a:lnTo>
                      <a:pt x="78" y="642"/>
                    </a:lnTo>
                    <a:lnTo>
                      <a:pt x="77" y="647"/>
                    </a:lnTo>
                    <a:lnTo>
                      <a:pt x="77" y="652"/>
                    </a:lnTo>
                    <a:lnTo>
                      <a:pt x="77" y="657"/>
                    </a:lnTo>
                    <a:lnTo>
                      <a:pt x="76" y="662"/>
                    </a:lnTo>
                    <a:lnTo>
                      <a:pt x="76" y="667"/>
                    </a:lnTo>
                    <a:lnTo>
                      <a:pt x="75" y="671"/>
                    </a:lnTo>
                    <a:lnTo>
                      <a:pt x="75" y="676"/>
                    </a:lnTo>
                    <a:lnTo>
                      <a:pt x="75" y="681"/>
                    </a:lnTo>
                    <a:lnTo>
                      <a:pt x="74" y="686"/>
                    </a:lnTo>
                    <a:lnTo>
                      <a:pt x="74" y="690"/>
                    </a:lnTo>
                    <a:lnTo>
                      <a:pt x="73" y="695"/>
                    </a:lnTo>
                    <a:lnTo>
                      <a:pt x="73" y="700"/>
                    </a:lnTo>
                    <a:lnTo>
                      <a:pt x="72" y="704"/>
                    </a:lnTo>
                    <a:lnTo>
                      <a:pt x="72" y="709"/>
                    </a:lnTo>
                    <a:lnTo>
                      <a:pt x="71" y="713"/>
                    </a:lnTo>
                    <a:lnTo>
                      <a:pt x="71" y="718"/>
                    </a:lnTo>
                    <a:lnTo>
                      <a:pt x="70" y="722"/>
                    </a:lnTo>
                    <a:lnTo>
                      <a:pt x="70" y="727"/>
                    </a:lnTo>
                    <a:lnTo>
                      <a:pt x="69" y="732"/>
                    </a:lnTo>
                    <a:lnTo>
                      <a:pt x="69" y="736"/>
                    </a:lnTo>
                    <a:lnTo>
                      <a:pt x="68" y="740"/>
                    </a:lnTo>
                    <a:lnTo>
                      <a:pt x="67" y="745"/>
                    </a:lnTo>
                    <a:lnTo>
                      <a:pt x="67" y="749"/>
                    </a:lnTo>
                    <a:lnTo>
                      <a:pt x="66" y="753"/>
                    </a:lnTo>
                    <a:lnTo>
                      <a:pt x="66" y="758"/>
                    </a:lnTo>
                    <a:lnTo>
                      <a:pt x="65" y="762"/>
                    </a:lnTo>
                    <a:lnTo>
                      <a:pt x="64" y="766"/>
                    </a:lnTo>
                    <a:lnTo>
                      <a:pt x="64" y="770"/>
                    </a:lnTo>
                    <a:lnTo>
                      <a:pt x="63" y="775"/>
                    </a:lnTo>
                    <a:lnTo>
                      <a:pt x="63" y="779"/>
                    </a:lnTo>
                    <a:lnTo>
                      <a:pt x="62" y="783"/>
                    </a:lnTo>
                    <a:lnTo>
                      <a:pt x="62" y="787"/>
                    </a:lnTo>
                    <a:lnTo>
                      <a:pt x="61" y="791"/>
                    </a:lnTo>
                    <a:lnTo>
                      <a:pt x="60" y="795"/>
                    </a:lnTo>
                    <a:lnTo>
                      <a:pt x="60" y="799"/>
                    </a:lnTo>
                    <a:lnTo>
                      <a:pt x="59" y="804"/>
                    </a:lnTo>
                    <a:lnTo>
                      <a:pt x="58" y="808"/>
                    </a:lnTo>
                    <a:lnTo>
                      <a:pt x="58" y="811"/>
                    </a:lnTo>
                    <a:lnTo>
                      <a:pt x="57" y="815"/>
                    </a:lnTo>
                    <a:lnTo>
                      <a:pt x="56" y="819"/>
                    </a:lnTo>
                    <a:lnTo>
                      <a:pt x="56" y="823"/>
                    </a:lnTo>
                    <a:lnTo>
                      <a:pt x="55" y="827"/>
                    </a:lnTo>
                    <a:lnTo>
                      <a:pt x="54" y="831"/>
                    </a:lnTo>
                    <a:lnTo>
                      <a:pt x="54" y="835"/>
                    </a:lnTo>
                    <a:lnTo>
                      <a:pt x="53" y="838"/>
                    </a:lnTo>
                    <a:lnTo>
                      <a:pt x="53" y="842"/>
                    </a:lnTo>
                    <a:lnTo>
                      <a:pt x="52" y="846"/>
                    </a:lnTo>
                    <a:lnTo>
                      <a:pt x="51" y="849"/>
                    </a:lnTo>
                    <a:lnTo>
                      <a:pt x="51" y="853"/>
                    </a:lnTo>
                    <a:lnTo>
                      <a:pt x="50" y="857"/>
                    </a:lnTo>
                    <a:lnTo>
                      <a:pt x="49" y="861"/>
                    </a:lnTo>
                    <a:lnTo>
                      <a:pt x="48" y="864"/>
                    </a:lnTo>
                    <a:lnTo>
                      <a:pt x="48" y="868"/>
                    </a:lnTo>
                    <a:lnTo>
                      <a:pt x="47" y="871"/>
                    </a:lnTo>
                    <a:lnTo>
                      <a:pt x="46" y="875"/>
                    </a:lnTo>
                    <a:lnTo>
                      <a:pt x="46" y="878"/>
                    </a:lnTo>
                    <a:lnTo>
                      <a:pt x="45" y="882"/>
                    </a:lnTo>
                    <a:lnTo>
                      <a:pt x="44" y="885"/>
                    </a:lnTo>
                    <a:lnTo>
                      <a:pt x="44" y="889"/>
                    </a:lnTo>
                    <a:lnTo>
                      <a:pt x="43" y="892"/>
                    </a:lnTo>
                    <a:lnTo>
                      <a:pt x="42" y="895"/>
                    </a:lnTo>
                    <a:lnTo>
                      <a:pt x="42" y="898"/>
                    </a:lnTo>
                    <a:lnTo>
                      <a:pt x="41" y="902"/>
                    </a:lnTo>
                    <a:lnTo>
                      <a:pt x="40" y="905"/>
                    </a:lnTo>
                    <a:lnTo>
                      <a:pt x="40" y="908"/>
                    </a:lnTo>
                    <a:lnTo>
                      <a:pt x="39" y="912"/>
                    </a:lnTo>
                    <a:lnTo>
                      <a:pt x="38" y="914"/>
                    </a:lnTo>
                    <a:lnTo>
                      <a:pt x="37" y="917"/>
                    </a:lnTo>
                    <a:lnTo>
                      <a:pt x="37" y="921"/>
                    </a:lnTo>
                    <a:lnTo>
                      <a:pt x="36" y="924"/>
                    </a:lnTo>
                    <a:lnTo>
                      <a:pt x="35" y="927"/>
                    </a:lnTo>
                    <a:lnTo>
                      <a:pt x="35" y="930"/>
                    </a:lnTo>
                    <a:lnTo>
                      <a:pt x="34" y="933"/>
                    </a:lnTo>
                    <a:lnTo>
                      <a:pt x="33" y="935"/>
                    </a:lnTo>
                    <a:lnTo>
                      <a:pt x="33" y="938"/>
                    </a:lnTo>
                    <a:lnTo>
                      <a:pt x="32" y="941"/>
                    </a:lnTo>
                    <a:lnTo>
                      <a:pt x="31" y="944"/>
                    </a:lnTo>
                    <a:lnTo>
                      <a:pt x="31" y="947"/>
                    </a:lnTo>
                    <a:lnTo>
                      <a:pt x="30" y="950"/>
                    </a:lnTo>
                    <a:lnTo>
                      <a:pt x="29" y="952"/>
                    </a:lnTo>
                    <a:lnTo>
                      <a:pt x="29" y="955"/>
                    </a:lnTo>
                    <a:lnTo>
                      <a:pt x="28" y="958"/>
                    </a:lnTo>
                    <a:lnTo>
                      <a:pt x="27" y="961"/>
                    </a:lnTo>
                    <a:lnTo>
                      <a:pt x="27" y="963"/>
                    </a:lnTo>
                    <a:lnTo>
                      <a:pt x="26" y="965"/>
                    </a:lnTo>
                    <a:lnTo>
                      <a:pt x="25" y="968"/>
                    </a:lnTo>
                    <a:lnTo>
                      <a:pt x="25" y="971"/>
                    </a:lnTo>
                    <a:lnTo>
                      <a:pt x="24" y="973"/>
                    </a:lnTo>
                    <a:lnTo>
                      <a:pt x="23" y="975"/>
                    </a:lnTo>
                    <a:lnTo>
                      <a:pt x="23" y="978"/>
                    </a:lnTo>
                    <a:lnTo>
                      <a:pt x="22" y="980"/>
                    </a:lnTo>
                    <a:lnTo>
                      <a:pt x="22" y="983"/>
                    </a:lnTo>
                    <a:lnTo>
                      <a:pt x="21" y="985"/>
                    </a:lnTo>
                    <a:lnTo>
                      <a:pt x="21" y="987"/>
                    </a:lnTo>
                    <a:lnTo>
                      <a:pt x="20" y="989"/>
                    </a:lnTo>
                    <a:lnTo>
                      <a:pt x="19" y="992"/>
                    </a:lnTo>
                    <a:lnTo>
                      <a:pt x="19" y="994"/>
                    </a:lnTo>
                    <a:lnTo>
                      <a:pt x="18" y="996"/>
                    </a:lnTo>
                    <a:lnTo>
                      <a:pt x="18" y="998"/>
                    </a:lnTo>
                    <a:lnTo>
                      <a:pt x="17" y="1000"/>
                    </a:lnTo>
                    <a:lnTo>
                      <a:pt x="16" y="1002"/>
                    </a:lnTo>
                    <a:lnTo>
                      <a:pt x="16" y="1004"/>
                    </a:lnTo>
                    <a:lnTo>
                      <a:pt x="15" y="1006"/>
                    </a:lnTo>
                    <a:lnTo>
                      <a:pt x="15" y="1008"/>
                    </a:lnTo>
                    <a:lnTo>
                      <a:pt x="14" y="1010"/>
                    </a:lnTo>
                    <a:lnTo>
                      <a:pt x="14" y="1012"/>
                    </a:lnTo>
                    <a:lnTo>
                      <a:pt x="13" y="1014"/>
                    </a:lnTo>
                    <a:lnTo>
                      <a:pt x="13" y="1015"/>
                    </a:lnTo>
                    <a:lnTo>
                      <a:pt x="12" y="1017"/>
                    </a:lnTo>
                    <a:lnTo>
                      <a:pt x="12" y="1019"/>
                    </a:lnTo>
                    <a:lnTo>
                      <a:pt x="11" y="1020"/>
                    </a:lnTo>
                    <a:lnTo>
                      <a:pt x="11" y="1022"/>
                    </a:lnTo>
                    <a:lnTo>
                      <a:pt x="10" y="1024"/>
                    </a:lnTo>
                    <a:lnTo>
                      <a:pt x="10" y="1025"/>
                    </a:lnTo>
                    <a:lnTo>
                      <a:pt x="9" y="1027"/>
                    </a:lnTo>
                    <a:lnTo>
                      <a:pt x="9" y="1028"/>
                    </a:lnTo>
                    <a:lnTo>
                      <a:pt x="8" y="1029"/>
                    </a:lnTo>
                    <a:lnTo>
                      <a:pt x="8" y="1031"/>
                    </a:lnTo>
                    <a:lnTo>
                      <a:pt x="8" y="1033"/>
                    </a:lnTo>
                    <a:lnTo>
                      <a:pt x="7" y="1034"/>
                    </a:lnTo>
                    <a:lnTo>
                      <a:pt x="7" y="1035"/>
                    </a:lnTo>
                    <a:lnTo>
                      <a:pt x="6" y="1036"/>
                    </a:lnTo>
                    <a:lnTo>
                      <a:pt x="6" y="1037"/>
                    </a:lnTo>
                    <a:lnTo>
                      <a:pt x="6" y="1039"/>
                    </a:lnTo>
                    <a:lnTo>
                      <a:pt x="5" y="1040"/>
                    </a:lnTo>
                    <a:lnTo>
                      <a:pt x="5" y="1041"/>
                    </a:lnTo>
                    <a:lnTo>
                      <a:pt x="4" y="1042"/>
                    </a:lnTo>
                    <a:lnTo>
                      <a:pt x="4" y="1043"/>
                    </a:lnTo>
                    <a:lnTo>
                      <a:pt x="4" y="1044"/>
                    </a:lnTo>
                    <a:lnTo>
                      <a:pt x="3" y="1045"/>
                    </a:lnTo>
                    <a:lnTo>
                      <a:pt x="3" y="1046"/>
                    </a:lnTo>
                    <a:lnTo>
                      <a:pt x="3" y="1047"/>
                    </a:lnTo>
                    <a:lnTo>
                      <a:pt x="3" y="1047"/>
                    </a:lnTo>
                    <a:lnTo>
                      <a:pt x="2" y="1048"/>
                    </a:lnTo>
                    <a:lnTo>
                      <a:pt x="2" y="1049"/>
                    </a:lnTo>
                    <a:lnTo>
                      <a:pt x="2" y="1050"/>
                    </a:lnTo>
                    <a:lnTo>
                      <a:pt x="2" y="1051"/>
                    </a:lnTo>
                    <a:lnTo>
                      <a:pt x="1" y="1051"/>
                    </a:lnTo>
                    <a:lnTo>
                      <a:pt x="1" y="1052"/>
                    </a:lnTo>
                    <a:lnTo>
                      <a:pt x="1" y="1052"/>
                    </a:lnTo>
                    <a:lnTo>
                      <a:pt x="1" y="1053"/>
                    </a:lnTo>
                    <a:lnTo>
                      <a:pt x="1" y="1053"/>
                    </a:lnTo>
                    <a:lnTo>
                      <a:pt x="1" y="1054"/>
                    </a:lnTo>
                    <a:lnTo>
                      <a:pt x="1" y="1054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5"/>
                    </a:lnTo>
                    <a:lnTo>
                      <a:pt x="0" y="1056"/>
                    </a:lnTo>
                    <a:lnTo>
                      <a:pt x="0" y="1056"/>
                    </a:lnTo>
                    <a:lnTo>
                      <a:pt x="0" y="1056"/>
                    </a:lnTo>
                    <a:lnTo>
                      <a:pt x="81" y="1039"/>
                    </a:lnTo>
                    <a:lnTo>
                      <a:pt x="81" y="1039"/>
                    </a:lnTo>
                    <a:lnTo>
                      <a:pt x="80" y="1032"/>
                    </a:lnTo>
                    <a:lnTo>
                      <a:pt x="79" y="1025"/>
                    </a:lnTo>
                    <a:lnTo>
                      <a:pt x="78" y="1019"/>
                    </a:lnTo>
                    <a:lnTo>
                      <a:pt x="76" y="1014"/>
                    </a:lnTo>
                    <a:lnTo>
                      <a:pt x="75" y="1009"/>
                    </a:lnTo>
                    <a:lnTo>
                      <a:pt x="74" y="1005"/>
                    </a:lnTo>
                    <a:lnTo>
                      <a:pt x="72" y="1001"/>
                    </a:lnTo>
                    <a:lnTo>
                      <a:pt x="71" y="997"/>
                    </a:lnTo>
                    <a:lnTo>
                      <a:pt x="70" y="994"/>
                    </a:lnTo>
                    <a:lnTo>
                      <a:pt x="68" y="992"/>
                    </a:lnTo>
                    <a:lnTo>
                      <a:pt x="67" y="989"/>
                    </a:lnTo>
                    <a:lnTo>
                      <a:pt x="65" y="988"/>
                    </a:lnTo>
                    <a:lnTo>
                      <a:pt x="64" y="986"/>
                    </a:lnTo>
                    <a:lnTo>
                      <a:pt x="62" y="985"/>
                    </a:lnTo>
                    <a:lnTo>
                      <a:pt x="61" y="984"/>
                    </a:lnTo>
                    <a:lnTo>
                      <a:pt x="59" y="984"/>
                    </a:lnTo>
                    <a:lnTo>
                      <a:pt x="58" y="983"/>
                    </a:lnTo>
                    <a:lnTo>
                      <a:pt x="56" y="983"/>
                    </a:lnTo>
                    <a:lnTo>
                      <a:pt x="55" y="984"/>
                    </a:lnTo>
                    <a:lnTo>
                      <a:pt x="53" y="984"/>
                    </a:lnTo>
                    <a:lnTo>
                      <a:pt x="52" y="985"/>
                    </a:lnTo>
                    <a:lnTo>
                      <a:pt x="51" y="986"/>
                    </a:lnTo>
                    <a:lnTo>
                      <a:pt x="49" y="987"/>
                    </a:lnTo>
                    <a:lnTo>
                      <a:pt x="48" y="988"/>
                    </a:lnTo>
                    <a:lnTo>
                      <a:pt x="47" y="989"/>
                    </a:lnTo>
                    <a:lnTo>
                      <a:pt x="46" y="991"/>
                    </a:lnTo>
                    <a:lnTo>
                      <a:pt x="44" y="992"/>
                    </a:lnTo>
                    <a:lnTo>
                      <a:pt x="43" y="994"/>
                    </a:lnTo>
                    <a:lnTo>
                      <a:pt x="42" y="995"/>
                    </a:lnTo>
                    <a:lnTo>
                      <a:pt x="42" y="997"/>
                    </a:lnTo>
                    <a:lnTo>
                      <a:pt x="41" y="998"/>
                    </a:lnTo>
                    <a:lnTo>
                      <a:pt x="40" y="999"/>
                    </a:lnTo>
                    <a:lnTo>
                      <a:pt x="39" y="1001"/>
                    </a:lnTo>
                    <a:lnTo>
                      <a:pt x="38" y="1002"/>
                    </a:lnTo>
                    <a:lnTo>
                      <a:pt x="38" y="1003"/>
                    </a:lnTo>
                    <a:lnTo>
                      <a:pt x="37" y="1004"/>
                    </a:lnTo>
                    <a:lnTo>
                      <a:pt x="37" y="1005"/>
                    </a:lnTo>
                    <a:lnTo>
                      <a:pt x="36" y="1006"/>
                    </a:lnTo>
                    <a:lnTo>
                      <a:pt x="36" y="1006"/>
                    </a:lnTo>
                    <a:lnTo>
                      <a:pt x="36" y="1007"/>
                    </a:lnTo>
                    <a:lnTo>
                      <a:pt x="36" y="1007"/>
                    </a:lnTo>
                    <a:lnTo>
                      <a:pt x="36" y="1007"/>
                    </a:lnTo>
                    <a:lnTo>
                      <a:pt x="37" y="1001"/>
                    </a:lnTo>
                    <a:lnTo>
                      <a:pt x="39" y="994"/>
                    </a:lnTo>
                    <a:lnTo>
                      <a:pt x="41" y="988"/>
                    </a:lnTo>
                    <a:lnTo>
                      <a:pt x="42" y="981"/>
                    </a:lnTo>
                    <a:lnTo>
                      <a:pt x="44" y="974"/>
                    </a:lnTo>
                    <a:lnTo>
                      <a:pt x="46" y="968"/>
                    </a:lnTo>
                    <a:lnTo>
                      <a:pt x="47" y="961"/>
                    </a:lnTo>
                    <a:lnTo>
                      <a:pt x="49" y="955"/>
                    </a:lnTo>
                    <a:lnTo>
                      <a:pt x="50" y="948"/>
                    </a:lnTo>
                    <a:lnTo>
                      <a:pt x="52" y="942"/>
                    </a:lnTo>
                    <a:lnTo>
                      <a:pt x="53" y="935"/>
                    </a:lnTo>
                    <a:lnTo>
                      <a:pt x="55" y="929"/>
                    </a:lnTo>
                    <a:lnTo>
                      <a:pt x="56" y="922"/>
                    </a:lnTo>
                    <a:lnTo>
                      <a:pt x="57" y="916"/>
                    </a:lnTo>
                    <a:lnTo>
                      <a:pt x="59" y="910"/>
                    </a:lnTo>
                    <a:lnTo>
                      <a:pt x="60" y="903"/>
                    </a:lnTo>
                    <a:lnTo>
                      <a:pt x="61" y="897"/>
                    </a:lnTo>
                    <a:lnTo>
                      <a:pt x="63" y="890"/>
                    </a:lnTo>
                    <a:lnTo>
                      <a:pt x="64" y="884"/>
                    </a:lnTo>
                    <a:lnTo>
                      <a:pt x="65" y="877"/>
                    </a:lnTo>
                    <a:lnTo>
                      <a:pt x="66" y="871"/>
                    </a:lnTo>
                    <a:lnTo>
                      <a:pt x="67" y="865"/>
                    </a:lnTo>
                    <a:lnTo>
                      <a:pt x="69" y="858"/>
                    </a:lnTo>
                    <a:lnTo>
                      <a:pt x="70" y="852"/>
                    </a:lnTo>
                    <a:lnTo>
                      <a:pt x="71" y="845"/>
                    </a:lnTo>
                    <a:lnTo>
                      <a:pt x="72" y="839"/>
                    </a:lnTo>
                    <a:lnTo>
                      <a:pt x="73" y="833"/>
                    </a:lnTo>
                    <a:lnTo>
                      <a:pt x="74" y="826"/>
                    </a:lnTo>
                    <a:lnTo>
                      <a:pt x="75" y="821"/>
                    </a:lnTo>
                    <a:lnTo>
                      <a:pt x="76" y="814"/>
                    </a:lnTo>
                    <a:lnTo>
                      <a:pt x="77" y="808"/>
                    </a:lnTo>
                    <a:lnTo>
                      <a:pt x="78" y="802"/>
                    </a:lnTo>
                    <a:lnTo>
                      <a:pt x="78" y="795"/>
                    </a:lnTo>
                    <a:lnTo>
                      <a:pt x="79" y="789"/>
                    </a:lnTo>
                    <a:lnTo>
                      <a:pt x="80" y="783"/>
                    </a:lnTo>
                    <a:lnTo>
                      <a:pt x="81" y="777"/>
                    </a:lnTo>
                    <a:lnTo>
                      <a:pt x="82" y="771"/>
                    </a:lnTo>
                    <a:lnTo>
                      <a:pt x="83" y="764"/>
                    </a:lnTo>
                    <a:lnTo>
                      <a:pt x="83" y="758"/>
                    </a:lnTo>
                    <a:lnTo>
                      <a:pt x="84" y="752"/>
                    </a:lnTo>
                    <a:lnTo>
                      <a:pt x="85" y="746"/>
                    </a:lnTo>
                    <a:lnTo>
                      <a:pt x="85" y="740"/>
                    </a:lnTo>
                    <a:lnTo>
                      <a:pt x="86" y="734"/>
                    </a:lnTo>
                    <a:lnTo>
                      <a:pt x="87" y="728"/>
                    </a:lnTo>
                    <a:lnTo>
                      <a:pt x="87" y="722"/>
                    </a:lnTo>
                    <a:lnTo>
                      <a:pt x="88" y="716"/>
                    </a:lnTo>
                    <a:lnTo>
                      <a:pt x="88" y="710"/>
                    </a:lnTo>
                    <a:lnTo>
                      <a:pt x="89" y="704"/>
                    </a:lnTo>
                    <a:lnTo>
                      <a:pt x="90" y="697"/>
                    </a:lnTo>
                    <a:lnTo>
                      <a:pt x="90" y="692"/>
                    </a:lnTo>
                    <a:lnTo>
                      <a:pt x="91" y="686"/>
                    </a:lnTo>
                    <a:lnTo>
                      <a:pt x="91" y="679"/>
                    </a:lnTo>
                    <a:lnTo>
                      <a:pt x="92" y="674"/>
                    </a:lnTo>
                    <a:lnTo>
                      <a:pt x="92" y="668"/>
                    </a:lnTo>
                    <a:lnTo>
                      <a:pt x="92" y="662"/>
                    </a:lnTo>
                    <a:lnTo>
                      <a:pt x="93" y="656"/>
                    </a:lnTo>
                    <a:lnTo>
                      <a:pt x="93" y="650"/>
                    </a:lnTo>
                    <a:lnTo>
                      <a:pt x="94" y="644"/>
                    </a:lnTo>
                    <a:lnTo>
                      <a:pt x="94" y="638"/>
                    </a:lnTo>
                    <a:lnTo>
                      <a:pt x="94" y="633"/>
                    </a:lnTo>
                    <a:lnTo>
                      <a:pt x="94" y="627"/>
                    </a:lnTo>
                    <a:lnTo>
                      <a:pt x="95" y="621"/>
                    </a:lnTo>
                    <a:lnTo>
                      <a:pt x="95" y="615"/>
                    </a:lnTo>
                    <a:lnTo>
                      <a:pt x="95" y="609"/>
                    </a:lnTo>
                    <a:lnTo>
                      <a:pt x="95" y="603"/>
                    </a:lnTo>
                    <a:lnTo>
                      <a:pt x="96" y="598"/>
                    </a:lnTo>
                    <a:lnTo>
                      <a:pt x="96" y="592"/>
                    </a:lnTo>
                    <a:lnTo>
                      <a:pt x="96" y="586"/>
                    </a:lnTo>
                    <a:lnTo>
                      <a:pt x="96" y="581"/>
                    </a:lnTo>
                    <a:lnTo>
                      <a:pt x="96" y="575"/>
                    </a:lnTo>
                    <a:lnTo>
                      <a:pt x="96" y="570"/>
                    </a:lnTo>
                    <a:lnTo>
                      <a:pt x="96" y="564"/>
                    </a:lnTo>
                    <a:lnTo>
                      <a:pt x="97" y="558"/>
                    </a:lnTo>
                    <a:lnTo>
                      <a:pt x="97" y="553"/>
                    </a:lnTo>
                    <a:lnTo>
                      <a:pt x="97" y="547"/>
                    </a:lnTo>
                    <a:lnTo>
                      <a:pt x="97" y="542"/>
                    </a:lnTo>
                    <a:lnTo>
                      <a:pt x="97" y="536"/>
                    </a:lnTo>
                    <a:lnTo>
                      <a:pt x="97" y="530"/>
                    </a:lnTo>
                    <a:lnTo>
                      <a:pt x="97" y="525"/>
                    </a:lnTo>
                    <a:lnTo>
                      <a:pt x="97" y="520"/>
                    </a:lnTo>
                    <a:lnTo>
                      <a:pt x="97" y="514"/>
                    </a:lnTo>
                    <a:lnTo>
                      <a:pt x="97" y="509"/>
                    </a:lnTo>
                    <a:lnTo>
                      <a:pt x="97" y="503"/>
                    </a:lnTo>
                    <a:lnTo>
                      <a:pt x="96" y="498"/>
                    </a:lnTo>
                    <a:lnTo>
                      <a:pt x="96" y="493"/>
                    </a:lnTo>
                    <a:lnTo>
                      <a:pt x="96" y="487"/>
                    </a:lnTo>
                    <a:lnTo>
                      <a:pt x="96" y="482"/>
                    </a:lnTo>
                    <a:lnTo>
                      <a:pt x="96" y="476"/>
                    </a:lnTo>
                    <a:lnTo>
                      <a:pt x="96" y="471"/>
                    </a:lnTo>
                    <a:lnTo>
                      <a:pt x="96" y="466"/>
                    </a:lnTo>
                    <a:lnTo>
                      <a:pt x="95" y="461"/>
                    </a:lnTo>
                    <a:lnTo>
                      <a:pt x="95" y="456"/>
                    </a:lnTo>
                    <a:lnTo>
                      <a:pt x="95" y="450"/>
                    </a:lnTo>
                    <a:lnTo>
                      <a:pt x="95" y="445"/>
                    </a:lnTo>
                    <a:lnTo>
                      <a:pt x="95" y="440"/>
                    </a:lnTo>
                    <a:lnTo>
                      <a:pt x="94" y="435"/>
                    </a:lnTo>
                    <a:lnTo>
                      <a:pt x="94" y="430"/>
                    </a:lnTo>
                    <a:lnTo>
                      <a:pt x="94" y="425"/>
                    </a:lnTo>
                    <a:lnTo>
                      <a:pt x="94" y="420"/>
                    </a:lnTo>
                    <a:lnTo>
                      <a:pt x="93" y="415"/>
                    </a:lnTo>
                    <a:lnTo>
                      <a:pt x="93" y="410"/>
                    </a:lnTo>
                    <a:lnTo>
                      <a:pt x="93" y="405"/>
                    </a:lnTo>
                    <a:lnTo>
                      <a:pt x="93" y="400"/>
                    </a:lnTo>
                    <a:lnTo>
                      <a:pt x="92" y="395"/>
                    </a:lnTo>
                    <a:lnTo>
                      <a:pt x="92" y="390"/>
                    </a:lnTo>
                    <a:lnTo>
                      <a:pt x="91" y="385"/>
                    </a:lnTo>
                    <a:lnTo>
                      <a:pt x="91" y="380"/>
                    </a:lnTo>
                    <a:lnTo>
                      <a:pt x="91" y="375"/>
                    </a:lnTo>
                    <a:lnTo>
                      <a:pt x="90" y="370"/>
                    </a:lnTo>
                    <a:lnTo>
                      <a:pt x="90" y="366"/>
                    </a:lnTo>
                    <a:lnTo>
                      <a:pt x="90" y="361"/>
                    </a:lnTo>
                    <a:lnTo>
                      <a:pt x="89" y="356"/>
                    </a:lnTo>
                    <a:lnTo>
                      <a:pt x="89" y="351"/>
                    </a:lnTo>
                    <a:lnTo>
                      <a:pt x="88" y="346"/>
                    </a:lnTo>
                    <a:lnTo>
                      <a:pt x="88" y="342"/>
                    </a:lnTo>
                    <a:lnTo>
                      <a:pt x="87" y="337"/>
                    </a:lnTo>
                    <a:lnTo>
                      <a:pt x="87" y="333"/>
                    </a:lnTo>
                    <a:lnTo>
                      <a:pt x="86" y="328"/>
                    </a:lnTo>
                    <a:lnTo>
                      <a:pt x="86" y="324"/>
                    </a:lnTo>
                    <a:lnTo>
                      <a:pt x="85" y="319"/>
                    </a:lnTo>
                    <a:lnTo>
                      <a:pt x="85" y="315"/>
                    </a:lnTo>
                    <a:lnTo>
                      <a:pt x="84" y="310"/>
                    </a:lnTo>
                    <a:lnTo>
                      <a:pt x="84" y="306"/>
                    </a:lnTo>
                    <a:lnTo>
                      <a:pt x="84" y="301"/>
                    </a:lnTo>
                    <a:lnTo>
                      <a:pt x="83" y="297"/>
                    </a:lnTo>
                    <a:lnTo>
                      <a:pt x="82" y="292"/>
                    </a:lnTo>
                    <a:lnTo>
                      <a:pt x="82" y="288"/>
                    </a:lnTo>
                    <a:lnTo>
                      <a:pt x="81" y="283"/>
                    </a:lnTo>
                    <a:lnTo>
                      <a:pt x="81" y="279"/>
                    </a:lnTo>
                    <a:lnTo>
                      <a:pt x="80" y="275"/>
                    </a:lnTo>
                    <a:lnTo>
                      <a:pt x="80" y="270"/>
                    </a:lnTo>
                    <a:lnTo>
                      <a:pt x="79" y="266"/>
                    </a:lnTo>
                    <a:lnTo>
                      <a:pt x="79" y="262"/>
                    </a:lnTo>
                    <a:lnTo>
                      <a:pt x="78" y="258"/>
                    </a:lnTo>
                    <a:lnTo>
                      <a:pt x="77" y="254"/>
                    </a:lnTo>
                    <a:lnTo>
                      <a:pt x="77" y="250"/>
                    </a:lnTo>
                    <a:lnTo>
                      <a:pt x="76" y="246"/>
                    </a:lnTo>
                    <a:lnTo>
                      <a:pt x="76" y="242"/>
                    </a:lnTo>
                    <a:lnTo>
                      <a:pt x="75" y="238"/>
                    </a:lnTo>
                    <a:lnTo>
                      <a:pt x="74" y="234"/>
                    </a:lnTo>
                    <a:lnTo>
                      <a:pt x="74" y="230"/>
                    </a:lnTo>
                    <a:lnTo>
                      <a:pt x="73" y="225"/>
                    </a:lnTo>
                    <a:lnTo>
                      <a:pt x="73" y="221"/>
                    </a:lnTo>
                    <a:lnTo>
                      <a:pt x="72" y="218"/>
                    </a:lnTo>
                    <a:lnTo>
                      <a:pt x="71" y="214"/>
                    </a:lnTo>
                    <a:lnTo>
                      <a:pt x="71" y="210"/>
                    </a:lnTo>
                    <a:lnTo>
                      <a:pt x="70" y="206"/>
                    </a:lnTo>
                    <a:lnTo>
                      <a:pt x="69" y="203"/>
                    </a:lnTo>
                    <a:lnTo>
                      <a:pt x="69" y="198"/>
                    </a:lnTo>
                    <a:lnTo>
                      <a:pt x="68" y="195"/>
                    </a:lnTo>
                    <a:lnTo>
                      <a:pt x="67" y="191"/>
                    </a:lnTo>
                    <a:lnTo>
                      <a:pt x="67" y="188"/>
                    </a:lnTo>
                    <a:lnTo>
                      <a:pt x="66" y="184"/>
                    </a:lnTo>
                    <a:lnTo>
                      <a:pt x="66" y="180"/>
                    </a:lnTo>
                    <a:lnTo>
                      <a:pt x="65" y="177"/>
                    </a:lnTo>
                    <a:lnTo>
                      <a:pt x="64" y="173"/>
                    </a:lnTo>
                    <a:lnTo>
                      <a:pt x="64" y="170"/>
                    </a:lnTo>
                    <a:lnTo>
                      <a:pt x="63" y="166"/>
                    </a:lnTo>
                    <a:lnTo>
                      <a:pt x="62" y="163"/>
                    </a:lnTo>
                    <a:lnTo>
                      <a:pt x="62" y="159"/>
                    </a:lnTo>
                    <a:lnTo>
                      <a:pt x="61" y="156"/>
                    </a:lnTo>
                    <a:lnTo>
                      <a:pt x="60" y="153"/>
                    </a:lnTo>
                    <a:lnTo>
                      <a:pt x="60" y="149"/>
                    </a:lnTo>
                    <a:lnTo>
                      <a:pt x="59" y="146"/>
                    </a:lnTo>
                    <a:lnTo>
                      <a:pt x="58" y="143"/>
                    </a:lnTo>
                    <a:lnTo>
                      <a:pt x="58" y="140"/>
                    </a:lnTo>
                    <a:lnTo>
                      <a:pt x="57" y="136"/>
                    </a:lnTo>
                    <a:lnTo>
                      <a:pt x="56" y="133"/>
                    </a:lnTo>
                    <a:lnTo>
                      <a:pt x="56" y="130"/>
                    </a:lnTo>
                    <a:lnTo>
                      <a:pt x="55" y="127"/>
                    </a:lnTo>
                    <a:lnTo>
                      <a:pt x="54" y="124"/>
                    </a:lnTo>
                    <a:lnTo>
                      <a:pt x="54" y="121"/>
                    </a:lnTo>
                    <a:lnTo>
                      <a:pt x="53" y="118"/>
                    </a:lnTo>
                    <a:lnTo>
                      <a:pt x="53" y="115"/>
                    </a:lnTo>
                    <a:lnTo>
                      <a:pt x="52" y="112"/>
                    </a:lnTo>
                    <a:lnTo>
                      <a:pt x="51" y="109"/>
                    </a:lnTo>
                    <a:lnTo>
                      <a:pt x="51" y="106"/>
                    </a:lnTo>
                    <a:lnTo>
                      <a:pt x="50" y="104"/>
                    </a:lnTo>
                    <a:lnTo>
                      <a:pt x="49" y="101"/>
                    </a:lnTo>
                    <a:lnTo>
                      <a:pt x="49" y="98"/>
                    </a:lnTo>
                    <a:lnTo>
                      <a:pt x="48" y="95"/>
                    </a:lnTo>
                    <a:lnTo>
                      <a:pt x="47" y="93"/>
                    </a:lnTo>
                    <a:lnTo>
                      <a:pt x="47" y="90"/>
                    </a:lnTo>
                    <a:lnTo>
                      <a:pt x="46" y="87"/>
                    </a:lnTo>
                    <a:lnTo>
                      <a:pt x="46" y="85"/>
                    </a:lnTo>
                    <a:lnTo>
                      <a:pt x="45" y="82"/>
                    </a:lnTo>
                    <a:lnTo>
                      <a:pt x="44" y="80"/>
                    </a:lnTo>
                    <a:lnTo>
                      <a:pt x="44" y="77"/>
                    </a:lnTo>
                    <a:lnTo>
                      <a:pt x="43" y="75"/>
                    </a:lnTo>
                    <a:lnTo>
                      <a:pt x="42" y="73"/>
                    </a:lnTo>
                    <a:lnTo>
                      <a:pt x="42" y="70"/>
                    </a:lnTo>
                    <a:lnTo>
                      <a:pt x="41" y="68"/>
                    </a:lnTo>
                    <a:lnTo>
                      <a:pt x="41" y="65"/>
                    </a:lnTo>
                    <a:lnTo>
                      <a:pt x="40" y="63"/>
                    </a:lnTo>
                    <a:lnTo>
                      <a:pt x="40" y="61"/>
                    </a:lnTo>
                    <a:lnTo>
                      <a:pt x="39" y="59"/>
                    </a:lnTo>
                    <a:lnTo>
                      <a:pt x="38" y="57"/>
                    </a:lnTo>
                    <a:lnTo>
                      <a:pt x="38" y="55"/>
                    </a:lnTo>
                    <a:lnTo>
                      <a:pt x="37" y="53"/>
                    </a:lnTo>
                    <a:lnTo>
                      <a:pt x="37" y="50"/>
                    </a:lnTo>
                    <a:lnTo>
                      <a:pt x="36" y="48"/>
                    </a:lnTo>
                    <a:lnTo>
                      <a:pt x="36" y="46"/>
                    </a:lnTo>
                    <a:lnTo>
                      <a:pt x="35" y="45"/>
                    </a:lnTo>
                    <a:lnTo>
                      <a:pt x="35" y="43"/>
                    </a:lnTo>
                    <a:lnTo>
                      <a:pt x="34" y="41"/>
                    </a:lnTo>
                    <a:lnTo>
                      <a:pt x="34" y="39"/>
                    </a:lnTo>
                    <a:lnTo>
                      <a:pt x="33" y="37"/>
                    </a:lnTo>
                    <a:lnTo>
                      <a:pt x="33" y="36"/>
                    </a:lnTo>
                    <a:lnTo>
                      <a:pt x="32" y="34"/>
                    </a:lnTo>
                    <a:lnTo>
                      <a:pt x="32" y="32"/>
                    </a:lnTo>
                    <a:lnTo>
                      <a:pt x="31" y="31"/>
                    </a:lnTo>
                    <a:lnTo>
                      <a:pt x="31" y="29"/>
                    </a:lnTo>
                    <a:lnTo>
                      <a:pt x="31" y="28"/>
                    </a:lnTo>
                    <a:lnTo>
                      <a:pt x="30" y="26"/>
                    </a:lnTo>
                    <a:lnTo>
                      <a:pt x="30" y="24"/>
                    </a:lnTo>
                    <a:lnTo>
                      <a:pt x="29" y="23"/>
                    </a:lnTo>
                    <a:lnTo>
                      <a:pt x="29" y="22"/>
                    </a:lnTo>
                    <a:lnTo>
                      <a:pt x="28" y="20"/>
                    </a:lnTo>
                    <a:lnTo>
                      <a:pt x="28" y="19"/>
                    </a:lnTo>
                    <a:lnTo>
                      <a:pt x="28" y="18"/>
                    </a:lnTo>
                    <a:lnTo>
                      <a:pt x="27" y="17"/>
                    </a:lnTo>
                    <a:lnTo>
                      <a:pt x="27" y="15"/>
                    </a:lnTo>
                    <a:lnTo>
                      <a:pt x="27" y="14"/>
                    </a:lnTo>
                    <a:lnTo>
                      <a:pt x="26" y="13"/>
                    </a:lnTo>
                    <a:lnTo>
                      <a:pt x="26" y="12"/>
                    </a:lnTo>
                    <a:lnTo>
                      <a:pt x="26" y="11"/>
                    </a:lnTo>
                    <a:lnTo>
                      <a:pt x="25" y="10"/>
                    </a:lnTo>
                    <a:lnTo>
                      <a:pt x="25" y="9"/>
                    </a:lnTo>
                    <a:lnTo>
                      <a:pt x="25" y="8"/>
                    </a:lnTo>
                    <a:lnTo>
                      <a:pt x="24" y="8"/>
                    </a:lnTo>
                    <a:lnTo>
                      <a:pt x="24" y="7"/>
                    </a:lnTo>
                    <a:lnTo>
                      <a:pt x="24" y="6"/>
                    </a:lnTo>
                    <a:lnTo>
                      <a:pt x="24" y="5"/>
                    </a:lnTo>
                    <a:lnTo>
                      <a:pt x="23" y="5"/>
                    </a:lnTo>
                    <a:lnTo>
                      <a:pt x="23" y="4"/>
                    </a:lnTo>
                    <a:lnTo>
                      <a:pt x="23" y="3"/>
                    </a:lnTo>
                    <a:lnTo>
                      <a:pt x="23" y="3"/>
                    </a:lnTo>
                    <a:lnTo>
                      <a:pt x="23" y="2"/>
                    </a:lnTo>
                    <a:lnTo>
                      <a:pt x="23" y="2"/>
                    </a:lnTo>
                    <a:lnTo>
                      <a:pt x="22" y="1"/>
                    </a:lnTo>
                    <a:lnTo>
                      <a:pt x="22" y="1"/>
                    </a:lnTo>
                    <a:lnTo>
                      <a:pt x="22" y="1"/>
                    </a:lnTo>
                    <a:lnTo>
                      <a:pt x="22" y="1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lnTo>
                      <a:pt x="22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4" name="Freeform 24"/>
              <p:cNvSpPr>
                <a:spLocks/>
              </p:cNvSpPr>
              <p:nvPr/>
            </p:nvSpPr>
            <p:spPr bwMode="auto">
              <a:xfrm>
                <a:off x="3509" y="2689"/>
                <a:ext cx="171" cy="697"/>
              </a:xfrm>
              <a:custGeom>
                <a:avLst/>
                <a:gdLst>
                  <a:gd name="T0" fmla="*/ 170 w 171"/>
                  <a:gd name="T1" fmla="*/ 22 h 697"/>
                  <a:gd name="T2" fmla="*/ 170 w 171"/>
                  <a:gd name="T3" fmla="*/ 67 h 697"/>
                  <a:gd name="T4" fmla="*/ 169 w 171"/>
                  <a:gd name="T5" fmla="*/ 109 h 697"/>
                  <a:gd name="T6" fmla="*/ 166 w 171"/>
                  <a:gd name="T7" fmla="*/ 150 h 697"/>
                  <a:gd name="T8" fmla="*/ 163 w 171"/>
                  <a:gd name="T9" fmla="*/ 190 h 697"/>
                  <a:gd name="T10" fmla="*/ 160 w 171"/>
                  <a:gd name="T11" fmla="*/ 229 h 697"/>
                  <a:gd name="T12" fmla="*/ 155 w 171"/>
                  <a:gd name="T13" fmla="*/ 266 h 697"/>
                  <a:gd name="T14" fmla="*/ 150 w 171"/>
                  <a:gd name="T15" fmla="*/ 301 h 697"/>
                  <a:gd name="T16" fmla="*/ 145 w 171"/>
                  <a:gd name="T17" fmla="*/ 335 h 697"/>
                  <a:gd name="T18" fmla="*/ 139 w 171"/>
                  <a:gd name="T19" fmla="*/ 367 h 697"/>
                  <a:gd name="T20" fmla="*/ 132 w 171"/>
                  <a:gd name="T21" fmla="*/ 398 h 697"/>
                  <a:gd name="T22" fmla="*/ 126 w 171"/>
                  <a:gd name="T23" fmla="*/ 427 h 697"/>
                  <a:gd name="T24" fmla="*/ 119 w 171"/>
                  <a:gd name="T25" fmla="*/ 454 h 697"/>
                  <a:gd name="T26" fmla="*/ 112 w 171"/>
                  <a:gd name="T27" fmla="*/ 480 h 697"/>
                  <a:gd name="T28" fmla="*/ 105 w 171"/>
                  <a:gd name="T29" fmla="*/ 503 h 697"/>
                  <a:gd name="T30" fmla="*/ 99 w 171"/>
                  <a:gd name="T31" fmla="*/ 525 h 697"/>
                  <a:gd name="T32" fmla="*/ 92 w 171"/>
                  <a:gd name="T33" fmla="*/ 546 h 697"/>
                  <a:gd name="T34" fmla="*/ 86 w 171"/>
                  <a:gd name="T35" fmla="*/ 564 h 697"/>
                  <a:gd name="T36" fmla="*/ 80 w 171"/>
                  <a:gd name="T37" fmla="*/ 580 h 697"/>
                  <a:gd name="T38" fmla="*/ 74 w 171"/>
                  <a:gd name="T39" fmla="*/ 594 h 697"/>
                  <a:gd name="T40" fmla="*/ 69 w 171"/>
                  <a:gd name="T41" fmla="*/ 607 h 697"/>
                  <a:gd name="T42" fmla="*/ 65 w 171"/>
                  <a:gd name="T43" fmla="*/ 617 h 697"/>
                  <a:gd name="T44" fmla="*/ 61 w 171"/>
                  <a:gd name="T45" fmla="*/ 625 h 697"/>
                  <a:gd name="T46" fmla="*/ 58 w 171"/>
                  <a:gd name="T47" fmla="*/ 631 h 697"/>
                  <a:gd name="T48" fmla="*/ 57 w 171"/>
                  <a:gd name="T49" fmla="*/ 635 h 697"/>
                  <a:gd name="T50" fmla="*/ 56 w 171"/>
                  <a:gd name="T51" fmla="*/ 637 h 697"/>
                  <a:gd name="T52" fmla="*/ 47 w 171"/>
                  <a:gd name="T53" fmla="*/ 628 h 697"/>
                  <a:gd name="T54" fmla="*/ 32 w 171"/>
                  <a:gd name="T55" fmla="*/ 622 h 697"/>
                  <a:gd name="T56" fmla="*/ 21 w 171"/>
                  <a:gd name="T57" fmla="*/ 625 h 697"/>
                  <a:gd name="T58" fmla="*/ 13 w 171"/>
                  <a:gd name="T59" fmla="*/ 637 h 697"/>
                  <a:gd name="T60" fmla="*/ 7 w 171"/>
                  <a:gd name="T61" fmla="*/ 653 h 697"/>
                  <a:gd name="T62" fmla="*/ 4 w 171"/>
                  <a:gd name="T63" fmla="*/ 670 h 697"/>
                  <a:gd name="T64" fmla="*/ 2 w 171"/>
                  <a:gd name="T65" fmla="*/ 685 h 697"/>
                  <a:gd name="T66" fmla="*/ 1 w 171"/>
                  <a:gd name="T67" fmla="*/ 695 h 697"/>
                  <a:gd name="T68" fmla="*/ 64 w 171"/>
                  <a:gd name="T69" fmla="*/ 685 h 697"/>
                  <a:gd name="T70" fmla="*/ 75 w 171"/>
                  <a:gd name="T71" fmla="*/ 661 h 697"/>
                  <a:gd name="T72" fmla="*/ 88 w 171"/>
                  <a:gd name="T73" fmla="*/ 632 h 697"/>
                  <a:gd name="T74" fmla="*/ 99 w 171"/>
                  <a:gd name="T75" fmla="*/ 602 h 697"/>
                  <a:gd name="T76" fmla="*/ 109 w 171"/>
                  <a:gd name="T77" fmla="*/ 571 h 697"/>
                  <a:gd name="T78" fmla="*/ 119 w 171"/>
                  <a:gd name="T79" fmla="*/ 539 h 697"/>
                  <a:gd name="T80" fmla="*/ 127 w 171"/>
                  <a:gd name="T81" fmla="*/ 507 h 697"/>
                  <a:gd name="T82" fmla="*/ 134 w 171"/>
                  <a:gd name="T83" fmla="*/ 474 h 697"/>
                  <a:gd name="T84" fmla="*/ 141 w 171"/>
                  <a:gd name="T85" fmla="*/ 441 h 697"/>
                  <a:gd name="T86" fmla="*/ 147 w 171"/>
                  <a:gd name="T87" fmla="*/ 408 h 697"/>
                  <a:gd name="T88" fmla="*/ 151 w 171"/>
                  <a:gd name="T89" fmla="*/ 375 h 697"/>
                  <a:gd name="T90" fmla="*/ 156 w 171"/>
                  <a:gd name="T91" fmla="*/ 343 h 697"/>
                  <a:gd name="T92" fmla="*/ 160 w 171"/>
                  <a:gd name="T93" fmla="*/ 311 h 697"/>
                  <a:gd name="T94" fmla="*/ 162 w 171"/>
                  <a:gd name="T95" fmla="*/ 279 h 697"/>
                  <a:gd name="T96" fmla="*/ 165 w 171"/>
                  <a:gd name="T97" fmla="*/ 249 h 697"/>
                  <a:gd name="T98" fmla="*/ 167 w 171"/>
                  <a:gd name="T99" fmla="*/ 219 h 697"/>
                  <a:gd name="T100" fmla="*/ 169 w 171"/>
                  <a:gd name="T101" fmla="*/ 191 h 697"/>
                  <a:gd name="T102" fmla="*/ 170 w 171"/>
                  <a:gd name="T103" fmla="*/ 164 h 697"/>
                  <a:gd name="T104" fmla="*/ 170 w 171"/>
                  <a:gd name="T105" fmla="*/ 138 h 697"/>
                  <a:gd name="T106" fmla="*/ 171 w 171"/>
                  <a:gd name="T107" fmla="*/ 114 h 697"/>
                  <a:gd name="T108" fmla="*/ 171 w 171"/>
                  <a:gd name="T109" fmla="*/ 92 h 697"/>
                  <a:gd name="T110" fmla="*/ 171 w 171"/>
                  <a:gd name="T111" fmla="*/ 72 h 697"/>
                  <a:gd name="T112" fmla="*/ 171 w 171"/>
                  <a:gd name="T113" fmla="*/ 54 h 697"/>
                  <a:gd name="T114" fmla="*/ 171 w 171"/>
                  <a:gd name="T115" fmla="*/ 38 h 697"/>
                  <a:gd name="T116" fmla="*/ 170 w 171"/>
                  <a:gd name="T117" fmla="*/ 25 h 697"/>
                  <a:gd name="T118" fmla="*/ 170 w 171"/>
                  <a:gd name="T119" fmla="*/ 14 h 697"/>
                  <a:gd name="T120" fmla="*/ 169 w 171"/>
                  <a:gd name="T121" fmla="*/ 7 h 697"/>
                  <a:gd name="T122" fmla="*/ 169 w 171"/>
                  <a:gd name="T123" fmla="*/ 2 h 697"/>
                  <a:gd name="T124" fmla="*/ 169 w 171"/>
                  <a:gd name="T125" fmla="*/ 0 h 6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71" h="697">
                    <a:moveTo>
                      <a:pt x="169" y="0"/>
                    </a:moveTo>
                    <a:lnTo>
                      <a:pt x="169" y="0"/>
                    </a:lnTo>
                    <a:lnTo>
                      <a:pt x="169" y="0"/>
                    </a:lnTo>
                    <a:lnTo>
                      <a:pt x="169" y="8"/>
                    </a:lnTo>
                    <a:lnTo>
                      <a:pt x="169" y="15"/>
                    </a:lnTo>
                    <a:lnTo>
                      <a:pt x="170" y="22"/>
                    </a:lnTo>
                    <a:lnTo>
                      <a:pt x="170" y="30"/>
                    </a:lnTo>
                    <a:lnTo>
                      <a:pt x="170" y="37"/>
                    </a:lnTo>
                    <a:lnTo>
                      <a:pt x="170" y="45"/>
                    </a:lnTo>
                    <a:lnTo>
                      <a:pt x="170" y="52"/>
                    </a:lnTo>
                    <a:lnTo>
                      <a:pt x="170" y="59"/>
                    </a:lnTo>
                    <a:lnTo>
                      <a:pt x="170" y="67"/>
                    </a:lnTo>
                    <a:lnTo>
                      <a:pt x="169" y="74"/>
                    </a:lnTo>
                    <a:lnTo>
                      <a:pt x="169" y="81"/>
                    </a:lnTo>
                    <a:lnTo>
                      <a:pt x="169" y="88"/>
                    </a:lnTo>
                    <a:lnTo>
                      <a:pt x="169" y="95"/>
                    </a:lnTo>
                    <a:lnTo>
                      <a:pt x="169" y="102"/>
                    </a:lnTo>
                    <a:lnTo>
                      <a:pt x="169" y="109"/>
                    </a:lnTo>
                    <a:lnTo>
                      <a:pt x="168" y="116"/>
                    </a:lnTo>
                    <a:lnTo>
                      <a:pt x="168" y="123"/>
                    </a:lnTo>
                    <a:lnTo>
                      <a:pt x="168" y="130"/>
                    </a:lnTo>
                    <a:lnTo>
                      <a:pt x="167" y="137"/>
                    </a:lnTo>
                    <a:lnTo>
                      <a:pt x="167" y="143"/>
                    </a:lnTo>
                    <a:lnTo>
                      <a:pt x="166" y="150"/>
                    </a:lnTo>
                    <a:lnTo>
                      <a:pt x="166" y="157"/>
                    </a:lnTo>
                    <a:lnTo>
                      <a:pt x="166" y="164"/>
                    </a:lnTo>
                    <a:lnTo>
                      <a:pt x="165" y="170"/>
                    </a:lnTo>
                    <a:lnTo>
                      <a:pt x="165" y="177"/>
                    </a:lnTo>
                    <a:lnTo>
                      <a:pt x="164" y="184"/>
                    </a:lnTo>
                    <a:lnTo>
                      <a:pt x="163" y="190"/>
                    </a:lnTo>
                    <a:lnTo>
                      <a:pt x="163" y="197"/>
                    </a:lnTo>
                    <a:lnTo>
                      <a:pt x="162" y="203"/>
                    </a:lnTo>
                    <a:lnTo>
                      <a:pt x="162" y="210"/>
                    </a:lnTo>
                    <a:lnTo>
                      <a:pt x="161" y="216"/>
                    </a:lnTo>
                    <a:lnTo>
                      <a:pt x="161" y="222"/>
                    </a:lnTo>
                    <a:lnTo>
                      <a:pt x="160" y="229"/>
                    </a:lnTo>
                    <a:lnTo>
                      <a:pt x="159" y="235"/>
                    </a:lnTo>
                    <a:lnTo>
                      <a:pt x="158" y="241"/>
                    </a:lnTo>
                    <a:lnTo>
                      <a:pt x="158" y="247"/>
                    </a:lnTo>
                    <a:lnTo>
                      <a:pt x="157" y="254"/>
                    </a:lnTo>
                    <a:lnTo>
                      <a:pt x="156" y="260"/>
                    </a:lnTo>
                    <a:lnTo>
                      <a:pt x="155" y="266"/>
                    </a:lnTo>
                    <a:lnTo>
                      <a:pt x="155" y="272"/>
                    </a:lnTo>
                    <a:lnTo>
                      <a:pt x="154" y="278"/>
                    </a:lnTo>
                    <a:lnTo>
                      <a:pt x="153" y="283"/>
                    </a:lnTo>
                    <a:lnTo>
                      <a:pt x="152" y="289"/>
                    </a:lnTo>
                    <a:lnTo>
                      <a:pt x="151" y="295"/>
                    </a:lnTo>
                    <a:lnTo>
                      <a:pt x="150" y="301"/>
                    </a:lnTo>
                    <a:lnTo>
                      <a:pt x="150" y="307"/>
                    </a:lnTo>
                    <a:lnTo>
                      <a:pt x="149" y="313"/>
                    </a:lnTo>
                    <a:lnTo>
                      <a:pt x="148" y="318"/>
                    </a:lnTo>
                    <a:lnTo>
                      <a:pt x="147" y="324"/>
                    </a:lnTo>
                    <a:lnTo>
                      <a:pt x="146" y="329"/>
                    </a:lnTo>
                    <a:lnTo>
                      <a:pt x="145" y="335"/>
                    </a:lnTo>
                    <a:lnTo>
                      <a:pt x="144" y="341"/>
                    </a:lnTo>
                    <a:lnTo>
                      <a:pt x="143" y="346"/>
                    </a:lnTo>
                    <a:lnTo>
                      <a:pt x="142" y="351"/>
                    </a:lnTo>
                    <a:lnTo>
                      <a:pt x="141" y="357"/>
                    </a:lnTo>
                    <a:lnTo>
                      <a:pt x="140" y="362"/>
                    </a:lnTo>
                    <a:lnTo>
                      <a:pt x="139" y="367"/>
                    </a:lnTo>
                    <a:lnTo>
                      <a:pt x="138" y="372"/>
                    </a:lnTo>
                    <a:lnTo>
                      <a:pt x="137" y="377"/>
                    </a:lnTo>
                    <a:lnTo>
                      <a:pt x="136" y="383"/>
                    </a:lnTo>
                    <a:lnTo>
                      <a:pt x="135" y="388"/>
                    </a:lnTo>
                    <a:lnTo>
                      <a:pt x="133" y="393"/>
                    </a:lnTo>
                    <a:lnTo>
                      <a:pt x="132" y="398"/>
                    </a:lnTo>
                    <a:lnTo>
                      <a:pt x="131" y="403"/>
                    </a:lnTo>
                    <a:lnTo>
                      <a:pt x="130" y="408"/>
                    </a:lnTo>
                    <a:lnTo>
                      <a:pt x="129" y="412"/>
                    </a:lnTo>
                    <a:lnTo>
                      <a:pt x="128" y="417"/>
                    </a:lnTo>
                    <a:lnTo>
                      <a:pt x="127" y="422"/>
                    </a:lnTo>
                    <a:lnTo>
                      <a:pt x="126" y="427"/>
                    </a:lnTo>
                    <a:lnTo>
                      <a:pt x="125" y="431"/>
                    </a:lnTo>
                    <a:lnTo>
                      <a:pt x="123" y="436"/>
                    </a:lnTo>
                    <a:lnTo>
                      <a:pt x="122" y="441"/>
                    </a:lnTo>
                    <a:lnTo>
                      <a:pt x="121" y="445"/>
                    </a:lnTo>
                    <a:lnTo>
                      <a:pt x="120" y="450"/>
                    </a:lnTo>
                    <a:lnTo>
                      <a:pt x="119" y="454"/>
                    </a:lnTo>
                    <a:lnTo>
                      <a:pt x="118" y="458"/>
                    </a:lnTo>
                    <a:lnTo>
                      <a:pt x="117" y="463"/>
                    </a:lnTo>
                    <a:lnTo>
                      <a:pt x="116" y="467"/>
                    </a:lnTo>
                    <a:lnTo>
                      <a:pt x="114" y="471"/>
                    </a:lnTo>
                    <a:lnTo>
                      <a:pt x="113" y="475"/>
                    </a:lnTo>
                    <a:lnTo>
                      <a:pt x="112" y="480"/>
                    </a:lnTo>
                    <a:lnTo>
                      <a:pt x="111" y="484"/>
                    </a:lnTo>
                    <a:lnTo>
                      <a:pt x="110" y="488"/>
                    </a:lnTo>
                    <a:lnTo>
                      <a:pt x="109" y="492"/>
                    </a:lnTo>
                    <a:lnTo>
                      <a:pt x="108" y="496"/>
                    </a:lnTo>
                    <a:lnTo>
                      <a:pt x="106" y="499"/>
                    </a:lnTo>
                    <a:lnTo>
                      <a:pt x="105" y="503"/>
                    </a:lnTo>
                    <a:lnTo>
                      <a:pt x="104" y="507"/>
                    </a:lnTo>
                    <a:lnTo>
                      <a:pt x="103" y="511"/>
                    </a:lnTo>
                    <a:lnTo>
                      <a:pt x="102" y="515"/>
                    </a:lnTo>
                    <a:lnTo>
                      <a:pt x="101" y="518"/>
                    </a:lnTo>
                    <a:lnTo>
                      <a:pt x="99" y="522"/>
                    </a:lnTo>
                    <a:lnTo>
                      <a:pt x="99" y="525"/>
                    </a:lnTo>
                    <a:lnTo>
                      <a:pt x="97" y="529"/>
                    </a:lnTo>
                    <a:lnTo>
                      <a:pt x="96" y="532"/>
                    </a:lnTo>
                    <a:lnTo>
                      <a:pt x="95" y="536"/>
                    </a:lnTo>
                    <a:lnTo>
                      <a:pt x="94" y="539"/>
                    </a:lnTo>
                    <a:lnTo>
                      <a:pt x="93" y="542"/>
                    </a:lnTo>
                    <a:lnTo>
                      <a:pt x="92" y="546"/>
                    </a:lnTo>
                    <a:lnTo>
                      <a:pt x="91" y="548"/>
                    </a:lnTo>
                    <a:lnTo>
                      <a:pt x="90" y="552"/>
                    </a:lnTo>
                    <a:lnTo>
                      <a:pt x="89" y="555"/>
                    </a:lnTo>
                    <a:lnTo>
                      <a:pt x="88" y="558"/>
                    </a:lnTo>
                    <a:lnTo>
                      <a:pt x="87" y="561"/>
                    </a:lnTo>
                    <a:lnTo>
                      <a:pt x="86" y="564"/>
                    </a:lnTo>
                    <a:lnTo>
                      <a:pt x="85" y="566"/>
                    </a:lnTo>
                    <a:lnTo>
                      <a:pt x="84" y="569"/>
                    </a:lnTo>
                    <a:lnTo>
                      <a:pt x="83" y="572"/>
                    </a:lnTo>
                    <a:lnTo>
                      <a:pt x="82" y="575"/>
                    </a:lnTo>
                    <a:lnTo>
                      <a:pt x="81" y="577"/>
                    </a:lnTo>
                    <a:lnTo>
                      <a:pt x="80" y="580"/>
                    </a:lnTo>
                    <a:lnTo>
                      <a:pt x="79" y="583"/>
                    </a:lnTo>
                    <a:lnTo>
                      <a:pt x="78" y="585"/>
                    </a:lnTo>
                    <a:lnTo>
                      <a:pt x="77" y="587"/>
                    </a:lnTo>
                    <a:lnTo>
                      <a:pt x="76" y="590"/>
                    </a:lnTo>
                    <a:lnTo>
                      <a:pt x="75" y="592"/>
                    </a:lnTo>
                    <a:lnTo>
                      <a:pt x="74" y="594"/>
                    </a:lnTo>
                    <a:lnTo>
                      <a:pt x="73" y="596"/>
                    </a:lnTo>
                    <a:lnTo>
                      <a:pt x="72" y="599"/>
                    </a:lnTo>
                    <a:lnTo>
                      <a:pt x="72" y="601"/>
                    </a:lnTo>
                    <a:lnTo>
                      <a:pt x="71" y="603"/>
                    </a:lnTo>
                    <a:lnTo>
                      <a:pt x="70" y="605"/>
                    </a:lnTo>
                    <a:lnTo>
                      <a:pt x="69" y="607"/>
                    </a:lnTo>
                    <a:lnTo>
                      <a:pt x="68" y="609"/>
                    </a:lnTo>
                    <a:lnTo>
                      <a:pt x="68" y="610"/>
                    </a:lnTo>
                    <a:lnTo>
                      <a:pt x="67" y="612"/>
                    </a:lnTo>
                    <a:lnTo>
                      <a:pt x="66" y="614"/>
                    </a:lnTo>
                    <a:lnTo>
                      <a:pt x="66" y="615"/>
                    </a:lnTo>
                    <a:lnTo>
                      <a:pt x="65" y="617"/>
                    </a:lnTo>
                    <a:lnTo>
                      <a:pt x="64" y="619"/>
                    </a:lnTo>
                    <a:lnTo>
                      <a:pt x="64" y="620"/>
                    </a:lnTo>
                    <a:lnTo>
                      <a:pt x="63" y="621"/>
                    </a:lnTo>
                    <a:lnTo>
                      <a:pt x="62" y="623"/>
                    </a:lnTo>
                    <a:lnTo>
                      <a:pt x="62" y="624"/>
                    </a:lnTo>
                    <a:lnTo>
                      <a:pt x="61" y="625"/>
                    </a:lnTo>
                    <a:lnTo>
                      <a:pt x="61" y="627"/>
                    </a:lnTo>
                    <a:lnTo>
                      <a:pt x="60" y="628"/>
                    </a:lnTo>
                    <a:lnTo>
                      <a:pt x="60" y="628"/>
                    </a:lnTo>
                    <a:lnTo>
                      <a:pt x="59" y="629"/>
                    </a:lnTo>
                    <a:lnTo>
                      <a:pt x="59" y="631"/>
                    </a:lnTo>
                    <a:lnTo>
                      <a:pt x="58" y="631"/>
                    </a:lnTo>
                    <a:lnTo>
                      <a:pt x="58" y="632"/>
                    </a:lnTo>
                    <a:lnTo>
                      <a:pt x="58" y="633"/>
                    </a:lnTo>
                    <a:lnTo>
                      <a:pt x="57" y="634"/>
                    </a:lnTo>
                    <a:lnTo>
                      <a:pt x="57" y="634"/>
                    </a:lnTo>
                    <a:lnTo>
                      <a:pt x="57" y="635"/>
                    </a:lnTo>
                    <a:lnTo>
                      <a:pt x="57" y="635"/>
                    </a:lnTo>
                    <a:lnTo>
                      <a:pt x="56" y="636"/>
                    </a:lnTo>
                    <a:lnTo>
                      <a:pt x="56" y="636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6" y="637"/>
                    </a:lnTo>
                    <a:lnTo>
                      <a:pt x="53" y="634"/>
                    </a:lnTo>
                    <a:lnTo>
                      <a:pt x="50" y="631"/>
                    </a:lnTo>
                    <a:lnTo>
                      <a:pt x="47" y="628"/>
                    </a:lnTo>
                    <a:lnTo>
                      <a:pt x="44" y="627"/>
                    </a:lnTo>
                    <a:lnTo>
                      <a:pt x="42" y="625"/>
                    </a:lnTo>
                    <a:lnTo>
                      <a:pt x="39" y="623"/>
                    </a:lnTo>
                    <a:lnTo>
                      <a:pt x="37" y="623"/>
                    </a:lnTo>
                    <a:lnTo>
                      <a:pt x="35" y="622"/>
                    </a:lnTo>
                    <a:lnTo>
                      <a:pt x="32" y="622"/>
                    </a:lnTo>
                    <a:lnTo>
                      <a:pt x="30" y="621"/>
                    </a:lnTo>
                    <a:lnTo>
                      <a:pt x="28" y="622"/>
                    </a:lnTo>
                    <a:lnTo>
                      <a:pt x="27" y="622"/>
                    </a:lnTo>
                    <a:lnTo>
                      <a:pt x="25" y="623"/>
                    </a:lnTo>
                    <a:lnTo>
                      <a:pt x="23" y="624"/>
                    </a:lnTo>
                    <a:lnTo>
                      <a:pt x="21" y="625"/>
                    </a:lnTo>
                    <a:lnTo>
                      <a:pt x="20" y="627"/>
                    </a:lnTo>
                    <a:lnTo>
                      <a:pt x="18" y="628"/>
                    </a:lnTo>
                    <a:lnTo>
                      <a:pt x="17" y="630"/>
                    </a:lnTo>
                    <a:lnTo>
                      <a:pt x="16" y="632"/>
                    </a:lnTo>
                    <a:lnTo>
                      <a:pt x="14" y="634"/>
                    </a:lnTo>
                    <a:lnTo>
                      <a:pt x="13" y="637"/>
                    </a:lnTo>
                    <a:lnTo>
                      <a:pt x="12" y="639"/>
                    </a:lnTo>
                    <a:lnTo>
                      <a:pt x="11" y="642"/>
                    </a:lnTo>
                    <a:lnTo>
                      <a:pt x="10" y="644"/>
                    </a:lnTo>
                    <a:lnTo>
                      <a:pt x="9" y="647"/>
                    </a:lnTo>
                    <a:lnTo>
                      <a:pt x="8" y="650"/>
                    </a:lnTo>
                    <a:lnTo>
                      <a:pt x="7" y="653"/>
                    </a:lnTo>
                    <a:lnTo>
                      <a:pt x="6" y="655"/>
                    </a:lnTo>
                    <a:lnTo>
                      <a:pt x="6" y="659"/>
                    </a:lnTo>
                    <a:lnTo>
                      <a:pt x="5" y="661"/>
                    </a:lnTo>
                    <a:lnTo>
                      <a:pt x="5" y="664"/>
                    </a:lnTo>
                    <a:lnTo>
                      <a:pt x="4" y="667"/>
                    </a:lnTo>
                    <a:lnTo>
                      <a:pt x="4" y="670"/>
                    </a:lnTo>
                    <a:lnTo>
                      <a:pt x="3" y="673"/>
                    </a:lnTo>
                    <a:lnTo>
                      <a:pt x="3" y="676"/>
                    </a:lnTo>
                    <a:lnTo>
                      <a:pt x="2" y="678"/>
                    </a:lnTo>
                    <a:lnTo>
                      <a:pt x="2" y="681"/>
                    </a:lnTo>
                    <a:lnTo>
                      <a:pt x="2" y="683"/>
                    </a:lnTo>
                    <a:lnTo>
                      <a:pt x="2" y="685"/>
                    </a:lnTo>
                    <a:lnTo>
                      <a:pt x="1" y="687"/>
                    </a:lnTo>
                    <a:lnTo>
                      <a:pt x="1" y="689"/>
                    </a:lnTo>
                    <a:lnTo>
                      <a:pt x="1" y="691"/>
                    </a:lnTo>
                    <a:lnTo>
                      <a:pt x="1" y="693"/>
                    </a:lnTo>
                    <a:lnTo>
                      <a:pt x="1" y="694"/>
                    </a:lnTo>
                    <a:lnTo>
                      <a:pt x="1" y="695"/>
                    </a:lnTo>
                    <a:lnTo>
                      <a:pt x="1" y="696"/>
                    </a:lnTo>
                    <a:lnTo>
                      <a:pt x="1" y="697"/>
                    </a:lnTo>
                    <a:lnTo>
                      <a:pt x="1" y="697"/>
                    </a:lnTo>
                    <a:lnTo>
                      <a:pt x="0" y="697"/>
                    </a:lnTo>
                    <a:lnTo>
                      <a:pt x="0" y="697"/>
                    </a:lnTo>
                    <a:lnTo>
                      <a:pt x="64" y="685"/>
                    </a:lnTo>
                    <a:lnTo>
                      <a:pt x="64" y="685"/>
                    </a:lnTo>
                    <a:lnTo>
                      <a:pt x="66" y="680"/>
                    </a:lnTo>
                    <a:lnTo>
                      <a:pt x="69" y="675"/>
                    </a:lnTo>
                    <a:lnTo>
                      <a:pt x="71" y="671"/>
                    </a:lnTo>
                    <a:lnTo>
                      <a:pt x="73" y="666"/>
                    </a:lnTo>
                    <a:lnTo>
                      <a:pt x="75" y="661"/>
                    </a:lnTo>
                    <a:lnTo>
                      <a:pt x="78" y="656"/>
                    </a:lnTo>
                    <a:lnTo>
                      <a:pt x="79" y="651"/>
                    </a:lnTo>
                    <a:lnTo>
                      <a:pt x="82" y="647"/>
                    </a:lnTo>
                    <a:lnTo>
                      <a:pt x="84" y="642"/>
                    </a:lnTo>
                    <a:lnTo>
                      <a:pt x="86" y="637"/>
                    </a:lnTo>
                    <a:lnTo>
                      <a:pt x="88" y="632"/>
                    </a:lnTo>
                    <a:lnTo>
                      <a:pt x="90" y="627"/>
                    </a:lnTo>
                    <a:lnTo>
                      <a:pt x="91" y="622"/>
                    </a:lnTo>
                    <a:lnTo>
                      <a:pt x="93" y="617"/>
                    </a:lnTo>
                    <a:lnTo>
                      <a:pt x="95" y="612"/>
                    </a:lnTo>
                    <a:lnTo>
                      <a:pt x="97" y="607"/>
                    </a:lnTo>
                    <a:lnTo>
                      <a:pt x="99" y="602"/>
                    </a:lnTo>
                    <a:lnTo>
                      <a:pt x="101" y="596"/>
                    </a:lnTo>
                    <a:lnTo>
                      <a:pt x="102" y="592"/>
                    </a:lnTo>
                    <a:lnTo>
                      <a:pt x="104" y="586"/>
                    </a:lnTo>
                    <a:lnTo>
                      <a:pt x="106" y="581"/>
                    </a:lnTo>
                    <a:lnTo>
                      <a:pt x="108" y="576"/>
                    </a:lnTo>
                    <a:lnTo>
                      <a:pt x="109" y="571"/>
                    </a:lnTo>
                    <a:lnTo>
                      <a:pt x="111" y="565"/>
                    </a:lnTo>
                    <a:lnTo>
                      <a:pt x="112" y="560"/>
                    </a:lnTo>
                    <a:lnTo>
                      <a:pt x="114" y="555"/>
                    </a:lnTo>
                    <a:lnTo>
                      <a:pt x="116" y="550"/>
                    </a:lnTo>
                    <a:lnTo>
                      <a:pt x="117" y="544"/>
                    </a:lnTo>
                    <a:lnTo>
                      <a:pt x="119" y="539"/>
                    </a:lnTo>
                    <a:lnTo>
                      <a:pt x="120" y="534"/>
                    </a:lnTo>
                    <a:lnTo>
                      <a:pt x="121" y="528"/>
                    </a:lnTo>
                    <a:lnTo>
                      <a:pt x="123" y="523"/>
                    </a:lnTo>
                    <a:lnTo>
                      <a:pt x="124" y="517"/>
                    </a:lnTo>
                    <a:lnTo>
                      <a:pt x="126" y="512"/>
                    </a:lnTo>
                    <a:lnTo>
                      <a:pt x="127" y="507"/>
                    </a:lnTo>
                    <a:lnTo>
                      <a:pt x="128" y="501"/>
                    </a:lnTo>
                    <a:lnTo>
                      <a:pt x="129" y="496"/>
                    </a:lnTo>
                    <a:lnTo>
                      <a:pt x="131" y="490"/>
                    </a:lnTo>
                    <a:lnTo>
                      <a:pt x="132" y="484"/>
                    </a:lnTo>
                    <a:lnTo>
                      <a:pt x="133" y="479"/>
                    </a:lnTo>
                    <a:lnTo>
                      <a:pt x="134" y="474"/>
                    </a:lnTo>
                    <a:lnTo>
                      <a:pt x="135" y="468"/>
                    </a:lnTo>
                    <a:lnTo>
                      <a:pt x="137" y="463"/>
                    </a:lnTo>
                    <a:lnTo>
                      <a:pt x="138" y="457"/>
                    </a:lnTo>
                    <a:lnTo>
                      <a:pt x="139" y="452"/>
                    </a:lnTo>
                    <a:lnTo>
                      <a:pt x="140" y="446"/>
                    </a:lnTo>
                    <a:lnTo>
                      <a:pt x="141" y="441"/>
                    </a:lnTo>
                    <a:lnTo>
                      <a:pt x="142" y="435"/>
                    </a:lnTo>
                    <a:lnTo>
                      <a:pt x="143" y="430"/>
                    </a:lnTo>
                    <a:lnTo>
                      <a:pt x="144" y="424"/>
                    </a:lnTo>
                    <a:lnTo>
                      <a:pt x="145" y="419"/>
                    </a:lnTo>
                    <a:lnTo>
                      <a:pt x="146" y="413"/>
                    </a:lnTo>
                    <a:lnTo>
                      <a:pt x="147" y="408"/>
                    </a:lnTo>
                    <a:lnTo>
                      <a:pt x="148" y="403"/>
                    </a:lnTo>
                    <a:lnTo>
                      <a:pt x="148" y="397"/>
                    </a:lnTo>
                    <a:lnTo>
                      <a:pt x="149" y="391"/>
                    </a:lnTo>
                    <a:lnTo>
                      <a:pt x="150" y="386"/>
                    </a:lnTo>
                    <a:lnTo>
                      <a:pt x="151" y="381"/>
                    </a:lnTo>
                    <a:lnTo>
                      <a:pt x="151" y="375"/>
                    </a:lnTo>
                    <a:lnTo>
                      <a:pt x="152" y="370"/>
                    </a:lnTo>
                    <a:lnTo>
                      <a:pt x="153" y="364"/>
                    </a:lnTo>
                    <a:lnTo>
                      <a:pt x="154" y="359"/>
                    </a:lnTo>
                    <a:lnTo>
                      <a:pt x="154" y="354"/>
                    </a:lnTo>
                    <a:lnTo>
                      <a:pt x="155" y="348"/>
                    </a:lnTo>
                    <a:lnTo>
                      <a:pt x="156" y="343"/>
                    </a:lnTo>
                    <a:lnTo>
                      <a:pt x="156" y="337"/>
                    </a:lnTo>
                    <a:lnTo>
                      <a:pt x="157" y="332"/>
                    </a:lnTo>
                    <a:lnTo>
                      <a:pt x="158" y="327"/>
                    </a:lnTo>
                    <a:lnTo>
                      <a:pt x="158" y="321"/>
                    </a:lnTo>
                    <a:lnTo>
                      <a:pt x="159" y="316"/>
                    </a:lnTo>
                    <a:lnTo>
                      <a:pt x="160" y="311"/>
                    </a:lnTo>
                    <a:lnTo>
                      <a:pt x="160" y="305"/>
                    </a:lnTo>
                    <a:lnTo>
                      <a:pt x="161" y="300"/>
                    </a:lnTo>
                    <a:lnTo>
                      <a:pt x="161" y="295"/>
                    </a:lnTo>
                    <a:lnTo>
                      <a:pt x="161" y="290"/>
                    </a:lnTo>
                    <a:lnTo>
                      <a:pt x="162" y="284"/>
                    </a:lnTo>
                    <a:lnTo>
                      <a:pt x="162" y="279"/>
                    </a:lnTo>
                    <a:lnTo>
                      <a:pt x="163" y="274"/>
                    </a:lnTo>
                    <a:lnTo>
                      <a:pt x="163" y="269"/>
                    </a:lnTo>
                    <a:lnTo>
                      <a:pt x="164" y="264"/>
                    </a:lnTo>
                    <a:lnTo>
                      <a:pt x="164" y="259"/>
                    </a:lnTo>
                    <a:lnTo>
                      <a:pt x="165" y="254"/>
                    </a:lnTo>
                    <a:lnTo>
                      <a:pt x="165" y="249"/>
                    </a:lnTo>
                    <a:lnTo>
                      <a:pt x="165" y="244"/>
                    </a:lnTo>
                    <a:lnTo>
                      <a:pt x="166" y="239"/>
                    </a:lnTo>
                    <a:lnTo>
                      <a:pt x="166" y="234"/>
                    </a:lnTo>
                    <a:lnTo>
                      <a:pt x="166" y="229"/>
                    </a:lnTo>
                    <a:lnTo>
                      <a:pt x="167" y="224"/>
                    </a:lnTo>
                    <a:lnTo>
                      <a:pt x="167" y="219"/>
                    </a:lnTo>
                    <a:lnTo>
                      <a:pt x="167" y="215"/>
                    </a:lnTo>
                    <a:lnTo>
                      <a:pt x="168" y="210"/>
                    </a:lnTo>
                    <a:lnTo>
                      <a:pt x="168" y="205"/>
                    </a:lnTo>
                    <a:lnTo>
                      <a:pt x="168" y="200"/>
                    </a:lnTo>
                    <a:lnTo>
                      <a:pt x="168" y="195"/>
                    </a:lnTo>
                    <a:lnTo>
                      <a:pt x="169" y="191"/>
                    </a:lnTo>
                    <a:lnTo>
                      <a:pt x="169" y="186"/>
                    </a:lnTo>
                    <a:lnTo>
                      <a:pt x="169" y="182"/>
                    </a:lnTo>
                    <a:lnTo>
                      <a:pt x="169" y="177"/>
                    </a:lnTo>
                    <a:lnTo>
                      <a:pt x="169" y="173"/>
                    </a:lnTo>
                    <a:lnTo>
                      <a:pt x="169" y="168"/>
                    </a:lnTo>
                    <a:lnTo>
                      <a:pt x="170" y="164"/>
                    </a:lnTo>
                    <a:lnTo>
                      <a:pt x="170" y="159"/>
                    </a:lnTo>
                    <a:lnTo>
                      <a:pt x="170" y="155"/>
                    </a:lnTo>
                    <a:lnTo>
                      <a:pt x="170" y="151"/>
                    </a:lnTo>
                    <a:lnTo>
                      <a:pt x="170" y="147"/>
                    </a:lnTo>
                    <a:lnTo>
                      <a:pt x="170" y="142"/>
                    </a:lnTo>
                    <a:lnTo>
                      <a:pt x="170" y="138"/>
                    </a:lnTo>
                    <a:lnTo>
                      <a:pt x="171" y="134"/>
                    </a:lnTo>
                    <a:lnTo>
                      <a:pt x="171" y="130"/>
                    </a:lnTo>
                    <a:lnTo>
                      <a:pt x="171" y="126"/>
                    </a:lnTo>
                    <a:lnTo>
                      <a:pt x="171" y="122"/>
                    </a:lnTo>
                    <a:lnTo>
                      <a:pt x="171" y="118"/>
                    </a:lnTo>
                    <a:lnTo>
                      <a:pt x="171" y="114"/>
                    </a:lnTo>
                    <a:lnTo>
                      <a:pt x="171" y="110"/>
                    </a:lnTo>
                    <a:lnTo>
                      <a:pt x="171" y="107"/>
                    </a:lnTo>
                    <a:lnTo>
                      <a:pt x="171" y="103"/>
                    </a:lnTo>
                    <a:lnTo>
                      <a:pt x="171" y="99"/>
                    </a:lnTo>
                    <a:lnTo>
                      <a:pt x="171" y="95"/>
                    </a:lnTo>
                    <a:lnTo>
                      <a:pt x="171" y="92"/>
                    </a:lnTo>
                    <a:lnTo>
                      <a:pt x="171" y="89"/>
                    </a:lnTo>
                    <a:lnTo>
                      <a:pt x="171" y="85"/>
                    </a:lnTo>
                    <a:lnTo>
                      <a:pt x="171" y="81"/>
                    </a:lnTo>
                    <a:lnTo>
                      <a:pt x="171" y="78"/>
                    </a:lnTo>
                    <a:lnTo>
                      <a:pt x="171" y="75"/>
                    </a:lnTo>
                    <a:lnTo>
                      <a:pt x="171" y="72"/>
                    </a:lnTo>
                    <a:lnTo>
                      <a:pt x="171" y="68"/>
                    </a:lnTo>
                    <a:lnTo>
                      <a:pt x="171" y="66"/>
                    </a:lnTo>
                    <a:lnTo>
                      <a:pt x="171" y="62"/>
                    </a:lnTo>
                    <a:lnTo>
                      <a:pt x="171" y="59"/>
                    </a:lnTo>
                    <a:lnTo>
                      <a:pt x="171" y="57"/>
                    </a:lnTo>
                    <a:lnTo>
                      <a:pt x="171" y="54"/>
                    </a:lnTo>
                    <a:lnTo>
                      <a:pt x="171" y="51"/>
                    </a:lnTo>
                    <a:lnTo>
                      <a:pt x="171" y="48"/>
                    </a:lnTo>
                    <a:lnTo>
                      <a:pt x="171" y="46"/>
                    </a:lnTo>
                    <a:lnTo>
                      <a:pt x="171" y="43"/>
                    </a:lnTo>
                    <a:lnTo>
                      <a:pt x="171" y="40"/>
                    </a:lnTo>
                    <a:lnTo>
                      <a:pt x="171" y="38"/>
                    </a:lnTo>
                    <a:lnTo>
                      <a:pt x="170" y="36"/>
                    </a:lnTo>
                    <a:lnTo>
                      <a:pt x="170" y="33"/>
                    </a:lnTo>
                    <a:lnTo>
                      <a:pt x="170" y="31"/>
                    </a:lnTo>
                    <a:lnTo>
                      <a:pt x="170" y="29"/>
                    </a:lnTo>
                    <a:lnTo>
                      <a:pt x="170" y="27"/>
                    </a:lnTo>
                    <a:lnTo>
                      <a:pt x="170" y="25"/>
                    </a:lnTo>
                    <a:lnTo>
                      <a:pt x="170" y="23"/>
                    </a:lnTo>
                    <a:lnTo>
                      <a:pt x="170" y="21"/>
                    </a:lnTo>
                    <a:lnTo>
                      <a:pt x="170" y="19"/>
                    </a:lnTo>
                    <a:lnTo>
                      <a:pt x="170" y="18"/>
                    </a:lnTo>
                    <a:lnTo>
                      <a:pt x="170" y="16"/>
                    </a:lnTo>
                    <a:lnTo>
                      <a:pt x="170" y="14"/>
                    </a:lnTo>
                    <a:lnTo>
                      <a:pt x="170" y="13"/>
                    </a:lnTo>
                    <a:lnTo>
                      <a:pt x="170" y="11"/>
                    </a:lnTo>
                    <a:lnTo>
                      <a:pt x="170" y="10"/>
                    </a:lnTo>
                    <a:lnTo>
                      <a:pt x="170" y="9"/>
                    </a:lnTo>
                    <a:lnTo>
                      <a:pt x="170" y="8"/>
                    </a:lnTo>
                    <a:lnTo>
                      <a:pt x="169" y="7"/>
                    </a:lnTo>
                    <a:lnTo>
                      <a:pt x="169" y="5"/>
                    </a:lnTo>
                    <a:lnTo>
                      <a:pt x="169" y="4"/>
                    </a:lnTo>
                    <a:lnTo>
                      <a:pt x="169" y="4"/>
                    </a:lnTo>
                    <a:lnTo>
                      <a:pt x="169" y="3"/>
                    </a:lnTo>
                    <a:lnTo>
                      <a:pt x="169" y="2"/>
                    </a:lnTo>
                    <a:lnTo>
                      <a:pt x="169" y="2"/>
                    </a:lnTo>
                    <a:lnTo>
                      <a:pt x="169" y="1"/>
                    </a:lnTo>
                    <a:lnTo>
                      <a:pt x="169" y="1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69" y="0"/>
                    </a:lnTo>
                    <a:lnTo>
                      <a:pt x="169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5" name="Freeform 25"/>
              <p:cNvSpPr>
                <a:spLocks/>
              </p:cNvSpPr>
              <p:nvPr/>
            </p:nvSpPr>
            <p:spPr bwMode="auto">
              <a:xfrm>
                <a:off x="3665" y="2680"/>
                <a:ext cx="81" cy="118"/>
              </a:xfrm>
              <a:custGeom>
                <a:avLst/>
                <a:gdLst>
                  <a:gd name="T0" fmla="*/ 4 w 81"/>
                  <a:gd name="T1" fmla="*/ 6 h 118"/>
                  <a:gd name="T2" fmla="*/ 0 w 81"/>
                  <a:gd name="T3" fmla="*/ 44 h 118"/>
                  <a:gd name="T4" fmla="*/ 6 w 81"/>
                  <a:gd name="T5" fmla="*/ 45 h 118"/>
                  <a:gd name="T6" fmla="*/ 12 w 81"/>
                  <a:gd name="T7" fmla="*/ 47 h 118"/>
                  <a:gd name="T8" fmla="*/ 17 w 81"/>
                  <a:gd name="T9" fmla="*/ 51 h 118"/>
                  <a:gd name="T10" fmla="*/ 21 w 81"/>
                  <a:gd name="T11" fmla="*/ 57 h 118"/>
                  <a:gd name="T12" fmla="*/ 24 w 81"/>
                  <a:gd name="T13" fmla="*/ 63 h 118"/>
                  <a:gd name="T14" fmla="*/ 27 w 81"/>
                  <a:gd name="T15" fmla="*/ 70 h 118"/>
                  <a:gd name="T16" fmla="*/ 29 w 81"/>
                  <a:gd name="T17" fmla="*/ 77 h 118"/>
                  <a:gd name="T18" fmla="*/ 31 w 81"/>
                  <a:gd name="T19" fmla="*/ 85 h 118"/>
                  <a:gd name="T20" fmla="*/ 32 w 81"/>
                  <a:gd name="T21" fmla="*/ 92 h 118"/>
                  <a:gd name="T22" fmla="*/ 33 w 81"/>
                  <a:gd name="T23" fmla="*/ 99 h 118"/>
                  <a:gd name="T24" fmla="*/ 34 w 81"/>
                  <a:gd name="T25" fmla="*/ 105 h 118"/>
                  <a:gd name="T26" fmla="*/ 34 w 81"/>
                  <a:gd name="T27" fmla="*/ 111 h 118"/>
                  <a:gd name="T28" fmla="*/ 34 w 81"/>
                  <a:gd name="T29" fmla="*/ 115 h 118"/>
                  <a:gd name="T30" fmla="*/ 34 w 81"/>
                  <a:gd name="T31" fmla="*/ 117 h 118"/>
                  <a:gd name="T32" fmla="*/ 34 w 81"/>
                  <a:gd name="T33" fmla="*/ 118 h 118"/>
                  <a:gd name="T34" fmla="*/ 50 w 81"/>
                  <a:gd name="T35" fmla="*/ 118 h 118"/>
                  <a:gd name="T36" fmla="*/ 49 w 81"/>
                  <a:gd name="T37" fmla="*/ 112 h 118"/>
                  <a:gd name="T38" fmla="*/ 49 w 81"/>
                  <a:gd name="T39" fmla="*/ 100 h 118"/>
                  <a:gd name="T40" fmla="*/ 49 w 81"/>
                  <a:gd name="T41" fmla="*/ 89 h 118"/>
                  <a:gd name="T42" fmla="*/ 51 w 81"/>
                  <a:gd name="T43" fmla="*/ 80 h 118"/>
                  <a:gd name="T44" fmla="*/ 52 w 81"/>
                  <a:gd name="T45" fmla="*/ 72 h 118"/>
                  <a:gd name="T46" fmla="*/ 55 w 81"/>
                  <a:gd name="T47" fmla="*/ 66 h 118"/>
                  <a:gd name="T48" fmla="*/ 58 w 81"/>
                  <a:gd name="T49" fmla="*/ 61 h 118"/>
                  <a:gd name="T50" fmla="*/ 61 w 81"/>
                  <a:gd name="T51" fmla="*/ 56 h 118"/>
                  <a:gd name="T52" fmla="*/ 64 w 81"/>
                  <a:gd name="T53" fmla="*/ 53 h 118"/>
                  <a:gd name="T54" fmla="*/ 67 w 81"/>
                  <a:gd name="T55" fmla="*/ 49 h 118"/>
                  <a:gd name="T56" fmla="*/ 70 w 81"/>
                  <a:gd name="T57" fmla="*/ 47 h 118"/>
                  <a:gd name="T58" fmla="*/ 73 w 81"/>
                  <a:gd name="T59" fmla="*/ 46 h 118"/>
                  <a:gd name="T60" fmla="*/ 76 w 81"/>
                  <a:gd name="T61" fmla="*/ 45 h 118"/>
                  <a:gd name="T62" fmla="*/ 78 w 81"/>
                  <a:gd name="T63" fmla="*/ 44 h 118"/>
                  <a:gd name="T64" fmla="*/ 80 w 81"/>
                  <a:gd name="T65" fmla="*/ 44 h 118"/>
                  <a:gd name="T66" fmla="*/ 80 w 81"/>
                  <a:gd name="T67" fmla="*/ 44 h 118"/>
                  <a:gd name="T68" fmla="*/ 81 w 81"/>
                  <a:gd name="T69" fmla="*/ 44 h 118"/>
                  <a:gd name="T70" fmla="*/ 81 w 81"/>
                  <a:gd name="T71" fmla="*/ 0 h 118"/>
                  <a:gd name="T72" fmla="*/ 74 w 81"/>
                  <a:gd name="T73" fmla="*/ 6 h 118"/>
                  <a:gd name="T74" fmla="*/ 68 w 81"/>
                  <a:gd name="T75" fmla="*/ 12 h 118"/>
                  <a:gd name="T76" fmla="*/ 61 w 81"/>
                  <a:gd name="T77" fmla="*/ 16 h 118"/>
                  <a:gd name="T78" fmla="*/ 55 w 81"/>
                  <a:gd name="T79" fmla="*/ 19 h 118"/>
                  <a:gd name="T80" fmla="*/ 49 w 81"/>
                  <a:gd name="T81" fmla="*/ 21 h 118"/>
                  <a:gd name="T82" fmla="*/ 44 w 81"/>
                  <a:gd name="T83" fmla="*/ 22 h 118"/>
                  <a:gd name="T84" fmla="*/ 39 w 81"/>
                  <a:gd name="T85" fmla="*/ 22 h 118"/>
                  <a:gd name="T86" fmla="*/ 34 w 81"/>
                  <a:gd name="T87" fmla="*/ 22 h 118"/>
                  <a:gd name="T88" fmla="*/ 29 w 81"/>
                  <a:gd name="T89" fmla="*/ 22 h 118"/>
                  <a:gd name="T90" fmla="*/ 25 w 81"/>
                  <a:gd name="T91" fmla="*/ 20 h 118"/>
                  <a:gd name="T92" fmla="*/ 21 w 81"/>
                  <a:gd name="T93" fmla="*/ 19 h 118"/>
                  <a:gd name="T94" fmla="*/ 17 w 81"/>
                  <a:gd name="T95" fmla="*/ 17 h 118"/>
                  <a:gd name="T96" fmla="*/ 14 w 81"/>
                  <a:gd name="T97" fmla="*/ 15 h 118"/>
                  <a:gd name="T98" fmla="*/ 11 w 81"/>
                  <a:gd name="T99" fmla="*/ 13 h 118"/>
                  <a:gd name="T100" fmla="*/ 9 w 81"/>
                  <a:gd name="T101" fmla="*/ 11 h 118"/>
                  <a:gd name="T102" fmla="*/ 7 w 81"/>
                  <a:gd name="T103" fmla="*/ 9 h 118"/>
                  <a:gd name="T104" fmla="*/ 5 w 81"/>
                  <a:gd name="T105" fmla="*/ 8 h 118"/>
                  <a:gd name="T106" fmla="*/ 4 w 81"/>
                  <a:gd name="T107" fmla="*/ 7 h 118"/>
                  <a:gd name="T108" fmla="*/ 4 w 81"/>
                  <a:gd name="T109" fmla="*/ 6 h 118"/>
                  <a:gd name="T110" fmla="*/ 4 w 81"/>
                  <a:gd name="T111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1" h="118">
                    <a:moveTo>
                      <a:pt x="4" y="6"/>
                    </a:moveTo>
                    <a:lnTo>
                      <a:pt x="4" y="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3" y="44"/>
                    </a:lnTo>
                    <a:lnTo>
                      <a:pt x="6" y="45"/>
                    </a:lnTo>
                    <a:lnTo>
                      <a:pt x="9" y="46"/>
                    </a:lnTo>
                    <a:lnTo>
                      <a:pt x="12" y="47"/>
                    </a:lnTo>
                    <a:lnTo>
                      <a:pt x="14" y="49"/>
                    </a:lnTo>
                    <a:lnTo>
                      <a:pt x="17" y="51"/>
                    </a:lnTo>
                    <a:lnTo>
                      <a:pt x="19" y="54"/>
                    </a:lnTo>
                    <a:lnTo>
                      <a:pt x="21" y="57"/>
                    </a:lnTo>
                    <a:lnTo>
                      <a:pt x="23" y="60"/>
                    </a:lnTo>
                    <a:lnTo>
                      <a:pt x="24" y="63"/>
                    </a:lnTo>
                    <a:lnTo>
                      <a:pt x="26" y="66"/>
                    </a:lnTo>
                    <a:lnTo>
                      <a:pt x="27" y="70"/>
                    </a:lnTo>
                    <a:lnTo>
                      <a:pt x="28" y="74"/>
                    </a:lnTo>
                    <a:lnTo>
                      <a:pt x="29" y="77"/>
                    </a:lnTo>
                    <a:lnTo>
                      <a:pt x="30" y="81"/>
                    </a:lnTo>
                    <a:lnTo>
                      <a:pt x="31" y="85"/>
                    </a:lnTo>
                    <a:lnTo>
                      <a:pt x="32" y="88"/>
                    </a:lnTo>
                    <a:lnTo>
                      <a:pt x="32" y="92"/>
                    </a:lnTo>
                    <a:lnTo>
                      <a:pt x="33" y="96"/>
                    </a:lnTo>
                    <a:lnTo>
                      <a:pt x="33" y="99"/>
                    </a:lnTo>
                    <a:lnTo>
                      <a:pt x="34" y="102"/>
                    </a:lnTo>
                    <a:lnTo>
                      <a:pt x="34" y="105"/>
                    </a:lnTo>
                    <a:lnTo>
                      <a:pt x="34" y="108"/>
                    </a:lnTo>
                    <a:lnTo>
                      <a:pt x="34" y="111"/>
                    </a:lnTo>
                    <a:lnTo>
                      <a:pt x="34" y="113"/>
                    </a:lnTo>
                    <a:lnTo>
                      <a:pt x="34" y="115"/>
                    </a:lnTo>
                    <a:lnTo>
                      <a:pt x="34" y="116"/>
                    </a:lnTo>
                    <a:lnTo>
                      <a:pt x="34" y="117"/>
                    </a:lnTo>
                    <a:lnTo>
                      <a:pt x="34" y="118"/>
                    </a:lnTo>
                    <a:lnTo>
                      <a:pt x="34" y="118"/>
                    </a:lnTo>
                    <a:lnTo>
                      <a:pt x="34" y="118"/>
                    </a:lnTo>
                    <a:lnTo>
                      <a:pt x="50" y="118"/>
                    </a:lnTo>
                    <a:lnTo>
                      <a:pt x="50" y="118"/>
                    </a:lnTo>
                    <a:lnTo>
                      <a:pt x="49" y="112"/>
                    </a:lnTo>
                    <a:lnTo>
                      <a:pt x="49" y="106"/>
                    </a:lnTo>
                    <a:lnTo>
                      <a:pt x="49" y="100"/>
                    </a:lnTo>
                    <a:lnTo>
                      <a:pt x="49" y="94"/>
                    </a:lnTo>
                    <a:lnTo>
                      <a:pt x="49" y="89"/>
                    </a:lnTo>
                    <a:lnTo>
                      <a:pt x="50" y="85"/>
                    </a:lnTo>
                    <a:lnTo>
                      <a:pt x="51" y="80"/>
                    </a:lnTo>
                    <a:lnTo>
                      <a:pt x="51" y="76"/>
                    </a:lnTo>
                    <a:lnTo>
                      <a:pt x="52" y="72"/>
                    </a:lnTo>
                    <a:lnTo>
                      <a:pt x="54" y="69"/>
                    </a:lnTo>
                    <a:lnTo>
                      <a:pt x="55" y="66"/>
                    </a:lnTo>
                    <a:lnTo>
                      <a:pt x="56" y="63"/>
                    </a:lnTo>
                    <a:lnTo>
                      <a:pt x="58" y="61"/>
                    </a:lnTo>
                    <a:lnTo>
                      <a:pt x="59" y="58"/>
                    </a:lnTo>
                    <a:lnTo>
                      <a:pt x="61" y="56"/>
                    </a:lnTo>
                    <a:lnTo>
                      <a:pt x="62" y="54"/>
                    </a:lnTo>
                    <a:lnTo>
                      <a:pt x="64" y="53"/>
                    </a:lnTo>
                    <a:lnTo>
                      <a:pt x="66" y="51"/>
                    </a:lnTo>
                    <a:lnTo>
                      <a:pt x="67" y="49"/>
                    </a:lnTo>
                    <a:lnTo>
                      <a:pt x="69" y="49"/>
                    </a:lnTo>
                    <a:lnTo>
                      <a:pt x="70" y="47"/>
                    </a:lnTo>
                    <a:lnTo>
                      <a:pt x="72" y="47"/>
                    </a:lnTo>
                    <a:lnTo>
                      <a:pt x="73" y="46"/>
                    </a:lnTo>
                    <a:lnTo>
                      <a:pt x="75" y="45"/>
                    </a:lnTo>
                    <a:lnTo>
                      <a:pt x="76" y="45"/>
                    </a:lnTo>
                    <a:lnTo>
                      <a:pt x="77" y="45"/>
                    </a:lnTo>
                    <a:lnTo>
                      <a:pt x="78" y="44"/>
                    </a:lnTo>
                    <a:lnTo>
                      <a:pt x="79" y="44"/>
                    </a:lnTo>
                    <a:lnTo>
                      <a:pt x="80" y="44"/>
                    </a:lnTo>
                    <a:lnTo>
                      <a:pt x="80" y="44"/>
                    </a:lnTo>
                    <a:lnTo>
                      <a:pt x="80" y="44"/>
                    </a:lnTo>
                    <a:lnTo>
                      <a:pt x="81" y="44"/>
                    </a:lnTo>
                    <a:lnTo>
                      <a:pt x="81" y="44"/>
                    </a:lnTo>
                    <a:lnTo>
                      <a:pt x="81" y="0"/>
                    </a:lnTo>
                    <a:lnTo>
                      <a:pt x="81" y="0"/>
                    </a:lnTo>
                    <a:lnTo>
                      <a:pt x="77" y="3"/>
                    </a:lnTo>
                    <a:lnTo>
                      <a:pt x="74" y="6"/>
                    </a:lnTo>
                    <a:lnTo>
                      <a:pt x="71" y="9"/>
                    </a:lnTo>
                    <a:lnTo>
                      <a:pt x="68" y="12"/>
                    </a:lnTo>
                    <a:lnTo>
                      <a:pt x="64" y="14"/>
                    </a:lnTo>
                    <a:lnTo>
                      <a:pt x="61" y="16"/>
                    </a:lnTo>
                    <a:lnTo>
                      <a:pt x="58" y="18"/>
                    </a:lnTo>
                    <a:lnTo>
                      <a:pt x="55" y="19"/>
                    </a:lnTo>
                    <a:lnTo>
                      <a:pt x="52" y="20"/>
                    </a:lnTo>
                    <a:lnTo>
                      <a:pt x="49" y="21"/>
                    </a:lnTo>
                    <a:lnTo>
                      <a:pt x="47" y="22"/>
                    </a:lnTo>
                    <a:lnTo>
                      <a:pt x="44" y="22"/>
                    </a:lnTo>
                    <a:lnTo>
                      <a:pt x="41" y="22"/>
                    </a:lnTo>
                    <a:lnTo>
                      <a:pt x="39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31" y="22"/>
                    </a:lnTo>
                    <a:lnTo>
                      <a:pt x="29" y="22"/>
                    </a:lnTo>
                    <a:lnTo>
                      <a:pt x="27" y="21"/>
                    </a:lnTo>
                    <a:lnTo>
                      <a:pt x="25" y="20"/>
                    </a:lnTo>
                    <a:lnTo>
                      <a:pt x="23" y="19"/>
                    </a:lnTo>
                    <a:lnTo>
                      <a:pt x="21" y="19"/>
                    </a:lnTo>
                    <a:lnTo>
                      <a:pt x="19" y="18"/>
                    </a:lnTo>
                    <a:lnTo>
                      <a:pt x="17" y="17"/>
                    </a:lnTo>
                    <a:lnTo>
                      <a:pt x="15" y="16"/>
                    </a:lnTo>
                    <a:lnTo>
                      <a:pt x="14" y="15"/>
                    </a:lnTo>
                    <a:lnTo>
                      <a:pt x="12" y="14"/>
                    </a:lnTo>
                    <a:lnTo>
                      <a:pt x="11" y="13"/>
                    </a:lnTo>
                    <a:lnTo>
                      <a:pt x="10" y="12"/>
                    </a:lnTo>
                    <a:lnTo>
                      <a:pt x="9" y="11"/>
                    </a:lnTo>
                    <a:lnTo>
                      <a:pt x="8" y="10"/>
                    </a:lnTo>
                    <a:lnTo>
                      <a:pt x="7" y="9"/>
                    </a:lnTo>
                    <a:lnTo>
                      <a:pt x="6" y="9"/>
                    </a:lnTo>
                    <a:lnTo>
                      <a:pt x="5" y="8"/>
                    </a:lnTo>
                    <a:lnTo>
                      <a:pt x="5" y="7"/>
                    </a:lnTo>
                    <a:lnTo>
                      <a:pt x="4" y="7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solidFill>
                <a:srgbClr val="FBF61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6" name="Freeform 26"/>
              <p:cNvSpPr>
                <a:spLocks/>
              </p:cNvSpPr>
              <p:nvPr/>
            </p:nvSpPr>
            <p:spPr bwMode="auto">
              <a:xfrm>
                <a:off x="3665" y="2680"/>
                <a:ext cx="81" cy="118"/>
              </a:xfrm>
              <a:custGeom>
                <a:avLst/>
                <a:gdLst>
                  <a:gd name="T0" fmla="*/ 4 w 81"/>
                  <a:gd name="T1" fmla="*/ 6 h 118"/>
                  <a:gd name="T2" fmla="*/ 0 w 81"/>
                  <a:gd name="T3" fmla="*/ 44 h 118"/>
                  <a:gd name="T4" fmla="*/ 6 w 81"/>
                  <a:gd name="T5" fmla="*/ 45 h 118"/>
                  <a:gd name="T6" fmla="*/ 12 w 81"/>
                  <a:gd name="T7" fmla="*/ 47 h 118"/>
                  <a:gd name="T8" fmla="*/ 17 w 81"/>
                  <a:gd name="T9" fmla="*/ 51 h 118"/>
                  <a:gd name="T10" fmla="*/ 21 w 81"/>
                  <a:gd name="T11" fmla="*/ 57 h 118"/>
                  <a:gd name="T12" fmla="*/ 24 w 81"/>
                  <a:gd name="T13" fmla="*/ 63 h 118"/>
                  <a:gd name="T14" fmla="*/ 27 w 81"/>
                  <a:gd name="T15" fmla="*/ 70 h 118"/>
                  <a:gd name="T16" fmla="*/ 29 w 81"/>
                  <a:gd name="T17" fmla="*/ 77 h 118"/>
                  <a:gd name="T18" fmla="*/ 31 w 81"/>
                  <a:gd name="T19" fmla="*/ 85 h 118"/>
                  <a:gd name="T20" fmla="*/ 32 w 81"/>
                  <a:gd name="T21" fmla="*/ 92 h 118"/>
                  <a:gd name="T22" fmla="*/ 33 w 81"/>
                  <a:gd name="T23" fmla="*/ 99 h 118"/>
                  <a:gd name="T24" fmla="*/ 34 w 81"/>
                  <a:gd name="T25" fmla="*/ 105 h 118"/>
                  <a:gd name="T26" fmla="*/ 34 w 81"/>
                  <a:gd name="T27" fmla="*/ 111 h 118"/>
                  <a:gd name="T28" fmla="*/ 34 w 81"/>
                  <a:gd name="T29" fmla="*/ 115 h 118"/>
                  <a:gd name="T30" fmla="*/ 34 w 81"/>
                  <a:gd name="T31" fmla="*/ 117 h 118"/>
                  <a:gd name="T32" fmla="*/ 34 w 81"/>
                  <a:gd name="T33" fmla="*/ 118 h 118"/>
                  <a:gd name="T34" fmla="*/ 50 w 81"/>
                  <a:gd name="T35" fmla="*/ 118 h 118"/>
                  <a:gd name="T36" fmla="*/ 49 w 81"/>
                  <a:gd name="T37" fmla="*/ 112 h 118"/>
                  <a:gd name="T38" fmla="*/ 49 w 81"/>
                  <a:gd name="T39" fmla="*/ 100 h 118"/>
                  <a:gd name="T40" fmla="*/ 49 w 81"/>
                  <a:gd name="T41" fmla="*/ 89 h 118"/>
                  <a:gd name="T42" fmla="*/ 51 w 81"/>
                  <a:gd name="T43" fmla="*/ 80 h 118"/>
                  <a:gd name="T44" fmla="*/ 52 w 81"/>
                  <a:gd name="T45" fmla="*/ 72 h 118"/>
                  <a:gd name="T46" fmla="*/ 55 w 81"/>
                  <a:gd name="T47" fmla="*/ 66 h 118"/>
                  <a:gd name="T48" fmla="*/ 58 w 81"/>
                  <a:gd name="T49" fmla="*/ 61 h 118"/>
                  <a:gd name="T50" fmla="*/ 61 w 81"/>
                  <a:gd name="T51" fmla="*/ 56 h 118"/>
                  <a:gd name="T52" fmla="*/ 64 w 81"/>
                  <a:gd name="T53" fmla="*/ 53 h 118"/>
                  <a:gd name="T54" fmla="*/ 67 w 81"/>
                  <a:gd name="T55" fmla="*/ 49 h 118"/>
                  <a:gd name="T56" fmla="*/ 70 w 81"/>
                  <a:gd name="T57" fmla="*/ 47 h 118"/>
                  <a:gd name="T58" fmla="*/ 73 w 81"/>
                  <a:gd name="T59" fmla="*/ 46 h 118"/>
                  <a:gd name="T60" fmla="*/ 76 w 81"/>
                  <a:gd name="T61" fmla="*/ 45 h 118"/>
                  <a:gd name="T62" fmla="*/ 78 w 81"/>
                  <a:gd name="T63" fmla="*/ 44 h 118"/>
                  <a:gd name="T64" fmla="*/ 80 w 81"/>
                  <a:gd name="T65" fmla="*/ 44 h 118"/>
                  <a:gd name="T66" fmla="*/ 80 w 81"/>
                  <a:gd name="T67" fmla="*/ 44 h 118"/>
                  <a:gd name="T68" fmla="*/ 81 w 81"/>
                  <a:gd name="T69" fmla="*/ 44 h 118"/>
                  <a:gd name="T70" fmla="*/ 81 w 81"/>
                  <a:gd name="T71" fmla="*/ 0 h 118"/>
                  <a:gd name="T72" fmla="*/ 74 w 81"/>
                  <a:gd name="T73" fmla="*/ 6 h 118"/>
                  <a:gd name="T74" fmla="*/ 68 w 81"/>
                  <a:gd name="T75" fmla="*/ 12 h 118"/>
                  <a:gd name="T76" fmla="*/ 61 w 81"/>
                  <a:gd name="T77" fmla="*/ 16 h 118"/>
                  <a:gd name="T78" fmla="*/ 55 w 81"/>
                  <a:gd name="T79" fmla="*/ 19 h 118"/>
                  <a:gd name="T80" fmla="*/ 49 w 81"/>
                  <a:gd name="T81" fmla="*/ 21 h 118"/>
                  <a:gd name="T82" fmla="*/ 44 w 81"/>
                  <a:gd name="T83" fmla="*/ 22 h 118"/>
                  <a:gd name="T84" fmla="*/ 39 w 81"/>
                  <a:gd name="T85" fmla="*/ 22 h 118"/>
                  <a:gd name="T86" fmla="*/ 34 w 81"/>
                  <a:gd name="T87" fmla="*/ 22 h 118"/>
                  <a:gd name="T88" fmla="*/ 29 w 81"/>
                  <a:gd name="T89" fmla="*/ 22 h 118"/>
                  <a:gd name="T90" fmla="*/ 25 w 81"/>
                  <a:gd name="T91" fmla="*/ 20 h 118"/>
                  <a:gd name="T92" fmla="*/ 21 w 81"/>
                  <a:gd name="T93" fmla="*/ 19 h 118"/>
                  <a:gd name="T94" fmla="*/ 17 w 81"/>
                  <a:gd name="T95" fmla="*/ 17 h 118"/>
                  <a:gd name="T96" fmla="*/ 14 w 81"/>
                  <a:gd name="T97" fmla="*/ 15 h 118"/>
                  <a:gd name="T98" fmla="*/ 11 w 81"/>
                  <a:gd name="T99" fmla="*/ 13 h 118"/>
                  <a:gd name="T100" fmla="*/ 9 w 81"/>
                  <a:gd name="T101" fmla="*/ 11 h 118"/>
                  <a:gd name="T102" fmla="*/ 7 w 81"/>
                  <a:gd name="T103" fmla="*/ 9 h 118"/>
                  <a:gd name="T104" fmla="*/ 5 w 81"/>
                  <a:gd name="T105" fmla="*/ 8 h 118"/>
                  <a:gd name="T106" fmla="*/ 4 w 81"/>
                  <a:gd name="T107" fmla="*/ 7 h 118"/>
                  <a:gd name="T108" fmla="*/ 4 w 81"/>
                  <a:gd name="T109" fmla="*/ 6 h 118"/>
                  <a:gd name="T110" fmla="*/ 4 w 81"/>
                  <a:gd name="T111" fmla="*/ 6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1" h="118">
                    <a:moveTo>
                      <a:pt x="4" y="6"/>
                    </a:moveTo>
                    <a:lnTo>
                      <a:pt x="4" y="6"/>
                    </a:lnTo>
                    <a:lnTo>
                      <a:pt x="0" y="44"/>
                    </a:lnTo>
                    <a:lnTo>
                      <a:pt x="0" y="44"/>
                    </a:lnTo>
                    <a:lnTo>
                      <a:pt x="3" y="44"/>
                    </a:lnTo>
                    <a:lnTo>
                      <a:pt x="6" y="45"/>
                    </a:lnTo>
                    <a:lnTo>
                      <a:pt x="9" y="46"/>
                    </a:lnTo>
                    <a:lnTo>
                      <a:pt x="12" y="47"/>
                    </a:lnTo>
                    <a:lnTo>
                      <a:pt x="14" y="49"/>
                    </a:lnTo>
                    <a:lnTo>
                      <a:pt x="17" y="51"/>
                    </a:lnTo>
                    <a:lnTo>
                      <a:pt x="19" y="54"/>
                    </a:lnTo>
                    <a:lnTo>
                      <a:pt x="21" y="57"/>
                    </a:lnTo>
                    <a:lnTo>
                      <a:pt x="23" y="60"/>
                    </a:lnTo>
                    <a:lnTo>
                      <a:pt x="24" y="63"/>
                    </a:lnTo>
                    <a:lnTo>
                      <a:pt x="26" y="66"/>
                    </a:lnTo>
                    <a:lnTo>
                      <a:pt x="27" y="70"/>
                    </a:lnTo>
                    <a:lnTo>
                      <a:pt x="28" y="74"/>
                    </a:lnTo>
                    <a:lnTo>
                      <a:pt x="29" y="77"/>
                    </a:lnTo>
                    <a:lnTo>
                      <a:pt x="30" y="81"/>
                    </a:lnTo>
                    <a:lnTo>
                      <a:pt x="31" y="85"/>
                    </a:lnTo>
                    <a:lnTo>
                      <a:pt x="32" y="88"/>
                    </a:lnTo>
                    <a:lnTo>
                      <a:pt x="32" y="92"/>
                    </a:lnTo>
                    <a:lnTo>
                      <a:pt x="33" y="96"/>
                    </a:lnTo>
                    <a:lnTo>
                      <a:pt x="33" y="99"/>
                    </a:lnTo>
                    <a:lnTo>
                      <a:pt x="34" y="102"/>
                    </a:lnTo>
                    <a:lnTo>
                      <a:pt x="34" y="105"/>
                    </a:lnTo>
                    <a:lnTo>
                      <a:pt x="34" y="108"/>
                    </a:lnTo>
                    <a:lnTo>
                      <a:pt x="34" y="111"/>
                    </a:lnTo>
                    <a:lnTo>
                      <a:pt x="34" y="113"/>
                    </a:lnTo>
                    <a:lnTo>
                      <a:pt x="34" y="115"/>
                    </a:lnTo>
                    <a:lnTo>
                      <a:pt x="34" y="116"/>
                    </a:lnTo>
                    <a:lnTo>
                      <a:pt x="34" y="117"/>
                    </a:lnTo>
                    <a:lnTo>
                      <a:pt x="34" y="118"/>
                    </a:lnTo>
                    <a:lnTo>
                      <a:pt x="34" y="118"/>
                    </a:lnTo>
                    <a:lnTo>
                      <a:pt x="34" y="118"/>
                    </a:lnTo>
                    <a:lnTo>
                      <a:pt x="50" y="118"/>
                    </a:lnTo>
                    <a:lnTo>
                      <a:pt x="50" y="118"/>
                    </a:lnTo>
                    <a:lnTo>
                      <a:pt x="49" y="112"/>
                    </a:lnTo>
                    <a:lnTo>
                      <a:pt x="49" y="106"/>
                    </a:lnTo>
                    <a:lnTo>
                      <a:pt x="49" y="100"/>
                    </a:lnTo>
                    <a:lnTo>
                      <a:pt x="49" y="94"/>
                    </a:lnTo>
                    <a:lnTo>
                      <a:pt x="49" y="89"/>
                    </a:lnTo>
                    <a:lnTo>
                      <a:pt x="50" y="85"/>
                    </a:lnTo>
                    <a:lnTo>
                      <a:pt x="51" y="80"/>
                    </a:lnTo>
                    <a:lnTo>
                      <a:pt x="51" y="76"/>
                    </a:lnTo>
                    <a:lnTo>
                      <a:pt x="52" y="72"/>
                    </a:lnTo>
                    <a:lnTo>
                      <a:pt x="54" y="69"/>
                    </a:lnTo>
                    <a:lnTo>
                      <a:pt x="55" y="66"/>
                    </a:lnTo>
                    <a:lnTo>
                      <a:pt x="56" y="63"/>
                    </a:lnTo>
                    <a:lnTo>
                      <a:pt x="58" y="61"/>
                    </a:lnTo>
                    <a:lnTo>
                      <a:pt x="59" y="58"/>
                    </a:lnTo>
                    <a:lnTo>
                      <a:pt x="61" y="56"/>
                    </a:lnTo>
                    <a:lnTo>
                      <a:pt x="62" y="54"/>
                    </a:lnTo>
                    <a:lnTo>
                      <a:pt x="64" y="53"/>
                    </a:lnTo>
                    <a:lnTo>
                      <a:pt x="66" y="51"/>
                    </a:lnTo>
                    <a:lnTo>
                      <a:pt x="67" y="49"/>
                    </a:lnTo>
                    <a:lnTo>
                      <a:pt x="69" y="49"/>
                    </a:lnTo>
                    <a:lnTo>
                      <a:pt x="70" y="47"/>
                    </a:lnTo>
                    <a:lnTo>
                      <a:pt x="72" y="47"/>
                    </a:lnTo>
                    <a:lnTo>
                      <a:pt x="73" y="46"/>
                    </a:lnTo>
                    <a:lnTo>
                      <a:pt x="75" y="45"/>
                    </a:lnTo>
                    <a:lnTo>
                      <a:pt x="76" y="45"/>
                    </a:lnTo>
                    <a:lnTo>
                      <a:pt x="77" y="45"/>
                    </a:lnTo>
                    <a:lnTo>
                      <a:pt x="78" y="44"/>
                    </a:lnTo>
                    <a:lnTo>
                      <a:pt x="79" y="44"/>
                    </a:lnTo>
                    <a:lnTo>
                      <a:pt x="80" y="44"/>
                    </a:lnTo>
                    <a:lnTo>
                      <a:pt x="80" y="44"/>
                    </a:lnTo>
                    <a:lnTo>
                      <a:pt x="80" y="44"/>
                    </a:lnTo>
                    <a:lnTo>
                      <a:pt x="81" y="44"/>
                    </a:lnTo>
                    <a:lnTo>
                      <a:pt x="81" y="44"/>
                    </a:lnTo>
                    <a:lnTo>
                      <a:pt x="81" y="0"/>
                    </a:lnTo>
                    <a:lnTo>
                      <a:pt x="81" y="0"/>
                    </a:lnTo>
                    <a:lnTo>
                      <a:pt x="77" y="3"/>
                    </a:lnTo>
                    <a:lnTo>
                      <a:pt x="74" y="6"/>
                    </a:lnTo>
                    <a:lnTo>
                      <a:pt x="71" y="9"/>
                    </a:lnTo>
                    <a:lnTo>
                      <a:pt x="68" y="12"/>
                    </a:lnTo>
                    <a:lnTo>
                      <a:pt x="64" y="14"/>
                    </a:lnTo>
                    <a:lnTo>
                      <a:pt x="61" y="16"/>
                    </a:lnTo>
                    <a:lnTo>
                      <a:pt x="58" y="18"/>
                    </a:lnTo>
                    <a:lnTo>
                      <a:pt x="55" y="19"/>
                    </a:lnTo>
                    <a:lnTo>
                      <a:pt x="52" y="20"/>
                    </a:lnTo>
                    <a:lnTo>
                      <a:pt x="49" y="21"/>
                    </a:lnTo>
                    <a:lnTo>
                      <a:pt x="47" y="22"/>
                    </a:lnTo>
                    <a:lnTo>
                      <a:pt x="44" y="22"/>
                    </a:lnTo>
                    <a:lnTo>
                      <a:pt x="41" y="22"/>
                    </a:lnTo>
                    <a:lnTo>
                      <a:pt x="39" y="22"/>
                    </a:lnTo>
                    <a:lnTo>
                      <a:pt x="36" y="22"/>
                    </a:lnTo>
                    <a:lnTo>
                      <a:pt x="34" y="22"/>
                    </a:lnTo>
                    <a:lnTo>
                      <a:pt x="31" y="22"/>
                    </a:lnTo>
                    <a:lnTo>
                      <a:pt x="29" y="22"/>
                    </a:lnTo>
                    <a:lnTo>
                      <a:pt x="27" y="21"/>
                    </a:lnTo>
                    <a:lnTo>
                      <a:pt x="25" y="20"/>
                    </a:lnTo>
                    <a:lnTo>
                      <a:pt x="23" y="19"/>
                    </a:lnTo>
                    <a:lnTo>
                      <a:pt x="21" y="19"/>
                    </a:lnTo>
                    <a:lnTo>
                      <a:pt x="19" y="18"/>
                    </a:lnTo>
                    <a:lnTo>
                      <a:pt x="17" y="17"/>
                    </a:lnTo>
                    <a:lnTo>
                      <a:pt x="15" y="16"/>
                    </a:lnTo>
                    <a:lnTo>
                      <a:pt x="14" y="15"/>
                    </a:lnTo>
                    <a:lnTo>
                      <a:pt x="12" y="14"/>
                    </a:lnTo>
                    <a:lnTo>
                      <a:pt x="11" y="13"/>
                    </a:lnTo>
                    <a:lnTo>
                      <a:pt x="10" y="12"/>
                    </a:lnTo>
                    <a:lnTo>
                      <a:pt x="9" y="11"/>
                    </a:lnTo>
                    <a:lnTo>
                      <a:pt x="8" y="10"/>
                    </a:lnTo>
                    <a:lnTo>
                      <a:pt x="7" y="9"/>
                    </a:lnTo>
                    <a:lnTo>
                      <a:pt x="6" y="9"/>
                    </a:lnTo>
                    <a:lnTo>
                      <a:pt x="5" y="8"/>
                    </a:lnTo>
                    <a:lnTo>
                      <a:pt x="5" y="7"/>
                    </a:lnTo>
                    <a:lnTo>
                      <a:pt x="4" y="7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lnTo>
                      <a:pt x="4" y="6"/>
                    </a:lnTo>
                    <a:close/>
                  </a:path>
                </a:pathLst>
              </a:custGeom>
              <a:noFill/>
              <a:ln w="1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</p:grpSp>
      <p:grpSp>
        <p:nvGrpSpPr>
          <p:cNvPr id="17" name="Group 4"/>
          <p:cNvGrpSpPr>
            <a:grpSpLocks noChangeAspect="1"/>
          </p:cNvGrpSpPr>
          <p:nvPr/>
        </p:nvGrpSpPr>
        <p:grpSpPr bwMode="auto">
          <a:xfrm>
            <a:off x="133894" y="2876870"/>
            <a:ext cx="8699353" cy="4224538"/>
            <a:chOff x="860" y="494"/>
            <a:chExt cx="5095" cy="2449"/>
          </a:xfrm>
        </p:grpSpPr>
        <p:sp>
          <p:nvSpPr>
            <p:cNvPr id="18" name="AutoShape 3"/>
            <p:cNvSpPr>
              <a:spLocks noChangeAspect="1" noChangeArrowheads="1" noTextEdit="1"/>
            </p:cNvSpPr>
            <p:nvPr/>
          </p:nvSpPr>
          <p:spPr bwMode="auto">
            <a:xfrm>
              <a:off x="860" y="686"/>
              <a:ext cx="4994" cy="21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19" name="Freeform 5"/>
            <p:cNvSpPr>
              <a:spLocks/>
            </p:cNvSpPr>
            <p:nvPr/>
          </p:nvSpPr>
          <p:spPr bwMode="auto">
            <a:xfrm>
              <a:off x="1450" y="494"/>
              <a:ext cx="4505" cy="2449"/>
            </a:xfrm>
            <a:custGeom>
              <a:avLst/>
              <a:gdLst>
                <a:gd name="T0" fmla="*/ 2999 w 2999"/>
                <a:gd name="T1" fmla="*/ 307 h 2048"/>
                <a:gd name="T2" fmla="*/ 147 w 2999"/>
                <a:gd name="T3" fmla="*/ 307 h 2048"/>
                <a:gd name="T4" fmla="*/ 147 w 2999"/>
                <a:gd name="T5" fmla="*/ 0 h 2048"/>
                <a:gd name="T6" fmla="*/ 0 w 2999"/>
                <a:gd name="T7" fmla="*/ 1024 h 2048"/>
                <a:gd name="T8" fmla="*/ 147 w 2999"/>
                <a:gd name="T9" fmla="*/ 2048 h 2048"/>
                <a:gd name="T10" fmla="*/ 147 w 2999"/>
                <a:gd name="T11" fmla="*/ 1741 h 2048"/>
                <a:gd name="T12" fmla="*/ 2999 w 2999"/>
                <a:gd name="T13" fmla="*/ 1741 h 2048"/>
                <a:gd name="T14" fmla="*/ 2999 w 2999"/>
                <a:gd name="T15" fmla="*/ 307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99" h="2048">
                  <a:moveTo>
                    <a:pt x="2999" y="307"/>
                  </a:moveTo>
                  <a:lnTo>
                    <a:pt x="147" y="307"/>
                  </a:lnTo>
                  <a:lnTo>
                    <a:pt x="147" y="0"/>
                  </a:lnTo>
                  <a:lnTo>
                    <a:pt x="0" y="1024"/>
                  </a:lnTo>
                  <a:lnTo>
                    <a:pt x="147" y="2048"/>
                  </a:lnTo>
                  <a:lnTo>
                    <a:pt x="147" y="1741"/>
                  </a:lnTo>
                  <a:lnTo>
                    <a:pt x="2999" y="1741"/>
                  </a:lnTo>
                  <a:lnTo>
                    <a:pt x="2999" y="307"/>
                  </a:lnTo>
                  <a:close/>
                </a:path>
              </a:pathLst>
            </a:custGeom>
            <a:solidFill>
              <a:srgbClr val="96A5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20" name="Freeform 6"/>
            <p:cNvSpPr>
              <a:spLocks/>
            </p:cNvSpPr>
            <p:nvPr/>
          </p:nvSpPr>
          <p:spPr bwMode="auto">
            <a:xfrm>
              <a:off x="1450" y="542"/>
              <a:ext cx="2999" cy="2212"/>
            </a:xfrm>
            <a:custGeom>
              <a:avLst/>
              <a:gdLst>
                <a:gd name="T0" fmla="*/ 2999 w 2999"/>
                <a:gd name="T1" fmla="*/ 307 h 2048"/>
                <a:gd name="T2" fmla="*/ 147 w 2999"/>
                <a:gd name="T3" fmla="*/ 307 h 2048"/>
                <a:gd name="T4" fmla="*/ 147 w 2999"/>
                <a:gd name="T5" fmla="*/ 0 h 2048"/>
                <a:gd name="T6" fmla="*/ 0 w 2999"/>
                <a:gd name="T7" fmla="*/ 1024 h 2048"/>
                <a:gd name="T8" fmla="*/ 147 w 2999"/>
                <a:gd name="T9" fmla="*/ 2048 h 2048"/>
                <a:gd name="T10" fmla="*/ 147 w 2999"/>
                <a:gd name="T11" fmla="*/ 1741 h 2048"/>
                <a:gd name="T12" fmla="*/ 2999 w 2999"/>
                <a:gd name="T13" fmla="*/ 1741 h 2048"/>
                <a:gd name="T14" fmla="*/ 2999 w 2999"/>
                <a:gd name="T15" fmla="*/ 307 h 20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99" h="2048">
                  <a:moveTo>
                    <a:pt x="2999" y="307"/>
                  </a:moveTo>
                  <a:lnTo>
                    <a:pt x="147" y="307"/>
                  </a:lnTo>
                  <a:lnTo>
                    <a:pt x="147" y="0"/>
                  </a:lnTo>
                  <a:lnTo>
                    <a:pt x="0" y="1024"/>
                  </a:lnTo>
                  <a:lnTo>
                    <a:pt x="147" y="2048"/>
                  </a:lnTo>
                  <a:lnTo>
                    <a:pt x="147" y="1741"/>
                  </a:lnTo>
                  <a:lnTo>
                    <a:pt x="2999" y="1741"/>
                  </a:lnTo>
                  <a:lnTo>
                    <a:pt x="2999" y="307"/>
                  </a:lnTo>
                  <a:close/>
                </a:path>
              </a:pathLst>
            </a:custGeom>
            <a:noFill/>
            <a:ln w="6" cap="flat">
              <a:solidFill>
                <a:srgbClr val="96A5A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21" name="Rectangle 7"/>
            <p:cNvSpPr>
              <a:spLocks noChangeArrowheads="1"/>
            </p:cNvSpPr>
            <p:nvPr/>
          </p:nvSpPr>
          <p:spPr bwMode="auto">
            <a:xfrm>
              <a:off x="1718" y="1327"/>
              <a:ext cx="2610" cy="769"/>
            </a:xfrm>
            <a:prstGeom prst="rect">
              <a:avLst/>
            </a:prstGeom>
            <a:solidFill>
              <a:srgbClr val="96A5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22" name="Rectangle 15"/>
            <p:cNvSpPr>
              <a:spLocks noChangeArrowheads="1"/>
            </p:cNvSpPr>
            <p:nvPr/>
          </p:nvSpPr>
          <p:spPr bwMode="auto">
            <a:xfrm>
              <a:off x="1450" y="1328"/>
              <a:ext cx="2878" cy="768"/>
            </a:xfrm>
            <a:prstGeom prst="rect">
              <a:avLst/>
            </a:prstGeom>
            <a:noFill/>
            <a:ln w="6" cap="flat">
              <a:solidFill>
                <a:srgbClr val="96A5A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grpSp>
          <p:nvGrpSpPr>
            <p:cNvPr id="23" name="Group 28"/>
            <p:cNvGrpSpPr>
              <a:grpSpLocks/>
            </p:cNvGrpSpPr>
            <p:nvPr/>
          </p:nvGrpSpPr>
          <p:grpSpPr bwMode="auto">
            <a:xfrm>
              <a:off x="889" y="1240"/>
              <a:ext cx="260" cy="1122"/>
              <a:chOff x="889" y="1240"/>
              <a:chExt cx="260" cy="1122"/>
            </a:xfrm>
          </p:grpSpPr>
          <p:sp>
            <p:nvSpPr>
              <p:cNvPr id="25" name="Freeform 16"/>
              <p:cNvSpPr>
                <a:spLocks/>
              </p:cNvSpPr>
              <p:nvPr/>
            </p:nvSpPr>
            <p:spPr bwMode="auto">
              <a:xfrm>
                <a:off x="963" y="1361"/>
                <a:ext cx="93" cy="226"/>
              </a:xfrm>
              <a:custGeom>
                <a:avLst/>
                <a:gdLst>
                  <a:gd name="T0" fmla="*/ 93 w 93"/>
                  <a:gd name="T1" fmla="*/ 0 h 226"/>
                  <a:gd name="T2" fmla="*/ 77 w 93"/>
                  <a:gd name="T3" fmla="*/ 2 h 226"/>
                  <a:gd name="T4" fmla="*/ 69 w 93"/>
                  <a:gd name="T5" fmla="*/ 4 h 226"/>
                  <a:gd name="T6" fmla="*/ 68 w 93"/>
                  <a:gd name="T7" fmla="*/ 14 h 226"/>
                  <a:gd name="T8" fmla="*/ 65 w 93"/>
                  <a:gd name="T9" fmla="*/ 35 h 226"/>
                  <a:gd name="T10" fmla="*/ 61 w 93"/>
                  <a:gd name="T11" fmla="*/ 61 h 226"/>
                  <a:gd name="T12" fmla="*/ 57 w 93"/>
                  <a:gd name="T13" fmla="*/ 87 h 226"/>
                  <a:gd name="T14" fmla="*/ 55 w 93"/>
                  <a:gd name="T15" fmla="*/ 104 h 226"/>
                  <a:gd name="T16" fmla="*/ 54 w 93"/>
                  <a:gd name="T17" fmla="*/ 108 h 226"/>
                  <a:gd name="T18" fmla="*/ 45 w 93"/>
                  <a:gd name="T19" fmla="*/ 91 h 226"/>
                  <a:gd name="T20" fmla="*/ 37 w 93"/>
                  <a:gd name="T21" fmla="*/ 77 h 226"/>
                  <a:gd name="T22" fmla="*/ 35 w 93"/>
                  <a:gd name="T23" fmla="*/ 93 h 226"/>
                  <a:gd name="T24" fmla="*/ 31 w 93"/>
                  <a:gd name="T25" fmla="*/ 118 h 226"/>
                  <a:gd name="T26" fmla="*/ 28 w 93"/>
                  <a:gd name="T27" fmla="*/ 142 h 226"/>
                  <a:gd name="T28" fmla="*/ 27 w 93"/>
                  <a:gd name="T29" fmla="*/ 152 h 226"/>
                  <a:gd name="T30" fmla="*/ 24 w 93"/>
                  <a:gd name="T31" fmla="*/ 145 h 226"/>
                  <a:gd name="T32" fmla="*/ 15 w 93"/>
                  <a:gd name="T33" fmla="*/ 123 h 226"/>
                  <a:gd name="T34" fmla="*/ 12 w 93"/>
                  <a:gd name="T35" fmla="*/ 120 h 226"/>
                  <a:gd name="T36" fmla="*/ 10 w 93"/>
                  <a:gd name="T37" fmla="*/ 133 h 226"/>
                  <a:gd name="T38" fmla="*/ 8 w 93"/>
                  <a:gd name="T39" fmla="*/ 153 h 226"/>
                  <a:gd name="T40" fmla="*/ 6 w 93"/>
                  <a:gd name="T41" fmla="*/ 175 h 226"/>
                  <a:gd name="T42" fmla="*/ 3 w 93"/>
                  <a:gd name="T43" fmla="*/ 197 h 226"/>
                  <a:gd name="T44" fmla="*/ 1 w 93"/>
                  <a:gd name="T45" fmla="*/ 216 h 226"/>
                  <a:gd name="T46" fmla="*/ 0 w 93"/>
                  <a:gd name="T47" fmla="*/ 226 h 226"/>
                  <a:gd name="T48" fmla="*/ 8 w 93"/>
                  <a:gd name="T49" fmla="*/ 204 h 226"/>
                  <a:gd name="T50" fmla="*/ 17 w 93"/>
                  <a:gd name="T51" fmla="*/ 182 h 226"/>
                  <a:gd name="T52" fmla="*/ 21 w 93"/>
                  <a:gd name="T53" fmla="*/ 172 h 226"/>
                  <a:gd name="T54" fmla="*/ 27 w 93"/>
                  <a:gd name="T55" fmla="*/ 180 h 226"/>
                  <a:gd name="T56" fmla="*/ 37 w 93"/>
                  <a:gd name="T57" fmla="*/ 193 h 226"/>
                  <a:gd name="T58" fmla="*/ 38 w 93"/>
                  <a:gd name="T59" fmla="*/ 176 h 226"/>
                  <a:gd name="T60" fmla="*/ 39 w 93"/>
                  <a:gd name="T61" fmla="*/ 150 h 226"/>
                  <a:gd name="T62" fmla="*/ 40 w 93"/>
                  <a:gd name="T63" fmla="*/ 126 h 226"/>
                  <a:gd name="T64" fmla="*/ 41 w 93"/>
                  <a:gd name="T65" fmla="*/ 114 h 226"/>
                  <a:gd name="T66" fmla="*/ 44 w 93"/>
                  <a:gd name="T67" fmla="*/ 122 h 226"/>
                  <a:gd name="T68" fmla="*/ 55 w 93"/>
                  <a:gd name="T69" fmla="*/ 144 h 226"/>
                  <a:gd name="T70" fmla="*/ 60 w 93"/>
                  <a:gd name="T71" fmla="*/ 156 h 226"/>
                  <a:gd name="T72" fmla="*/ 61 w 93"/>
                  <a:gd name="T73" fmla="*/ 148 h 226"/>
                  <a:gd name="T74" fmla="*/ 65 w 93"/>
                  <a:gd name="T75" fmla="*/ 133 h 226"/>
                  <a:gd name="T76" fmla="*/ 69 w 93"/>
                  <a:gd name="T77" fmla="*/ 112 h 226"/>
                  <a:gd name="T78" fmla="*/ 74 w 93"/>
                  <a:gd name="T79" fmla="*/ 89 h 226"/>
                  <a:gd name="T80" fmla="*/ 79 w 93"/>
                  <a:gd name="T81" fmla="*/ 65 h 226"/>
                  <a:gd name="T82" fmla="*/ 84 w 93"/>
                  <a:gd name="T83" fmla="*/ 42 h 226"/>
                  <a:gd name="T84" fmla="*/ 89 w 93"/>
                  <a:gd name="T85" fmla="*/ 21 h 226"/>
                  <a:gd name="T86" fmla="*/ 92 w 93"/>
                  <a:gd name="T87" fmla="*/ 7 h 226"/>
                  <a:gd name="T88" fmla="*/ 93 w 93"/>
                  <a:gd name="T89" fmla="*/ 0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93" h="226">
                    <a:moveTo>
                      <a:pt x="93" y="0"/>
                    </a:moveTo>
                    <a:lnTo>
                      <a:pt x="93" y="0"/>
                    </a:lnTo>
                    <a:lnTo>
                      <a:pt x="93" y="0"/>
                    </a:lnTo>
                    <a:lnTo>
                      <a:pt x="89" y="0"/>
                    </a:lnTo>
                    <a:lnTo>
                      <a:pt x="84" y="1"/>
                    </a:lnTo>
                    <a:lnTo>
                      <a:pt x="77" y="2"/>
                    </a:lnTo>
                    <a:lnTo>
                      <a:pt x="72" y="3"/>
                    </a:lnTo>
                    <a:lnTo>
                      <a:pt x="69" y="4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9"/>
                    </a:lnTo>
                    <a:lnTo>
                      <a:pt x="68" y="14"/>
                    </a:lnTo>
                    <a:lnTo>
                      <a:pt x="67" y="20"/>
                    </a:lnTo>
                    <a:lnTo>
                      <a:pt x="66" y="27"/>
                    </a:lnTo>
                    <a:lnTo>
                      <a:pt x="65" y="35"/>
                    </a:lnTo>
                    <a:lnTo>
                      <a:pt x="63" y="44"/>
                    </a:lnTo>
                    <a:lnTo>
                      <a:pt x="62" y="52"/>
                    </a:lnTo>
                    <a:lnTo>
                      <a:pt x="61" y="61"/>
                    </a:lnTo>
                    <a:lnTo>
                      <a:pt x="60" y="70"/>
                    </a:lnTo>
                    <a:lnTo>
                      <a:pt x="58" y="79"/>
                    </a:lnTo>
                    <a:lnTo>
                      <a:pt x="57" y="87"/>
                    </a:lnTo>
                    <a:lnTo>
                      <a:pt x="56" y="94"/>
                    </a:lnTo>
                    <a:lnTo>
                      <a:pt x="55" y="99"/>
                    </a:lnTo>
                    <a:lnTo>
                      <a:pt x="55" y="104"/>
                    </a:lnTo>
                    <a:lnTo>
                      <a:pt x="54" y="107"/>
                    </a:lnTo>
                    <a:lnTo>
                      <a:pt x="54" y="108"/>
                    </a:lnTo>
                    <a:lnTo>
                      <a:pt x="54" y="108"/>
                    </a:lnTo>
                    <a:lnTo>
                      <a:pt x="53" y="105"/>
                    </a:lnTo>
                    <a:lnTo>
                      <a:pt x="49" y="99"/>
                    </a:lnTo>
                    <a:lnTo>
                      <a:pt x="45" y="91"/>
                    </a:lnTo>
                    <a:lnTo>
                      <a:pt x="40" y="83"/>
                    </a:lnTo>
                    <a:lnTo>
                      <a:pt x="37" y="77"/>
                    </a:lnTo>
                    <a:lnTo>
                      <a:pt x="37" y="77"/>
                    </a:lnTo>
                    <a:lnTo>
                      <a:pt x="37" y="81"/>
                    </a:lnTo>
                    <a:lnTo>
                      <a:pt x="36" y="86"/>
                    </a:lnTo>
                    <a:lnTo>
                      <a:pt x="35" y="93"/>
                    </a:lnTo>
                    <a:lnTo>
                      <a:pt x="34" y="101"/>
                    </a:lnTo>
                    <a:lnTo>
                      <a:pt x="33" y="109"/>
                    </a:lnTo>
                    <a:lnTo>
                      <a:pt x="31" y="118"/>
                    </a:lnTo>
                    <a:lnTo>
                      <a:pt x="30" y="127"/>
                    </a:lnTo>
                    <a:lnTo>
                      <a:pt x="29" y="135"/>
                    </a:lnTo>
                    <a:lnTo>
                      <a:pt x="28" y="142"/>
                    </a:lnTo>
                    <a:lnTo>
                      <a:pt x="27" y="147"/>
                    </a:lnTo>
                    <a:lnTo>
                      <a:pt x="27" y="151"/>
                    </a:lnTo>
                    <a:lnTo>
                      <a:pt x="27" y="152"/>
                    </a:lnTo>
                    <a:lnTo>
                      <a:pt x="27" y="152"/>
                    </a:lnTo>
                    <a:lnTo>
                      <a:pt x="26" y="150"/>
                    </a:lnTo>
                    <a:lnTo>
                      <a:pt x="24" y="145"/>
                    </a:lnTo>
                    <a:lnTo>
                      <a:pt x="21" y="138"/>
                    </a:lnTo>
                    <a:lnTo>
                      <a:pt x="18" y="131"/>
                    </a:lnTo>
                    <a:lnTo>
                      <a:pt x="15" y="123"/>
                    </a:lnTo>
                    <a:lnTo>
                      <a:pt x="12" y="118"/>
                    </a:lnTo>
                    <a:lnTo>
                      <a:pt x="12" y="118"/>
                    </a:lnTo>
                    <a:lnTo>
                      <a:pt x="12" y="120"/>
                    </a:lnTo>
                    <a:lnTo>
                      <a:pt x="12" y="124"/>
                    </a:lnTo>
                    <a:lnTo>
                      <a:pt x="11" y="128"/>
                    </a:lnTo>
                    <a:lnTo>
                      <a:pt x="10" y="133"/>
                    </a:lnTo>
                    <a:lnTo>
                      <a:pt x="10" y="139"/>
                    </a:lnTo>
                    <a:lnTo>
                      <a:pt x="9" y="146"/>
                    </a:lnTo>
                    <a:lnTo>
                      <a:pt x="8" y="153"/>
                    </a:lnTo>
                    <a:lnTo>
                      <a:pt x="7" y="160"/>
                    </a:lnTo>
                    <a:lnTo>
                      <a:pt x="6" y="167"/>
                    </a:lnTo>
                    <a:lnTo>
                      <a:pt x="6" y="175"/>
                    </a:lnTo>
                    <a:lnTo>
                      <a:pt x="5" y="183"/>
                    </a:lnTo>
                    <a:lnTo>
                      <a:pt x="4" y="190"/>
                    </a:lnTo>
                    <a:lnTo>
                      <a:pt x="3" y="197"/>
                    </a:lnTo>
                    <a:lnTo>
                      <a:pt x="2" y="204"/>
                    </a:lnTo>
                    <a:lnTo>
                      <a:pt x="1" y="210"/>
                    </a:lnTo>
                    <a:lnTo>
                      <a:pt x="1" y="216"/>
                    </a:lnTo>
                    <a:lnTo>
                      <a:pt x="0" y="221"/>
                    </a:lnTo>
                    <a:lnTo>
                      <a:pt x="0" y="226"/>
                    </a:lnTo>
                    <a:lnTo>
                      <a:pt x="0" y="226"/>
                    </a:lnTo>
                    <a:lnTo>
                      <a:pt x="2" y="219"/>
                    </a:lnTo>
                    <a:lnTo>
                      <a:pt x="5" y="212"/>
                    </a:lnTo>
                    <a:lnTo>
                      <a:pt x="8" y="204"/>
                    </a:lnTo>
                    <a:lnTo>
                      <a:pt x="11" y="196"/>
                    </a:lnTo>
                    <a:lnTo>
                      <a:pt x="14" y="189"/>
                    </a:lnTo>
                    <a:lnTo>
                      <a:pt x="17" y="182"/>
                    </a:lnTo>
                    <a:lnTo>
                      <a:pt x="19" y="177"/>
                    </a:lnTo>
                    <a:lnTo>
                      <a:pt x="20" y="173"/>
                    </a:lnTo>
                    <a:lnTo>
                      <a:pt x="21" y="172"/>
                    </a:lnTo>
                    <a:lnTo>
                      <a:pt x="21" y="172"/>
                    </a:lnTo>
                    <a:lnTo>
                      <a:pt x="23" y="175"/>
                    </a:lnTo>
                    <a:lnTo>
                      <a:pt x="27" y="180"/>
                    </a:lnTo>
                    <a:lnTo>
                      <a:pt x="32" y="187"/>
                    </a:lnTo>
                    <a:lnTo>
                      <a:pt x="37" y="193"/>
                    </a:lnTo>
                    <a:lnTo>
                      <a:pt x="37" y="193"/>
                    </a:lnTo>
                    <a:lnTo>
                      <a:pt x="37" y="189"/>
                    </a:lnTo>
                    <a:lnTo>
                      <a:pt x="37" y="183"/>
                    </a:lnTo>
                    <a:lnTo>
                      <a:pt x="38" y="176"/>
                    </a:lnTo>
                    <a:lnTo>
                      <a:pt x="38" y="168"/>
                    </a:lnTo>
                    <a:lnTo>
                      <a:pt x="38" y="159"/>
                    </a:lnTo>
                    <a:lnTo>
                      <a:pt x="39" y="150"/>
                    </a:lnTo>
                    <a:lnTo>
                      <a:pt x="39" y="141"/>
                    </a:lnTo>
                    <a:lnTo>
                      <a:pt x="40" y="133"/>
                    </a:lnTo>
                    <a:lnTo>
                      <a:pt x="40" y="126"/>
                    </a:lnTo>
                    <a:lnTo>
                      <a:pt x="40" y="120"/>
                    </a:lnTo>
                    <a:lnTo>
                      <a:pt x="41" y="116"/>
                    </a:lnTo>
                    <a:lnTo>
                      <a:pt x="41" y="114"/>
                    </a:lnTo>
                    <a:lnTo>
                      <a:pt x="41" y="114"/>
                    </a:lnTo>
                    <a:lnTo>
                      <a:pt x="42" y="116"/>
                    </a:lnTo>
                    <a:lnTo>
                      <a:pt x="44" y="122"/>
                    </a:lnTo>
                    <a:lnTo>
                      <a:pt x="47" y="129"/>
                    </a:lnTo>
                    <a:lnTo>
                      <a:pt x="51" y="137"/>
                    </a:lnTo>
                    <a:lnTo>
                      <a:pt x="55" y="144"/>
                    </a:lnTo>
                    <a:lnTo>
                      <a:pt x="58" y="151"/>
                    </a:lnTo>
                    <a:lnTo>
                      <a:pt x="60" y="156"/>
                    </a:lnTo>
                    <a:lnTo>
                      <a:pt x="60" y="156"/>
                    </a:lnTo>
                    <a:lnTo>
                      <a:pt x="60" y="154"/>
                    </a:lnTo>
                    <a:lnTo>
                      <a:pt x="61" y="151"/>
                    </a:lnTo>
                    <a:lnTo>
                      <a:pt x="61" y="148"/>
                    </a:lnTo>
                    <a:lnTo>
                      <a:pt x="62" y="144"/>
                    </a:lnTo>
                    <a:lnTo>
                      <a:pt x="63" y="138"/>
                    </a:lnTo>
                    <a:lnTo>
                      <a:pt x="65" y="133"/>
                    </a:lnTo>
                    <a:lnTo>
                      <a:pt x="66" y="127"/>
                    </a:lnTo>
                    <a:lnTo>
                      <a:pt x="67" y="120"/>
                    </a:lnTo>
                    <a:lnTo>
                      <a:pt x="69" y="112"/>
                    </a:lnTo>
                    <a:lnTo>
                      <a:pt x="71" y="105"/>
                    </a:lnTo>
                    <a:lnTo>
                      <a:pt x="72" y="97"/>
                    </a:lnTo>
                    <a:lnTo>
                      <a:pt x="74" y="89"/>
                    </a:lnTo>
                    <a:lnTo>
                      <a:pt x="76" y="81"/>
                    </a:lnTo>
                    <a:lnTo>
                      <a:pt x="77" y="73"/>
                    </a:lnTo>
                    <a:lnTo>
                      <a:pt x="79" y="65"/>
                    </a:lnTo>
                    <a:lnTo>
                      <a:pt x="81" y="57"/>
                    </a:lnTo>
                    <a:lnTo>
                      <a:pt x="83" y="49"/>
                    </a:lnTo>
                    <a:lnTo>
                      <a:pt x="84" y="42"/>
                    </a:lnTo>
                    <a:lnTo>
                      <a:pt x="86" y="34"/>
                    </a:lnTo>
                    <a:lnTo>
                      <a:pt x="87" y="28"/>
                    </a:lnTo>
                    <a:lnTo>
                      <a:pt x="89" y="21"/>
                    </a:lnTo>
                    <a:lnTo>
                      <a:pt x="90" y="16"/>
                    </a:lnTo>
                    <a:lnTo>
                      <a:pt x="91" y="11"/>
                    </a:lnTo>
                    <a:lnTo>
                      <a:pt x="92" y="7"/>
                    </a:lnTo>
                    <a:lnTo>
                      <a:pt x="92" y="4"/>
                    </a:lnTo>
                    <a:lnTo>
                      <a:pt x="93" y="1"/>
                    </a:lnTo>
                    <a:lnTo>
                      <a:pt x="93" y="0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6" name="Freeform 17"/>
              <p:cNvSpPr>
                <a:spLocks/>
              </p:cNvSpPr>
              <p:nvPr/>
            </p:nvSpPr>
            <p:spPr bwMode="auto">
              <a:xfrm>
                <a:off x="957" y="1354"/>
                <a:ext cx="105" cy="249"/>
              </a:xfrm>
              <a:custGeom>
                <a:avLst/>
                <a:gdLst>
                  <a:gd name="T0" fmla="*/ 102 w 105"/>
                  <a:gd name="T1" fmla="*/ 1 h 249"/>
                  <a:gd name="T2" fmla="*/ 67 w 105"/>
                  <a:gd name="T3" fmla="*/ 175 h 249"/>
                  <a:gd name="T4" fmla="*/ 66 w 105"/>
                  <a:gd name="T5" fmla="*/ 174 h 249"/>
                  <a:gd name="T6" fmla="*/ 61 w 105"/>
                  <a:gd name="T7" fmla="*/ 164 h 249"/>
                  <a:gd name="T8" fmla="*/ 55 w 105"/>
                  <a:gd name="T9" fmla="*/ 149 h 249"/>
                  <a:gd name="T10" fmla="*/ 50 w 105"/>
                  <a:gd name="T11" fmla="*/ 138 h 249"/>
                  <a:gd name="T12" fmla="*/ 49 w 105"/>
                  <a:gd name="T13" fmla="*/ 143 h 249"/>
                  <a:gd name="T14" fmla="*/ 49 w 105"/>
                  <a:gd name="T15" fmla="*/ 157 h 249"/>
                  <a:gd name="T16" fmla="*/ 48 w 105"/>
                  <a:gd name="T17" fmla="*/ 175 h 249"/>
                  <a:gd name="T18" fmla="*/ 47 w 105"/>
                  <a:gd name="T19" fmla="*/ 193 h 249"/>
                  <a:gd name="T20" fmla="*/ 46 w 105"/>
                  <a:gd name="T21" fmla="*/ 206 h 249"/>
                  <a:gd name="T22" fmla="*/ 46 w 105"/>
                  <a:gd name="T23" fmla="*/ 211 h 249"/>
                  <a:gd name="T24" fmla="*/ 44 w 105"/>
                  <a:gd name="T25" fmla="*/ 209 h 249"/>
                  <a:gd name="T26" fmla="*/ 35 w 105"/>
                  <a:gd name="T27" fmla="*/ 198 h 249"/>
                  <a:gd name="T28" fmla="*/ 27 w 105"/>
                  <a:gd name="T29" fmla="*/ 188 h 249"/>
                  <a:gd name="T30" fmla="*/ 27 w 105"/>
                  <a:gd name="T31" fmla="*/ 191 h 249"/>
                  <a:gd name="T32" fmla="*/ 22 w 105"/>
                  <a:gd name="T33" fmla="*/ 202 h 249"/>
                  <a:gd name="T34" fmla="*/ 16 w 105"/>
                  <a:gd name="T35" fmla="*/ 217 h 249"/>
                  <a:gd name="T36" fmla="*/ 10 w 105"/>
                  <a:gd name="T37" fmla="*/ 232 h 249"/>
                  <a:gd name="T38" fmla="*/ 5 w 105"/>
                  <a:gd name="T39" fmla="*/ 244 h 249"/>
                  <a:gd name="T40" fmla="*/ 3 w 105"/>
                  <a:gd name="T41" fmla="*/ 249 h 249"/>
                  <a:gd name="T42" fmla="*/ 0 w 105"/>
                  <a:gd name="T43" fmla="*/ 247 h 249"/>
                  <a:gd name="T44" fmla="*/ 16 w 105"/>
                  <a:gd name="T45" fmla="*/ 109 h 249"/>
                  <a:gd name="T46" fmla="*/ 19 w 105"/>
                  <a:gd name="T47" fmla="*/ 116 h 249"/>
                  <a:gd name="T48" fmla="*/ 26 w 105"/>
                  <a:gd name="T49" fmla="*/ 131 h 249"/>
                  <a:gd name="T50" fmla="*/ 31 w 105"/>
                  <a:gd name="T51" fmla="*/ 144 h 249"/>
                  <a:gd name="T52" fmla="*/ 31 w 105"/>
                  <a:gd name="T53" fmla="*/ 140 h 249"/>
                  <a:gd name="T54" fmla="*/ 33 w 105"/>
                  <a:gd name="T55" fmla="*/ 128 h 249"/>
                  <a:gd name="T56" fmla="*/ 36 w 105"/>
                  <a:gd name="T57" fmla="*/ 112 h 249"/>
                  <a:gd name="T58" fmla="*/ 38 w 105"/>
                  <a:gd name="T59" fmla="*/ 95 h 249"/>
                  <a:gd name="T60" fmla="*/ 40 w 105"/>
                  <a:gd name="T61" fmla="*/ 81 h 249"/>
                  <a:gd name="T62" fmla="*/ 41 w 105"/>
                  <a:gd name="T63" fmla="*/ 72 h 249"/>
                  <a:gd name="T64" fmla="*/ 41 w 105"/>
                  <a:gd name="T65" fmla="*/ 71 h 249"/>
                  <a:gd name="T66" fmla="*/ 46 w 105"/>
                  <a:gd name="T67" fmla="*/ 80 h 249"/>
                  <a:gd name="T68" fmla="*/ 55 w 105"/>
                  <a:gd name="T69" fmla="*/ 96 h 249"/>
                  <a:gd name="T70" fmla="*/ 58 w 105"/>
                  <a:gd name="T71" fmla="*/ 102 h 249"/>
                  <a:gd name="T72" fmla="*/ 59 w 105"/>
                  <a:gd name="T73" fmla="*/ 95 h 249"/>
                  <a:gd name="T74" fmla="*/ 61 w 105"/>
                  <a:gd name="T75" fmla="*/ 82 h 249"/>
                  <a:gd name="T76" fmla="*/ 63 w 105"/>
                  <a:gd name="T77" fmla="*/ 67 h 249"/>
                  <a:gd name="T78" fmla="*/ 66 w 105"/>
                  <a:gd name="T79" fmla="*/ 50 h 249"/>
                  <a:gd name="T80" fmla="*/ 68 w 105"/>
                  <a:gd name="T81" fmla="*/ 33 h 249"/>
                  <a:gd name="T82" fmla="*/ 70 w 105"/>
                  <a:gd name="T83" fmla="*/ 19 h 249"/>
                  <a:gd name="T84" fmla="*/ 72 w 105"/>
                  <a:gd name="T85" fmla="*/ 9 h 249"/>
                  <a:gd name="T86" fmla="*/ 72 w 105"/>
                  <a:gd name="T87" fmla="*/ 5 h 249"/>
                  <a:gd name="T88" fmla="*/ 102 w 105"/>
                  <a:gd name="T89" fmla="*/ 1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105" h="249">
                    <a:moveTo>
                      <a:pt x="102" y="1"/>
                    </a:moveTo>
                    <a:lnTo>
                      <a:pt x="102" y="1"/>
                    </a:lnTo>
                    <a:lnTo>
                      <a:pt x="105" y="0"/>
                    </a:lnTo>
                    <a:lnTo>
                      <a:pt x="67" y="175"/>
                    </a:lnTo>
                    <a:lnTo>
                      <a:pt x="67" y="175"/>
                    </a:lnTo>
                    <a:lnTo>
                      <a:pt x="66" y="174"/>
                    </a:lnTo>
                    <a:lnTo>
                      <a:pt x="64" y="170"/>
                    </a:lnTo>
                    <a:lnTo>
                      <a:pt x="61" y="164"/>
                    </a:lnTo>
                    <a:lnTo>
                      <a:pt x="58" y="157"/>
                    </a:lnTo>
                    <a:lnTo>
                      <a:pt x="55" y="149"/>
                    </a:lnTo>
                    <a:lnTo>
                      <a:pt x="52" y="143"/>
                    </a:lnTo>
                    <a:lnTo>
                      <a:pt x="50" y="138"/>
                    </a:lnTo>
                    <a:lnTo>
                      <a:pt x="50" y="138"/>
                    </a:lnTo>
                    <a:lnTo>
                      <a:pt x="49" y="143"/>
                    </a:lnTo>
                    <a:lnTo>
                      <a:pt x="49" y="149"/>
                    </a:lnTo>
                    <a:lnTo>
                      <a:pt x="49" y="157"/>
                    </a:lnTo>
                    <a:lnTo>
                      <a:pt x="48" y="166"/>
                    </a:lnTo>
                    <a:lnTo>
                      <a:pt x="48" y="175"/>
                    </a:lnTo>
                    <a:lnTo>
                      <a:pt x="47" y="184"/>
                    </a:lnTo>
                    <a:lnTo>
                      <a:pt x="47" y="193"/>
                    </a:lnTo>
                    <a:lnTo>
                      <a:pt x="46" y="200"/>
                    </a:lnTo>
                    <a:lnTo>
                      <a:pt x="46" y="206"/>
                    </a:lnTo>
                    <a:lnTo>
                      <a:pt x="46" y="210"/>
                    </a:lnTo>
                    <a:lnTo>
                      <a:pt x="46" y="211"/>
                    </a:lnTo>
                    <a:lnTo>
                      <a:pt x="46" y="211"/>
                    </a:lnTo>
                    <a:lnTo>
                      <a:pt x="44" y="209"/>
                    </a:lnTo>
                    <a:lnTo>
                      <a:pt x="40" y="204"/>
                    </a:lnTo>
                    <a:lnTo>
                      <a:pt x="35" y="198"/>
                    </a:lnTo>
                    <a:lnTo>
                      <a:pt x="30" y="192"/>
                    </a:lnTo>
                    <a:lnTo>
                      <a:pt x="27" y="188"/>
                    </a:lnTo>
                    <a:lnTo>
                      <a:pt x="27" y="188"/>
                    </a:lnTo>
                    <a:lnTo>
                      <a:pt x="27" y="191"/>
                    </a:lnTo>
                    <a:lnTo>
                      <a:pt x="25" y="195"/>
                    </a:lnTo>
                    <a:lnTo>
                      <a:pt x="22" y="202"/>
                    </a:lnTo>
                    <a:lnTo>
                      <a:pt x="19" y="209"/>
                    </a:lnTo>
                    <a:lnTo>
                      <a:pt x="16" y="217"/>
                    </a:lnTo>
                    <a:lnTo>
                      <a:pt x="13" y="225"/>
                    </a:lnTo>
                    <a:lnTo>
                      <a:pt x="10" y="232"/>
                    </a:lnTo>
                    <a:lnTo>
                      <a:pt x="7" y="239"/>
                    </a:lnTo>
                    <a:lnTo>
                      <a:pt x="5" y="244"/>
                    </a:lnTo>
                    <a:lnTo>
                      <a:pt x="4" y="248"/>
                    </a:lnTo>
                    <a:lnTo>
                      <a:pt x="3" y="249"/>
                    </a:lnTo>
                    <a:lnTo>
                      <a:pt x="3" y="249"/>
                    </a:lnTo>
                    <a:lnTo>
                      <a:pt x="0" y="247"/>
                    </a:lnTo>
                    <a:lnTo>
                      <a:pt x="16" y="109"/>
                    </a:lnTo>
                    <a:lnTo>
                      <a:pt x="16" y="109"/>
                    </a:lnTo>
                    <a:lnTo>
                      <a:pt x="17" y="111"/>
                    </a:lnTo>
                    <a:lnTo>
                      <a:pt x="19" y="116"/>
                    </a:lnTo>
                    <a:lnTo>
                      <a:pt x="22" y="123"/>
                    </a:lnTo>
                    <a:lnTo>
                      <a:pt x="26" y="131"/>
                    </a:lnTo>
                    <a:lnTo>
                      <a:pt x="29" y="139"/>
                    </a:lnTo>
                    <a:lnTo>
                      <a:pt x="31" y="144"/>
                    </a:lnTo>
                    <a:lnTo>
                      <a:pt x="31" y="144"/>
                    </a:lnTo>
                    <a:lnTo>
                      <a:pt x="31" y="140"/>
                    </a:lnTo>
                    <a:lnTo>
                      <a:pt x="32" y="135"/>
                    </a:lnTo>
                    <a:lnTo>
                      <a:pt x="33" y="128"/>
                    </a:lnTo>
                    <a:lnTo>
                      <a:pt x="34" y="120"/>
                    </a:lnTo>
                    <a:lnTo>
                      <a:pt x="36" y="112"/>
                    </a:lnTo>
                    <a:lnTo>
                      <a:pt x="37" y="103"/>
                    </a:lnTo>
                    <a:lnTo>
                      <a:pt x="38" y="95"/>
                    </a:lnTo>
                    <a:lnTo>
                      <a:pt x="39" y="87"/>
                    </a:lnTo>
                    <a:lnTo>
                      <a:pt x="40" y="81"/>
                    </a:lnTo>
                    <a:lnTo>
                      <a:pt x="41" y="76"/>
                    </a:lnTo>
                    <a:lnTo>
                      <a:pt x="41" y="72"/>
                    </a:lnTo>
                    <a:lnTo>
                      <a:pt x="41" y="71"/>
                    </a:lnTo>
                    <a:lnTo>
                      <a:pt x="41" y="71"/>
                    </a:lnTo>
                    <a:lnTo>
                      <a:pt x="43" y="74"/>
                    </a:lnTo>
                    <a:lnTo>
                      <a:pt x="46" y="80"/>
                    </a:lnTo>
                    <a:lnTo>
                      <a:pt x="51" y="88"/>
                    </a:lnTo>
                    <a:lnTo>
                      <a:pt x="55" y="96"/>
                    </a:lnTo>
                    <a:lnTo>
                      <a:pt x="58" y="102"/>
                    </a:lnTo>
                    <a:lnTo>
                      <a:pt x="58" y="102"/>
                    </a:lnTo>
                    <a:lnTo>
                      <a:pt x="58" y="99"/>
                    </a:lnTo>
                    <a:lnTo>
                      <a:pt x="59" y="95"/>
                    </a:lnTo>
                    <a:lnTo>
                      <a:pt x="60" y="89"/>
                    </a:lnTo>
                    <a:lnTo>
                      <a:pt x="61" y="82"/>
                    </a:lnTo>
                    <a:lnTo>
                      <a:pt x="62" y="75"/>
                    </a:lnTo>
                    <a:lnTo>
                      <a:pt x="63" y="67"/>
                    </a:lnTo>
                    <a:lnTo>
                      <a:pt x="64" y="58"/>
                    </a:lnTo>
                    <a:lnTo>
                      <a:pt x="66" y="50"/>
                    </a:lnTo>
                    <a:lnTo>
                      <a:pt x="67" y="41"/>
                    </a:lnTo>
                    <a:lnTo>
                      <a:pt x="68" y="33"/>
                    </a:lnTo>
                    <a:lnTo>
                      <a:pt x="69" y="26"/>
                    </a:lnTo>
                    <a:lnTo>
                      <a:pt x="70" y="19"/>
                    </a:lnTo>
                    <a:lnTo>
                      <a:pt x="71" y="13"/>
                    </a:lnTo>
                    <a:lnTo>
                      <a:pt x="72" y="9"/>
                    </a:lnTo>
                    <a:lnTo>
                      <a:pt x="72" y="6"/>
                    </a:lnTo>
                    <a:lnTo>
                      <a:pt x="72" y="5"/>
                    </a:lnTo>
                    <a:lnTo>
                      <a:pt x="72" y="5"/>
                    </a:lnTo>
                    <a:lnTo>
                      <a:pt x="102" y="1"/>
                    </a:lnTo>
                    <a:lnTo>
                      <a:pt x="102" y="1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7" name="Freeform 18"/>
              <p:cNvSpPr>
                <a:spLocks/>
              </p:cNvSpPr>
              <p:nvPr/>
            </p:nvSpPr>
            <p:spPr bwMode="auto">
              <a:xfrm>
                <a:off x="893" y="1247"/>
                <a:ext cx="252" cy="162"/>
              </a:xfrm>
              <a:custGeom>
                <a:avLst/>
                <a:gdLst>
                  <a:gd name="T0" fmla="*/ 89 w 252"/>
                  <a:gd name="T1" fmla="*/ 35 h 162"/>
                  <a:gd name="T2" fmla="*/ 85 w 252"/>
                  <a:gd name="T3" fmla="*/ 34 h 162"/>
                  <a:gd name="T4" fmla="*/ 77 w 252"/>
                  <a:gd name="T5" fmla="*/ 38 h 162"/>
                  <a:gd name="T6" fmla="*/ 74 w 252"/>
                  <a:gd name="T7" fmla="*/ 36 h 162"/>
                  <a:gd name="T8" fmla="*/ 61 w 252"/>
                  <a:gd name="T9" fmla="*/ 19 h 162"/>
                  <a:gd name="T10" fmla="*/ 48 w 252"/>
                  <a:gd name="T11" fmla="*/ 21 h 162"/>
                  <a:gd name="T12" fmla="*/ 38 w 252"/>
                  <a:gd name="T13" fmla="*/ 40 h 162"/>
                  <a:gd name="T14" fmla="*/ 38 w 252"/>
                  <a:gd name="T15" fmla="*/ 54 h 162"/>
                  <a:gd name="T16" fmla="*/ 27 w 252"/>
                  <a:gd name="T17" fmla="*/ 59 h 162"/>
                  <a:gd name="T18" fmla="*/ 21 w 252"/>
                  <a:gd name="T19" fmla="*/ 77 h 162"/>
                  <a:gd name="T20" fmla="*/ 12 w 252"/>
                  <a:gd name="T21" fmla="*/ 81 h 162"/>
                  <a:gd name="T22" fmla="*/ 1 w 252"/>
                  <a:gd name="T23" fmla="*/ 98 h 162"/>
                  <a:gd name="T24" fmla="*/ 1 w 252"/>
                  <a:gd name="T25" fmla="*/ 112 h 162"/>
                  <a:gd name="T26" fmla="*/ 2 w 252"/>
                  <a:gd name="T27" fmla="*/ 118 h 162"/>
                  <a:gd name="T28" fmla="*/ 0 w 252"/>
                  <a:gd name="T29" fmla="*/ 130 h 162"/>
                  <a:gd name="T30" fmla="*/ 5 w 252"/>
                  <a:gd name="T31" fmla="*/ 148 h 162"/>
                  <a:gd name="T32" fmla="*/ 17 w 252"/>
                  <a:gd name="T33" fmla="*/ 156 h 162"/>
                  <a:gd name="T34" fmla="*/ 33 w 252"/>
                  <a:gd name="T35" fmla="*/ 139 h 162"/>
                  <a:gd name="T36" fmla="*/ 36 w 252"/>
                  <a:gd name="T37" fmla="*/ 137 h 162"/>
                  <a:gd name="T38" fmla="*/ 43 w 252"/>
                  <a:gd name="T39" fmla="*/ 139 h 162"/>
                  <a:gd name="T40" fmla="*/ 48 w 252"/>
                  <a:gd name="T41" fmla="*/ 146 h 162"/>
                  <a:gd name="T42" fmla="*/ 64 w 252"/>
                  <a:gd name="T43" fmla="*/ 157 h 162"/>
                  <a:gd name="T44" fmla="*/ 77 w 252"/>
                  <a:gd name="T45" fmla="*/ 151 h 162"/>
                  <a:gd name="T46" fmla="*/ 85 w 252"/>
                  <a:gd name="T47" fmla="*/ 135 h 162"/>
                  <a:gd name="T48" fmla="*/ 91 w 252"/>
                  <a:gd name="T49" fmla="*/ 135 h 162"/>
                  <a:gd name="T50" fmla="*/ 102 w 252"/>
                  <a:gd name="T51" fmla="*/ 136 h 162"/>
                  <a:gd name="T52" fmla="*/ 112 w 252"/>
                  <a:gd name="T53" fmla="*/ 132 h 162"/>
                  <a:gd name="T54" fmla="*/ 115 w 252"/>
                  <a:gd name="T55" fmla="*/ 148 h 162"/>
                  <a:gd name="T56" fmla="*/ 128 w 252"/>
                  <a:gd name="T57" fmla="*/ 162 h 162"/>
                  <a:gd name="T58" fmla="*/ 140 w 252"/>
                  <a:gd name="T59" fmla="*/ 159 h 162"/>
                  <a:gd name="T60" fmla="*/ 150 w 252"/>
                  <a:gd name="T61" fmla="*/ 146 h 162"/>
                  <a:gd name="T62" fmla="*/ 157 w 252"/>
                  <a:gd name="T63" fmla="*/ 150 h 162"/>
                  <a:gd name="T64" fmla="*/ 171 w 252"/>
                  <a:gd name="T65" fmla="*/ 154 h 162"/>
                  <a:gd name="T66" fmla="*/ 180 w 252"/>
                  <a:gd name="T67" fmla="*/ 145 h 162"/>
                  <a:gd name="T68" fmla="*/ 191 w 252"/>
                  <a:gd name="T69" fmla="*/ 154 h 162"/>
                  <a:gd name="T70" fmla="*/ 205 w 252"/>
                  <a:gd name="T71" fmla="*/ 152 h 162"/>
                  <a:gd name="T72" fmla="*/ 218 w 252"/>
                  <a:gd name="T73" fmla="*/ 133 h 162"/>
                  <a:gd name="T74" fmla="*/ 222 w 252"/>
                  <a:gd name="T75" fmla="*/ 133 h 162"/>
                  <a:gd name="T76" fmla="*/ 236 w 252"/>
                  <a:gd name="T77" fmla="*/ 144 h 162"/>
                  <a:gd name="T78" fmla="*/ 249 w 252"/>
                  <a:gd name="T79" fmla="*/ 132 h 162"/>
                  <a:gd name="T80" fmla="*/ 251 w 252"/>
                  <a:gd name="T81" fmla="*/ 113 h 162"/>
                  <a:gd name="T82" fmla="*/ 238 w 252"/>
                  <a:gd name="T83" fmla="*/ 96 h 162"/>
                  <a:gd name="T84" fmla="*/ 236 w 252"/>
                  <a:gd name="T85" fmla="*/ 93 h 162"/>
                  <a:gd name="T86" fmla="*/ 229 w 252"/>
                  <a:gd name="T87" fmla="*/ 71 h 162"/>
                  <a:gd name="T88" fmla="*/ 218 w 252"/>
                  <a:gd name="T89" fmla="*/ 65 h 162"/>
                  <a:gd name="T90" fmla="*/ 216 w 252"/>
                  <a:gd name="T91" fmla="*/ 55 h 162"/>
                  <a:gd name="T92" fmla="*/ 217 w 252"/>
                  <a:gd name="T93" fmla="*/ 37 h 162"/>
                  <a:gd name="T94" fmla="*/ 208 w 252"/>
                  <a:gd name="T95" fmla="*/ 18 h 162"/>
                  <a:gd name="T96" fmla="*/ 197 w 252"/>
                  <a:gd name="T97" fmla="*/ 13 h 162"/>
                  <a:gd name="T98" fmla="*/ 182 w 252"/>
                  <a:gd name="T99" fmla="*/ 24 h 162"/>
                  <a:gd name="T100" fmla="*/ 176 w 252"/>
                  <a:gd name="T101" fmla="*/ 31 h 162"/>
                  <a:gd name="T102" fmla="*/ 164 w 252"/>
                  <a:gd name="T103" fmla="*/ 20 h 162"/>
                  <a:gd name="T104" fmla="*/ 151 w 252"/>
                  <a:gd name="T105" fmla="*/ 18 h 162"/>
                  <a:gd name="T106" fmla="*/ 144 w 252"/>
                  <a:gd name="T107" fmla="*/ 20 h 162"/>
                  <a:gd name="T108" fmla="*/ 137 w 252"/>
                  <a:gd name="T109" fmla="*/ 9 h 162"/>
                  <a:gd name="T110" fmla="*/ 120 w 252"/>
                  <a:gd name="T111" fmla="*/ 0 h 162"/>
                  <a:gd name="T112" fmla="*/ 108 w 252"/>
                  <a:gd name="T113" fmla="*/ 4 h 162"/>
                  <a:gd name="T114" fmla="*/ 95 w 252"/>
                  <a:gd name="T115" fmla="*/ 21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252" h="162">
                    <a:moveTo>
                      <a:pt x="92" y="33"/>
                    </a:moveTo>
                    <a:lnTo>
                      <a:pt x="92" y="33"/>
                    </a:lnTo>
                    <a:lnTo>
                      <a:pt x="91" y="36"/>
                    </a:lnTo>
                    <a:lnTo>
                      <a:pt x="89" y="35"/>
                    </a:lnTo>
                    <a:lnTo>
                      <a:pt x="89" y="35"/>
                    </a:lnTo>
                    <a:lnTo>
                      <a:pt x="88" y="34"/>
                    </a:lnTo>
                    <a:lnTo>
                      <a:pt x="86" y="34"/>
                    </a:lnTo>
                    <a:lnTo>
                      <a:pt x="85" y="34"/>
                    </a:lnTo>
                    <a:lnTo>
                      <a:pt x="85" y="34"/>
                    </a:lnTo>
                    <a:lnTo>
                      <a:pt x="82" y="34"/>
                    </a:lnTo>
                    <a:lnTo>
                      <a:pt x="79" y="36"/>
                    </a:lnTo>
                    <a:lnTo>
                      <a:pt x="77" y="38"/>
                    </a:lnTo>
                    <a:lnTo>
                      <a:pt x="77" y="38"/>
                    </a:lnTo>
                    <a:lnTo>
                      <a:pt x="75" y="40"/>
                    </a:lnTo>
                    <a:lnTo>
                      <a:pt x="74" y="36"/>
                    </a:lnTo>
                    <a:lnTo>
                      <a:pt x="74" y="36"/>
                    </a:lnTo>
                    <a:lnTo>
                      <a:pt x="71" y="30"/>
                    </a:lnTo>
                    <a:lnTo>
                      <a:pt x="69" y="25"/>
                    </a:lnTo>
                    <a:lnTo>
                      <a:pt x="65" y="21"/>
                    </a:lnTo>
                    <a:lnTo>
                      <a:pt x="61" y="19"/>
                    </a:lnTo>
                    <a:lnTo>
                      <a:pt x="56" y="18"/>
                    </a:lnTo>
                    <a:lnTo>
                      <a:pt x="56" y="18"/>
                    </a:lnTo>
                    <a:lnTo>
                      <a:pt x="52" y="19"/>
                    </a:lnTo>
                    <a:lnTo>
                      <a:pt x="48" y="21"/>
                    </a:lnTo>
                    <a:lnTo>
                      <a:pt x="45" y="24"/>
                    </a:lnTo>
                    <a:lnTo>
                      <a:pt x="42" y="29"/>
                    </a:lnTo>
                    <a:lnTo>
                      <a:pt x="40" y="34"/>
                    </a:lnTo>
                    <a:lnTo>
                      <a:pt x="38" y="40"/>
                    </a:lnTo>
                    <a:lnTo>
                      <a:pt x="38" y="46"/>
                    </a:lnTo>
                    <a:lnTo>
                      <a:pt x="38" y="46"/>
                    </a:lnTo>
                    <a:lnTo>
                      <a:pt x="38" y="51"/>
                    </a:lnTo>
                    <a:lnTo>
                      <a:pt x="38" y="54"/>
                    </a:lnTo>
                    <a:lnTo>
                      <a:pt x="36" y="55"/>
                    </a:lnTo>
                    <a:lnTo>
                      <a:pt x="36" y="55"/>
                    </a:lnTo>
                    <a:lnTo>
                      <a:pt x="31" y="56"/>
                    </a:lnTo>
                    <a:lnTo>
                      <a:pt x="27" y="59"/>
                    </a:lnTo>
                    <a:lnTo>
                      <a:pt x="24" y="64"/>
                    </a:lnTo>
                    <a:lnTo>
                      <a:pt x="22" y="71"/>
                    </a:lnTo>
                    <a:lnTo>
                      <a:pt x="21" y="77"/>
                    </a:lnTo>
                    <a:lnTo>
                      <a:pt x="21" y="77"/>
                    </a:lnTo>
                    <a:lnTo>
                      <a:pt x="21" y="81"/>
                    </a:lnTo>
                    <a:lnTo>
                      <a:pt x="16" y="80"/>
                    </a:lnTo>
                    <a:lnTo>
                      <a:pt x="16" y="80"/>
                    </a:lnTo>
                    <a:lnTo>
                      <a:pt x="12" y="81"/>
                    </a:lnTo>
                    <a:lnTo>
                      <a:pt x="8" y="84"/>
                    </a:lnTo>
                    <a:lnTo>
                      <a:pt x="5" y="87"/>
                    </a:lnTo>
                    <a:lnTo>
                      <a:pt x="2" y="92"/>
                    </a:lnTo>
                    <a:lnTo>
                      <a:pt x="1" y="98"/>
                    </a:lnTo>
                    <a:lnTo>
                      <a:pt x="0" y="105"/>
                    </a:lnTo>
                    <a:lnTo>
                      <a:pt x="0" y="105"/>
                    </a:lnTo>
                    <a:lnTo>
                      <a:pt x="0" y="108"/>
                    </a:lnTo>
                    <a:lnTo>
                      <a:pt x="1" y="112"/>
                    </a:lnTo>
                    <a:lnTo>
                      <a:pt x="2" y="115"/>
                    </a:lnTo>
                    <a:lnTo>
                      <a:pt x="2" y="115"/>
                    </a:lnTo>
                    <a:lnTo>
                      <a:pt x="3" y="117"/>
                    </a:lnTo>
                    <a:lnTo>
                      <a:pt x="2" y="118"/>
                    </a:lnTo>
                    <a:lnTo>
                      <a:pt x="2" y="118"/>
                    </a:lnTo>
                    <a:lnTo>
                      <a:pt x="1" y="122"/>
                    </a:lnTo>
                    <a:lnTo>
                      <a:pt x="0" y="126"/>
                    </a:lnTo>
                    <a:lnTo>
                      <a:pt x="0" y="130"/>
                    </a:lnTo>
                    <a:lnTo>
                      <a:pt x="0" y="130"/>
                    </a:lnTo>
                    <a:lnTo>
                      <a:pt x="1" y="137"/>
                    </a:lnTo>
                    <a:lnTo>
                      <a:pt x="3" y="143"/>
                    </a:lnTo>
                    <a:lnTo>
                      <a:pt x="5" y="148"/>
                    </a:lnTo>
                    <a:lnTo>
                      <a:pt x="9" y="152"/>
                    </a:lnTo>
                    <a:lnTo>
                      <a:pt x="13" y="155"/>
                    </a:lnTo>
                    <a:lnTo>
                      <a:pt x="17" y="156"/>
                    </a:lnTo>
                    <a:lnTo>
                      <a:pt x="17" y="156"/>
                    </a:lnTo>
                    <a:lnTo>
                      <a:pt x="23" y="155"/>
                    </a:lnTo>
                    <a:lnTo>
                      <a:pt x="27" y="151"/>
                    </a:lnTo>
                    <a:lnTo>
                      <a:pt x="31" y="146"/>
                    </a:lnTo>
                    <a:lnTo>
                      <a:pt x="33" y="139"/>
                    </a:lnTo>
                    <a:lnTo>
                      <a:pt x="33" y="139"/>
                    </a:lnTo>
                    <a:lnTo>
                      <a:pt x="34" y="135"/>
                    </a:lnTo>
                    <a:lnTo>
                      <a:pt x="36" y="137"/>
                    </a:lnTo>
                    <a:lnTo>
                      <a:pt x="36" y="137"/>
                    </a:lnTo>
                    <a:lnTo>
                      <a:pt x="38" y="138"/>
                    </a:lnTo>
                    <a:lnTo>
                      <a:pt x="40" y="139"/>
                    </a:lnTo>
                    <a:lnTo>
                      <a:pt x="43" y="139"/>
                    </a:lnTo>
                    <a:lnTo>
                      <a:pt x="43" y="139"/>
                    </a:lnTo>
                    <a:lnTo>
                      <a:pt x="44" y="139"/>
                    </a:lnTo>
                    <a:lnTo>
                      <a:pt x="45" y="140"/>
                    </a:lnTo>
                    <a:lnTo>
                      <a:pt x="45" y="140"/>
                    </a:lnTo>
                    <a:lnTo>
                      <a:pt x="48" y="146"/>
                    </a:lnTo>
                    <a:lnTo>
                      <a:pt x="51" y="151"/>
                    </a:lnTo>
                    <a:lnTo>
                      <a:pt x="55" y="154"/>
                    </a:lnTo>
                    <a:lnTo>
                      <a:pt x="59" y="156"/>
                    </a:lnTo>
                    <a:lnTo>
                      <a:pt x="64" y="157"/>
                    </a:lnTo>
                    <a:lnTo>
                      <a:pt x="64" y="157"/>
                    </a:lnTo>
                    <a:lnTo>
                      <a:pt x="69" y="156"/>
                    </a:lnTo>
                    <a:lnTo>
                      <a:pt x="73" y="154"/>
                    </a:lnTo>
                    <a:lnTo>
                      <a:pt x="77" y="151"/>
                    </a:lnTo>
                    <a:lnTo>
                      <a:pt x="80" y="147"/>
                    </a:lnTo>
                    <a:lnTo>
                      <a:pt x="83" y="141"/>
                    </a:lnTo>
                    <a:lnTo>
                      <a:pt x="85" y="135"/>
                    </a:lnTo>
                    <a:lnTo>
                      <a:pt x="85" y="135"/>
                    </a:lnTo>
                    <a:lnTo>
                      <a:pt x="86" y="132"/>
                    </a:lnTo>
                    <a:lnTo>
                      <a:pt x="88" y="133"/>
                    </a:lnTo>
                    <a:lnTo>
                      <a:pt x="88" y="133"/>
                    </a:lnTo>
                    <a:lnTo>
                      <a:pt x="91" y="135"/>
                    </a:lnTo>
                    <a:lnTo>
                      <a:pt x="95" y="136"/>
                    </a:lnTo>
                    <a:lnTo>
                      <a:pt x="98" y="136"/>
                    </a:lnTo>
                    <a:lnTo>
                      <a:pt x="98" y="136"/>
                    </a:lnTo>
                    <a:lnTo>
                      <a:pt x="102" y="136"/>
                    </a:lnTo>
                    <a:lnTo>
                      <a:pt x="106" y="135"/>
                    </a:lnTo>
                    <a:lnTo>
                      <a:pt x="109" y="133"/>
                    </a:lnTo>
                    <a:lnTo>
                      <a:pt x="109" y="133"/>
                    </a:lnTo>
                    <a:lnTo>
                      <a:pt x="112" y="132"/>
                    </a:lnTo>
                    <a:lnTo>
                      <a:pt x="112" y="136"/>
                    </a:lnTo>
                    <a:lnTo>
                      <a:pt x="112" y="136"/>
                    </a:lnTo>
                    <a:lnTo>
                      <a:pt x="113" y="142"/>
                    </a:lnTo>
                    <a:lnTo>
                      <a:pt x="115" y="148"/>
                    </a:lnTo>
                    <a:lnTo>
                      <a:pt x="117" y="153"/>
                    </a:lnTo>
                    <a:lnTo>
                      <a:pt x="120" y="157"/>
                    </a:lnTo>
                    <a:lnTo>
                      <a:pt x="124" y="160"/>
                    </a:lnTo>
                    <a:lnTo>
                      <a:pt x="128" y="162"/>
                    </a:lnTo>
                    <a:lnTo>
                      <a:pt x="132" y="162"/>
                    </a:lnTo>
                    <a:lnTo>
                      <a:pt x="132" y="162"/>
                    </a:lnTo>
                    <a:lnTo>
                      <a:pt x="136" y="162"/>
                    </a:lnTo>
                    <a:lnTo>
                      <a:pt x="140" y="159"/>
                    </a:lnTo>
                    <a:lnTo>
                      <a:pt x="144" y="156"/>
                    </a:lnTo>
                    <a:lnTo>
                      <a:pt x="147" y="151"/>
                    </a:lnTo>
                    <a:lnTo>
                      <a:pt x="150" y="146"/>
                    </a:lnTo>
                    <a:lnTo>
                      <a:pt x="150" y="146"/>
                    </a:lnTo>
                    <a:lnTo>
                      <a:pt x="151" y="141"/>
                    </a:lnTo>
                    <a:lnTo>
                      <a:pt x="153" y="145"/>
                    </a:lnTo>
                    <a:lnTo>
                      <a:pt x="153" y="145"/>
                    </a:lnTo>
                    <a:lnTo>
                      <a:pt x="157" y="150"/>
                    </a:lnTo>
                    <a:lnTo>
                      <a:pt x="161" y="153"/>
                    </a:lnTo>
                    <a:lnTo>
                      <a:pt x="166" y="155"/>
                    </a:lnTo>
                    <a:lnTo>
                      <a:pt x="166" y="155"/>
                    </a:lnTo>
                    <a:lnTo>
                      <a:pt x="171" y="154"/>
                    </a:lnTo>
                    <a:lnTo>
                      <a:pt x="175" y="151"/>
                    </a:lnTo>
                    <a:lnTo>
                      <a:pt x="178" y="147"/>
                    </a:lnTo>
                    <a:lnTo>
                      <a:pt x="178" y="147"/>
                    </a:lnTo>
                    <a:lnTo>
                      <a:pt x="180" y="145"/>
                    </a:lnTo>
                    <a:lnTo>
                      <a:pt x="181" y="146"/>
                    </a:lnTo>
                    <a:lnTo>
                      <a:pt x="181" y="146"/>
                    </a:lnTo>
                    <a:lnTo>
                      <a:pt x="186" y="151"/>
                    </a:lnTo>
                    <a:lnTo>
                      <a:pt x="191" y="154"/>
                    </a:lnTo>
                    <a:lnTo>
                      <a:pt x="196" y="155"/>
                    </a:lnTo>
                    <a:lnTo>
                      <a:pt x="196" y="155"/>
                    </a:lnTo>
                    <a:lnTo>
                      <a:pt x="201" y="154"/>
                    </a:lnTo>
                    <a:lnTo>
                      <a:pt x="205" y="152"/>
                    </a:lnTo>
                    <a:lnTo>
                      <a:pt x="210" y="149"/>
                    </a:lnTo>
                    <a:lnTo>
                      <a:pt x="213" y="144"/>
                    </a:lnTo>
                    <a:lnTo>
                      <a:pt x="216" y="139"/>
                    </a:lnTo>
                    <a:lnTo>
                      <a:pt x="218" y="133"/>
                    </a:lnTo>
                    <a:lnTo>
                      <a:pt x="218" y="133"/>
                    </a:lnTo>
                    <a:lnTo>
                      <a:pt x="220" y="128"/>
                    </a:lnTo>
                    <a:lnTo>
                      <a:pt x="222" y="133"/>
                    </a:lnTo>
                    <a:lnTo>
                      <a:pt x="222" y="133"/>
                    </a:lnTo>
                    <a:lnTo>
                      <a:pt x="226" y="139"/>
                    </a:lnTo>
                    <a:lnTo>
                      <a:pt x="230" y="143"/>
                    </a:lnTo>
                    <a:lnTo>
                      <a:pt x="236" y="144"/>
                    </a:lnTo>
                    <a:lnTo>
                      <a:pt x="236" y="144"/>
                    </a:lnTo>
                    <a:lnTo>
                      <a:pt x="240" y="143"/>
                    </a:lnTo>
                    <a:lnTo>
                      <a:pt x="244" y="141"/>
                    </a:lnTo>
                    <a:lnTo>
                      <a:pt x="247" y="137"/>
                    </a:lnTo>
                    <a:lnTo>
                      <a:pt x="249" y="132"/>
                    </a:lnTo>
                    <a:lnTo>
                      <a:pt x="251" y="127"/>
                    </a:lnTo>
                    <a:lnTo>
                      <a:pt x="252" y="120"/>
                    </a:lnTo>
                    <a:lnTo>
                      <a:pt x="252" y="120"/>
                    </a:lnTo>
                    <a:lnTo>
                      <a:pt x="251" y="113"/>
                    </a:lnTo>
                    <a:lnTo>
                      <a:pt x="249" y="107"/>
                    </a:lnTo>
                    <a:lnTo>
                      <a:pt x="246" y="102"/>
                    </a:lnTo>
                    <a:lnTo>
                      <a:pt x="242" y="98"/>
                    </a:lnTo>
                    <a:lnTo>
                      <a:pt x="238" y="96"/>
                    </a:lnTo>
                    <a:lnTo>
                      <a:pt x="238" y="96"/>
                    </a:lnTo>
                    <a:lnTo>
                      <a:pt x="236" y="96"/>
                    </a:lnTo>
                    <a:lnTo>
                      <a:pt x="236" y="93"/>
                    </a:lnTo>
                    <a:lnTo>
                      <a:pt x="236" y="93"/>
                    </a:lnTo>
                    <a:lnTo>
                      <a:pt x="236" y="86"/>
                    </a:lnTo>
                    <a:lnTo>
                      <a:pt x="234" y="80"/>
                    </a:lnTo>
                    <a:lnTo>
                      <a:pt x="232" y="76"/>
                    </a:lnTo>
                    <a:lnTo>
                      <a:pt x="229" y="71"/>
                    </a:lnTo>
                    <a:lnTo>
                      <a:pt x="226" y="68"/>
                    </a:lnTo>
                    <a:lnTo>
                      <a:pt x="222" y="66"/>
                    </a:lnTo>
                    <a:lnTo>
                      <a:pt x="218" y="65"/>
                    </a:lnTo>
                    <a:lnTo>
                      <a:pt x="218" y="65"/>
                    </a:lnTo>
                    <a:lnTo>
                      <a:pt x="212" y="65"/>
                    </a:lnTo>
                    <a:lnTo>
                      <a:pt x="214" y="60"/>
                    </a:lnTo>
                    <a:lnTo>
                      <a:pt x="214" y="60"/>
                    </a:lnTo>
                    <a:lnTo>
                      <a:pt x="216" y="55"/>
                    </a:lnTo>
                    <a:lnTo>
                      <a:pt x="217" y="49"/>
                    </a:lnTo>
                    <a:lnTo>
                      <a:pt x="217" y="44"/>
                    </a:lnTo>
                    <a:lnTo>
                      <a:pt x="217" y="44"/>
                    </a:lnTo>
                    <a:lnTo>
                      <a:pt x="217" y="37"/>
                    </a:lnTo>
                    <a:lnTo>
                      <a:pt x="216" y="32"/>
                    </a:lnTo>
                    <a:lnTo>
                      <a:pt x="214" y="26"/>
                    </a:lnTo>
                    <a:lnTo>
                      <a:pt x="212" y="22"/>
                    </a:lnTo>
                    <a:lnTo>
                      <a:pt x="208" y="18"/>
                    </a:lnTo>
                    <a:lnTo>
                      <a:pt x="205" y="16"/>
                    </a:lnTo>
                    <a:lnTo>
                      <a:pt x="201" y="14"/>
                    </a:lnTo>
                    <a:lnTo>
                      <a:pt x="197" y="13"/>
                    </a:lnTo>
                    <a:lnTo>
                      <a:pt x="197" y="13"/>
                    </a:lnTo>
                    <a:lnTo>
                      <a:pt x="193" y="14"/>
                    </a:lnTo>
                    <a:lnTo>
                      <a:pt x="188" y="16"/>
                    </a:lnTo>
                    <a:lnTo>
                      <a:pt x="185" y="19"/>
                    </a:lnTo>
                    <a:lnTo>
                      <a:pt x="182" y="24"/>
                    </a:lnTo>
                    <a:lnTo>
                      <a:pt x="179" y="30"/>
                    </a:lnTo>
                    <a:lnTo>
                      <a:pt x="179" y="30"/>
                    </a:lnTo>
                    <a:lnTo>
                      <a:pt x="178" y="34"/>
                    </a:lnTo>
                    <a:lnTo>
                      <a:pt x="176" y="31"/>
                    </a:lnTo>
                    <a:lnTo>
                      <a:pt x="176" y="31"/>
                    </a:lnTo>
                    <a:lnTo>
                      <a:pt x="172" y="26"/>
                    </a:lnTo>
                    <a:lnTo>
                      <a:pt x="168" y="23"/>
                    </a:lnTo>
                    <a:lnTo>
                      <a:pt x="164" y="20"/>
                    </a:lnTo>
                    <a:lnTo>
                      <a:pt x="159" y="19"/>
                    </a:lnTo>
                    <a:lnTo>
                      <a:pt x="154" y="18"/>
                    </a:lnTo>
                    <a:lnTo>
                      <a:pt x="154" y="18"/>
                    </a:lnTo>
                    <a:lnTo>
                      <a:pt x="151" y="18"/>
                    </a:lnTo>
                    <a:lnTo>
                      <a:pt x="149" y="19"/>
                    </a:lnTo>
                    <a:lnTo>
                      <a:pt x="146" y="20"/>
                    </a:lnTo>
                    <a:lnTo>
                      <a:pt x="146" y="20"/>
                    </a:lnTo>
                    <a:lnTo>
                      <a:pt x="144" y="20"/>
                    </a:lnTo>
                    <a:lnTo>
                      <a:pt x="144" y="19"/>
                    </a:lnTo>
                    <a:lnTo>
                      <a:pt x="144" y="19"/>
                    </a:lnTo>
                    <a:lnTo>
                      <a:pt x="140" y="13"/>
                    </a:lnTo>
                    <a:lnTo>
                      <a:pt x="137" y="9"/>
                    </a:lnTo>
                    <a:lnTo>
                      <a:pt x="133" y="5"/>
                    </a:lnTo>
                    <a:lnTo>
                      <a:pt x="129" y="2"/>
                    </a:lnTo>
                    <a:lnTo>
                      <a:pt x="125" y="1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16" y="1"/>
                    </a:lnTo>
                    <a:lnTo>
                      <a:pt x="111" y="2"/>
                    </a:lnTo>
                    <a:lnTo>
                      <a:pt x="108" y="4"/>
                    </a:lnTo>
                    <a:lnTo>
                      <a:pt x="104" y="7"/>
                    </a:lnTo>
                    <a:lnTo>
                      <a:pt x="101" y="11"/>
                    </a:lnTo>
                    <a:lnTo>
                      <a:pt x="98" y="16"/>
                    </a:lnTo>
                    <a:lnTo>
                      <a:pt x="95" y="21"/>
                    </a:lnTo>
                    <a:lnTo>
                      <a:pt x="93" y="26"/>
                    </a:lnTo>
                    <a:lnTo>
                      <a:pt x="92" y="33"/>
                    </a:lnTo>
                    <a:lnTo>
                      <a:pt x="92" y="3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8" name="Freeform 19"/>
              <p:cNvSpPr>
                <a:spLocks/>
              </p:cNvSpPr>
              <p:nvPr/>
            </p:nvSpPr>
            <p:spPr bwMode="auto">
              <a:xfrm>
                <a:off x="889" y="1240"/>
                <a:ext cx="260" cy="176"/>
              </a:xfrm>
              <a:custGeom>
                <a:avLst/>
                <a:gdLst>
                  <a:gd name="T0" fmla="*/ 94 w 260"/>
                  <a:gd name="T1" fmla="*/ 29 h 176"/>
                  <a:gd name="T2" fmla="*/ 104 w 260"/>
                  <a:gd name="T3" fmla="*/ 10 h 176"/>
                  <a:gd name="T4" fmla="*/ 120 w 260"/>
                  <a:gd name="T5" fmla="*/ 1 h 176"/>
                  <a:gd name="T6" fmla="*/ 132 w 260"/>
                  <a:gd name="T7" fmla="*/ 2 h 176"/>
                  <a:gd name="T8" fmla="*/ 147 w 260"/>
                  <a:gd name="T9" fmla="*/ 15 h 176"/>
                  <a:gd name="T10" fmla="*/ 155 w 260"/>
                  <a:gd name="T11" fmla="*/ 19 h 176"/>
                  <a:gd name="T12" fmla="*/ 168 w 260"/>
                  <a:gd name="T13" fmla="*/ 21 h 176"/>
                  <a:gd name="T14" fmla="*/ 181 w 260"/>
                  <a:gd name="T15" fmla="*/ 31 h 176"/>
                  <a:gd name="T16" fmla="*/ 196 w 260"/>
                  <a:gd name="T17" fmla="*/ 14 h 176"/>
                  <a:gd name="T18" fmla="*/ 209 w 260"/>
                  <a:gd name="T19" fmla="*/ 15 h 176"/>
                  <a:gd name="T20" fmla="*/ 221 w 260"/>
                  <a:gd name="T21" fmla="*/ 28 h 176"/>
                  <a:gd name="T22" fmla="*/ 226 w 260"/>
                  <a:gd name="T23" fmla="*/ 51 h 176"/>
                  <a:gd name="T24" fmla="*/ 223 w 260"/>
                  <a:gd name="T25" fmla="*/ 66 h 176"/>
                  <a:gd name="T26" fmla="*/ 235 w 260"/>
                  <a:gd name="T27" fmla="*/ 72 h 176"/>
                  <a:gd name="T28" fmla="*/ 244 w 260"/>
                  <a:gd name="T29" fmla="*/ 91 h 176"/>
                  <a:gd name="T30" fmla="*/ 252 w 260"/>
                  <a:gd name="T31" fmla="*/ 103 h 176"/>
                  <a:gd name="T32" fmla="*/ 260 w 260"/>
                  <a:gd name="T33" fmla="*/ 127 h 176"/>
                  <a:gd name="T34" fmla="*/ 256 w 260"/>
                  <a:gd name="T35" fmla="*/ 144 h 176"/>
                  <a:gd name="T36" fmla="*/ 244 w 260"/>
                  <a:gd name="T37" fmla="*/ 157 h 176"/>
                  <a:gd name="T38" fmla="*/ 229 w 260"/>
                  <a:gd name="T39" fmla="*/ 153 h 176"/>
                  <a:gd name="T40" fmla="*/ 219 w 260"/>
                  <a:gd name="T41" fmla="*/ 157 h 176"/>
                  <a:gd name="T42" fmla="*/ 205 w 260"/>
                  <a:gd name="T43" fmla="*/ 168 h 176"/>
                  <a:gd name="T44" fmla="*/ 189 w 260"/>
                  <a:gd name="T45" fmla="*/ 165 h 176"/>
                  <a:gd name="T46" fmla="*/ 175 w 260"/>
                  <a:gd name="T47" fmla="*/ 167 h 176"/>
                  <a:gd name="T48" fmla="*/ 160 w 260"/>
                  <a:gd name="T49" fmla="*/ 164 h 176"/>
                  <a:gd name="T50" fmla="*/ 149 w 260"/>
                  <a:gd name="T51" fmla="*/ 170 h 176"/>
                  <a:gd name="T52" fmla="*/ 136 w 260"/>
                  <a:gd name="T53" fmla="*/ 176 h 176"/>
                  <a:gd name="T54" fmla="*/ 121 w 260"/>
                  <a:gd name="T55" fmla="*/ 168 h 176"/>
                  <a:gd name="T56" fmla="*/ 112 w 260"/>
                  <a:gd name="T57" fmla="*/ 147 h 176"/>
                  <a:gd name="T58" fmla="*/ 102 w 260"/>
                  <a:gd name="T59" fmla="*/ 150 h 176"/>
                  <a:gd name="T60" fmla="*/ 92 w 260"/>
                  <a:gd name="T61" fmla="*/ 147 h 176"/>
                  <a:gd name="T62" fmla="*/ 84 w 260"/>
                  <a:gd name="T63" fmla="*/ 162 h 176"/>
                  <a:gd name="T64" fmla="*/ 68 w 260"/>
                  <a:gd name="T65" fmla="*/ 171 h 176"/>
                  <a:gd name="T66" fmla="*/ 55 w 260"/>
                  <a:gd name="T67" fmla="*/ 166 h 176"/>
                  <a:gd name="T68" fmla="*/ 46 w 260"/>
                  <a:gd name="T69" fmla="*/ 152 h 176"/>
                  <a:gd name="T70" fmla="*/ 41 w 260"/>
                  <a:gd name="T71" fmla="*/ 151 h 176"/>
                  <a:gd name="T72" fmla="*/ 26 w 260"/>
                  <a:gd name="T73" fmla="*/ 169 h 176"/>
                  <a:gd name="T74" fmla="*/ 13 w 260"/>
                  <a:gd name="T75" fmla="*/ 167 h 176"/>
                  <a:gd name="T76" fmla="*/ 2 w 260"/>
                  <a:gd name="T77" fmla="*/ 149 h 176"/>
                  <a:gd name="T78" fmla="*/ 0 w 260"/>
                  <a:gd name="T79" fmla="*/ 132 h 176"/>
                  <a:gd name="T80" fmla="*/ 1 w 260"/>
                  <a:gd name="T81" fmla="*/ 120 h 176"/>
                  <a:gd name="T82" fmla="*/ 0 w 260"/>
                  <a:gd name="T83" fmla="*/ 105 h 176"/>
                  <a:gd name="T84" fmla="*/ 9 w 260"/>
                  <a:gd name="T85" fmla="*/ 86 h 176"/>
                  <a:gd name="T86" fmla="*/ 20 w 260"/>
                  <a:gd name="T87" fmla="*/ 81 h 176"/>
                  <a:gd name="T88" fmla="*/ 21 w 260"/>
                  <a:gd name="T89" fmla="*/ 81 h 176"/>
                  <a:gd name="T90" fmla="*/ 30 w 260"/>
                  <a:gd name="T91" fmla="*/ 60 h 176"/>
                  <a:gd name="T92" fmla="*/ 38 w 260"/>
                  <a:gd name="T93" fmla="*/ 54 h 176"/>
                  <a:gd name="T94" fmla="*/ 38 w 260"/>
                  <a:gd name="T95" fmla="*/ 47 h 176"/>
                  <a:gd name="T96" fmla="*/ 46 w 260"/>
                  <a:gd name="T97" fmla="*/ 27 h 176"/>
                  <a:gd name="T98" fmla="*/ 60 w 260"/>
                  <a:gd name="T99" fmla="*/ 19 h 176"/>
                  <a:gd name="T100" fmla="*/ 74 w 260"/>
                  <a:gd name="T101" fmla="*/ 26 h 176"/>
                  <a:gd name="T102" fmla="*/ 83 w 260"/>
                  <a:gd name="T103" fmla="*/ 36 h 176"/>
                  <a:gd name="T104" fmla="*/ 90 w 260"/>
                  <a:gd name="T105" fmla="*/ 34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60" h="176">
                    <a:moveTo>
                      <a:pt x="92" y="35"/>
                    </a:moveTo>
                    <a:lnTo>
                      <a:pt x="92" y="35"/>
                    </a:lnTo>
                    <a:lnTo>
                      <a:pt x="92" y="35"/>
                    </a:lnTo>
                    <a:lnTo>
                      <a:pt x="94" y="29"/>
                    </a:lnTo>
                    <a:lnTo>
                      <a:pt x="96" y="24"/>
                    </a:lnTo>
                    <a:lnTo>
                      <a:pt x="98" y="19"/>
                    </a:lnTo>
                    <a:lnTo>
                      <a:pt x="101" y="14"/>
                    </a:lnTo>
                    <a:lnTo>
                      <a:pt x="104" y="10"/>
                    </a:lnTo>
                    <a:lnTo>
                      <a:pt x="108" y="7"/>
                    </a:lnTo>
                    <a:lnTo>
                      <a:pt x="112" y="4"/>
                    </a:lnTo>
                    <a:lnTo>
                      <a:pt x="115" y="2"/>
                    </a:lnTo>
                    <a:lnTo>
                      <a:pt x="120" y="1"/>
                    </a:lnTo>
                    <a:lnTo>
                      <a:pt x="124" y="0"/>
                    </a:lnTo>
                    <a:lnTo>
                      <a:pt x="124" y="0"/>
                    </a:lnTo>
                    <a:lnTo>
                      <a:pt x="128" y="1"/>
                    </a:lnTo>
                    <a:lnTo>
                      <a:pt x="132" y="2"/>
                    </a:lnTo>
                    <a:lnTo>
                      <a:pt x="136" y="4"/>
                    </a:lnTo>
                    <a:lnTo>
                      <a:pt x="140" y="7"/>
                    </a:lnTo>
                    <a:lnTo>
                      <a:pt x="144" y="11"/>
                    </a:lnTo>
                    <a:lnTo>
                      <a:pt x="147" y="15"/>
                    </a:lnTo>
                    <a:lnTo>
                      <a:pt x="150" y="20"/>
                    </a:lnTo>
                    <a:lnTo>
                      <a:pt x="150" y="20"/>
                    </a:lnTo>
                    <a:lnTo>
                      <a:pt x="153" y="19"/>
                    </a:lnTo>
                    <a:lnTo>
                      <a:pt x="155" y="19"/>
                    </a:lnTo>
                    <a:lnTo>
                      <a:pt x="158" y="19"/>
                    </a:lnTo>
                    <a:lnTo>
                      <a:pt x="158" y="19"/>
                    </a:lnTo>
                    <a:lnTo>
                      <a:pt x="163" y="19"/>
                    </a:lnTo>
                    <a:lnTo>
                      <a:pt x="168" y="21"/>
                    </a:lnTo>
                    <a:lnTo>
                      <a:pt x="172" y="23"/>
                    </a:lnTo>
                    <a:lnTo>
                      <a:pt x="177" y="26"/>
                    </a:lnTo>
                    <a:lnTo>
                      <a:pt x="181" y="31"/>
                    </a:lnTo>
                    <a:lnTo>
                      <a:pt x="181" y="31"/>
                    </a:lnTo>
                    <a:lnTo>
                      <a:pt x="184" y="25"/>
                    </a:lnTo>
                    <a:lnTo>
                      <a:pt x="187" y="20"/>
                    </a:lnTo>
                    <a:lnTo>
                      <a:pt x="192" y="17"/>
                    </a:lnTo>
                    <a:lnTo>
                      <a:pt x="196" y="14"/>
                    </a:lnTo>
                    <a:lnTo>
                      <a:pt x="201" y="13"/>
                    </a:lnTo>
                    <a:lnTo>
                      <a:pt x="201" y="13"/>
                    </a:lnTo>
                    <a:lnTo>
                      <a:pt x="205" y="14"/>
                    </a:lnTo>
                    <a:lnTo>
                      <a:pt x="209" y="15"/>
                    </a:lnTo>
                    <a:lnTo>
                      <a:pt x="212" y="18"/>
                    </a:lnTo>
                    <a:lnTo>
                      <a:pt x="216" y="21"/>
                    </a:lnTo>
                    <a:lnTo>
                      <a:pt x="219" y="24"/>
                    </a:lnTo>
                    <a:lnTo>
                      <a:pt x="221" y="28"/>
                    </a:lnTo>
                    <a:lnTo>
                      <a:pt x="223" y="33"/>
                    </a:lnTo>
                    <a:lnTo>
                      <a:pt x="224" y="39"/>
                    </a:lnTo>
                    <a:lnTo>
                      <a:pt x="225" y="45"/>
                    </a:lnTo>
                    <a:lnTo>
                      <a:pt x="226" y="51"/>
                    </a:lnTo>
                    <a:lnTo>
                      <a:pt x="226" y="51"/>
                    </a:lnTo>
                    <a:lnTo>
                      <a:pt x="225" y="56"/>
                    </a:lnTo>
                    <a:lnTo>
                      <a:pt x="224" y="61"/>
                    </a:lnTo>
                    <a:lnTo>
                      <a:pt x="223" y="66"/>
                    </a:lnTo>
                    <a:lnTo>
                      <a:pt x="223" y="66"/>
                    </a:lnTo>
                    <a:lnTo>
                      <a:pt x="227" y="67"/>
                    </a:lnTo>
                    <a:lnTo>
                      <a:pt x="231" y="69"/>
                    </a:lnTo>
                    <a:lnTo>
                      <a:pt x="235" y="72"/>
                    </a:lnTo>
                    <a:lnTo>
                      <a:pt x="238" y="76"/>
                    </a:lnTo>
                    <a:lnTo>
                      <a:pt x="240" y="80"/>
                    </a:lnTo>
                    <a:lnTo>
                      <a:pt x="242" y="85"/>
                    </a:lnTo>
                    <a:lnTo>
                      <a:pt x="244" y="91"/>
                    </a:lnTo>
                    <a:lnTo>
                      <a:pt x="244" y="97"/>
                    </a:lnTo>
                    <a:lnTo>
                      <a:pt x="244" y="97"/>
                    </a:lnTo>
                    <a:lnTo>
                      <a:pt x="249" y="100"/>
                    </a:lnTo>
                    <a:lnTo>
                      <a:pt x="252" y="103"/>
                    </a:lnTo>
                    <a:lnTo>
                      <a:pt x="256" y="108"/>
                    </a:lnTo>
                    <a:lnTo>
                      <a:pt x="258" y="114"/>
                    </a:lnTo>
                    <a:lnTo>
                      <a:pt x="260" y="120"/>
                    </a:lnTo>
                    <a:lnTo>
                      <a:pt x="260" y="127"/>
                    </a:lnTo>
                    <a:lnTo>
                      <a:pt x="260" y="127"/>
                    </a:lnTo>
                    <a:lnTo>
                      <a:pt x="260" y="133"/>
                    </a:lnTo>
                    <a:lnTo>
                      <a:pt x="258" y="139"/>
                    </a:lnTo>
                    <a:lnTo>
                      <a:pt x="256" y="144"/>
                    </a:lnTo>
                    <a:lnTo>
                      <a:pt x="254" y="149"/>
                    </a:lnTo>
                    <a:lnTo>
                      <a:pt x="251" y="152"/>
                    </a:lnTo>
                    <a:lnTo>
                      <a:pt x="248" y="155"/>
                    </a:lnTo>
                    <a:lnTo>
                      <a:pt x="244" y="157"/>
                    </a:lnTo>
                    <a:lnTo>
                      <a:pt x="240" y="158"/>
                    </a:lnTo>
                    <a:lnTo>
                      <a:pt x="240" y="158"/>
                    </a:lnTo>
                    <a:lnTo>
                      <a:pt x="234" y="156"/>
                    </a:lnTo>
                    <a:lnTo>
                      <a:pt x="229" y="153"/>
                    </a:lnTo>
                    <a:lnTo>
                      <a:pt x="225" y="147"/>
                    </a:lnTo>
                    <a:lnTo>
                      <a:pt x="225" y="147"/>
                    </a:lnTo>
                    <a:lnTo>
                      <a:pt x="222" y="152"/>
                    </a:lnTo>
                    <a:lnTo>
                      <a:pt x="219" y="157"/>
                    </a:lnTo>
                    <a:lnTo>
                      <a:pt x="216" y="161"/>
                    </a:lnTo>
                    <a:lnTo>
                      <a:pt x="212" y="164"/>
                    </a:lnTo>
                    <a:lnTo>
                      <a:pt x="209" y="166"/>
                    </a:lnTo>
                    <a:lnTo>
                      <a:pt x="205" y="168"/>
                    </a:lnTo>
                    <a:lnTo>
                      <a:pt x="200" y="168"/>
                    </a:lnTo>
                    <a:lnTo>
                      <a:pt x="200" y="168"/>
                    </a:lnTo>
                    <a:lnTo>
                      <a:pt x="195" y="167"/>
                    </a:lnTo>
                    <a:lnTo>
                      <a:pt x="189" y="165"/>
                    </a:lnTo>
                    <a:lnTo>
                      <a:pt x="184" y="160"/>
                    </a:lnTo>
                    <a:lnTo>
                      <a:pt x="184" y="160"/>
                    </a:lnTo>
                    <a:lnTo>
                      <a:pt x="180" y="165"/>
                    </a:lnTo>
                    <a:lnTo>
                      <a:pt x="175" y="167"/>
                    </a:lnTo>
                    <a:lnTo>
                      <a:pt x="170" y="168"/>
                    </a:lnTo>
                    <a:lnTo>
                      <a:pt x="170" y="168"/>
                    </a:lnTo>
                    <a:lnTo>
                      <a:pt x="165" y="167"/>
                    </a:lnTo>
                    <a:lnTo>
                      <a:pt x="160" y="164"/>
                    </a:lnTo>
                    <a:lnTo>
                      <a:pt x="156" y="159"/>
                    </a:lnTo>
                    <a:lnTo>
                      <a:pt x="156" y="159"/>
                    </a:lnTo>
                    <a:lnTo>
                      <a:pt x="153" y="165"/>
                    </a:lnTo>
                    <a:lnTo>
                      <a:pt x="149" y="170"/>
                    </a:lnTo>
                    <a:lnTo>
                      <a:pt x="145" y="173"/>
                    </a:lnTo>
                    <a:lnTo>
                      <a:pt x="141" y="175"/>
                    </a:lnTo>
                    <a:lnTo>
                      <a:pt x="136" y="176"/>
                    </a:lnTo>
                    <a:lnTo>
                      <a:pt x="136" y="176"/>
                    </a:lnTo>
                    <a:lnTo>
                      <a:pt x="132" y="175"/>
                    </a:lnTo>
                    <a:lnTo>
                      <a:pt x="128" y="174"/>
                    </a:lnTo>
                    <a:lnTo>
                      <a:pt x="124" y="171"/>
                    </a:lnTo>
                    <a:lnTo>
                      <a:pt x="121" y="168"/>
                    </a:lnTo>
                    <a:lnTo>
                      <a:pt x="118" y="164"/>
                    </a:lnTo>
                    <a:lnTo>
                      <a:pt x="115" y="159"/>
                    </a:lnTo>
                    <a:lnTo>
                      <a:pt x="114" y="153"/>
                    </a:lnTo>
                    <a:lnTo>
                      <a:pt x="112" y="147"/>
                    </a:lnTo>
                    <a:lnTo>
                      <a:pt x="112" y="147"/>
                    </a:lnTo>
                    <a:lnTo>
                      <a:pt x="109" y="149"/>
                    </a:lnTo>
                    <a:lnTo>
                      <a:pt x="106" y="149"/>
                    </a:lnTo>
                    <a:lnTo>
                      <a:pt x="102" y="150"/>
                    </a:lnTo>
                    <a:lnTo>
                      <a:pt x="102" y="150"/>
                    </a:lnTo>
                    <a:lnTo>
                      <a:pt x="99" y="149"/>
                    </a:lnTo>
                    <a:lnTo>
                      <a:pt x="96" y="149"/>
                    </a:lnTo>
                    <a:lnTo>
                      <a:pt x="92" y="147"/>
                    </a:lnTo>
                    <a:lnTo>
                      <a:pt x="92" y="147"/>
                    </a:lnTo>
                    <a:lnTo>
                      <a:pt x="90" y="153"/>
                    </a:lnTo>
                    <a:lnTo>
                      <a:pt x="88" y="158"/>
                    </a:lnTo>
                    <a:lnTo>
                      <a:pt x="84" y="162"/>
                    </a:lnTo>
                    <a:lnTo>
                      <a:pt x="81" y="166"/>
                    </a:lnTo>
                    <a:lnTo>
                      <a:pt x="77" y="169"/>
                    </a:lnTo>
                    <a:lnTo>
                      <a:pt x="73" y="170"/>
                    </a:lnTo>
                    <a:lnTo>
                      <a:pt x="68" y="171"/>
                    </a:lnTo>
                    <a:lnTo>
                      <a:pt x="68" y="171"/>
                    </a:lnTo>
                    <a:lnTo>
                      <a:pt x="64" y="170"/>
                    </a:lnTo>
                    <a:lnTo>
                      <a:pt x="59" y="169"/>
                    </a:lnTo>
                    <a:lnTo>
                      <a:pt x="55" y="166"/>
                    </a:lnTo>
                    <a:lnTo>
                      <a:pt x="52" y="162"/>
                    </a:lnTo>
                    <a:lnTo>
                      <a:pt x="49" y="158"/>
                    </a:lnTo>
                    <a:lnTo>
                      <a:pt x="46" y="152"/>
                    </a:lnTo>
                    <a:lnTo>
                      <a:pt x="46" y="152"/>
                    </a:lnTo>
                    <a:lnTo>
                      <a:pt x="44" y="152"/>
                    </a:lnTo>
                    <a:lnTo>
                      <a:pt x="42" y="151"/>
                    </a:lnTo>
                    <a:lnTo>
                      <a:pt x="41" y="151"/>
                    </a:lnTo>
                    <a:lnTo>
                      <a:pt x="41" y="151"/>
                    </a:lnTo>
                    <a:lnTo>
                      <a:pt x="38" y="157"/>
                    </a:lnTo>
                    <a:lnTo>
                      <a:pt x="35" y="162"/>
                    </a:lnTo>
                    <a:lnTo>
                      <a:pt x="31" y="166"/>
                    </a:lnTo>
                    <a:lnTo>
                      <a:pt x="26" y="169"/>
                    </a:lnTo>
                    <a:lnTo>
                      <a:pt x="21" y="169"/>
                    </a:lnTo>
                    <a:lnTo>
                      <a:pt x="21" y="169"/>
                    </a:lnTo>
                    <a:lnTo>
                      <a:pt x="17" y="169"/>
                    </a:lnTo>
                    <a:lnTo>
                      <a:pt x="13" y="167"/>
                    </a:lnTo>
                    <a:lnTo>
                      <a:pt x="9" y="164"/>
                    </a:lnTo>
                    <a:lnTo>
                      <a:pt x="6" y="160"/>
                    </a:lnTo>
                    <a:lnTo>
                      <a:pt x="3" y="155"/>
                    </a:lnTo>
                    <a:lnTo>
                      <a:pt x="2" y="149"/>
                    </a:lnTo>
                    <a:lnTo>
                      <a:pt x="0" y="143"/>
                    </a:lnTo>
                    <a:lnTo>
                      <a:pt x="0" y="137"/>
                    </a:lnTo>
                    <a:lnTo>
                      <a:pt x="0" y="137"/>
                    </a:lnTo>
                    <a:lnTo>
                      <a:pt x="0" y="132"/>
                    </a:lnTo>
                    <a:lnTo>
                      <a:pt x="1" y="128"/>
                    </a:lnTo>
                    <a:lnTo>
                      <a:pt x="2" y="124"/>
                    </a:lnTo>
                    <a:lnTo>
                      <a:pt x="2" y="124"/>
                    </a:lnTo>
                    <a:lnTo>
                      <a:pt x="1" y="120"/>
                    </a:lnTo>
                    <a:lnTo>
                      <a:pt x="0" y="116"/>
                    </a:lnTo>
                    <a:lnTo>
                      <a:pt x="0" y="112"/>
                    </a:lnTo>
                    <a:lnTo>
                      <a:pt x="0" y="112"/>
                    </a:lnTo>
                    <a:lnTo>
                      <a:pt x="0" y="105"/>
                    </a:lnTo>
                    <a:lnTo>
                      <a:pt x="2" y="100"/>
                    </a:lnTo>
                    <a:lnTo>
                      <a:pt x="3" y="94"/>
                    </a:lnTo>
                    <a:lnTo>
                      <a:pt x="6" y="90"/>
                    </a:lnTo>
                    <a:lnTo>
                      <a:pt x="9" y="86"/>
                    </a:lnTo>
                    <a:lnTo>
                      <a:pt x="12" y="83"/>
                    </a:lnTo>
                    <a:lnTo>
                      <a:pt x="16" y="82"/>
                    </a:lnTo>
                    <a:lnTo>
                      <a:pt x="20" y="81"/>
                    </a:lnTo>
                    <a:lnTo>
                      <a:pt x="20" y="81"/>
                    </a:lnTo>
                    <a:lnTo>
                      <a:pt x="20" y="81"/>
                    </a:lnTo>
                    <a:lnTo>
                      <a:pt x="20" y="81"/>
                    </a:lnTo>
                    <a:lnTo>
                      <a:pt x="21" y="81"/>
                    </a:lnTo>
                    <a:lnTo>
                      <a:pt x="21" y="81"/>
                    </a:lnTo>
                    <a:lnTo>
                      <a:pt x="22" y="75"/>
                    </a:lnTo>
                    <a:lnTo>
                      <a:pt x="24" y="69"/>
                    </a:lnTo>
                    <a:lnTo>
                      <a:pt x="27" y="64"/>
                    </a:lnTo>
                    <a:lnTo>
                      <a:pt x="30" y="60"/>
                    </a:lnTo>
                    <a:lnTo>
                      <a:pt x="34" y="57"/>
                    </a:lnTo>
                    <a:lnTo>
                      <a:pt x="38" y="55"/>
                    </a:lnTo>
                    <a:lnTo>
                      <a:pt x="38" y="55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38" y="53"/>
                    </a:lnTo>
                    <a:lnTo>
                      <a:pt x="38" y="53"/>
                    </a:lnTo>
                    <a:lnTo>
                      <a:pt x="38" y="47"/>
                    </a:lnTo>
                    <a:lnTo>
                      <a:pt x="39" y="41"/>
                    </a:lnTo>
                    <a:lnTo>
                      <a:pt x="41" y="36"/>
                    </a:lnTo>
                    <a:lnTo>
                      <a:pt x="43" y="31"/>
                    </a:lnTo>
                    <a:lnTo>
                      <a:pt x="46" y="27"/>
                    </a:lnTo>
                    <a:lnTo>
                      <a:pt x="49" y="24"/>
                    </a:lnTo>
                    <a:lnTo>
                      <a:pt x="53" y="21"/>
                    </a:lnTo>
                    <a:lnTo>
                      <a:pt x="56" y="19"/>
                    </a:lnTo>
                    <a:lnTo>
                      <a:pt x="60" y="19"/>
                    </a:lnTo>
                    <a:lnTo>
                      <a:pt x="60" y="19"/>
                    </a:lnTo>
                    <a:lnTo>
                      <a:pt x="65" y="20"/>
                    </a:lnTo>
                    <a:lnTo>
                      <a:pt x="70" y="22"/>
                    </a:lnTo>
                    <a:lnTo>
                      <a:pt x="74" y="26"/>
                    </a:lnTo>
                    <a:lnTo>
                      <a:pt x="78" y="31"/>
                    </a:lnTo>
                    <a:lnTo>
                      <a:pt x="81" y="37"/>
                    </a:lnTo>
                    <a:lnTo>
                      <a:pt x="81" y="37"/>
                    </a:lnTo>
                    <a:lnTo>
                      <a:pt x="83" y="36"/>
                    </a:lnTo>
                    <a:lnTo>
                      <a:pt x="86" y="35"/>
                    </a:lnTo>
                    <a:lnTo>
                      <a:pt x="89" y="34"/>
                    </a:lnTo>
                    <a:lnTo>
                      <a:pt x="89" y="34"/>
                    </a:lnTo>
                    <a:lnTo>
                      <a:pt x="90" y="34"/>
                    </a:lnTo>
                    <a:lnTo>
                      <a:pt x="91" y="35"/>
                    </a:lnTo>
                    <a:lnTo>
                      <a:pt x="92" y="35"/>
                    </a:lnTo>
                    <a:lnTo>
                      <a:pt x="92" y="3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9" name="Freeform 20"/>
              <p:cNvSpPr>
                <a:spLocks/>
              </p:cNvSpPr>
              <p:nvPr/>
            </p:nvSpPr>
            <p:spPr bwMode="auto">
              <a:xfrm>
                <a:off x="959" y="1358"/>
                <a:ext cx="100" cy="244"/>
              </a:xfrm>
              <a:custGeom>
                <a:avLst/>
                <a:gdLst>
                  <a:gd name="T0" fmla="*/ 72 w 100"/>
                  <a:gd name="T1" fmla="*/ 4 h 244"/>
                  <a:gd name="T2" fmla="*/ 72 w 100"/>
                  <a:gd name="T3" fmla="*/ 4 h 244"/>
                  <a:gd name="T4" fmla="*/ 100 w 100"/>
                  <a:gd name="T5" fmla="*/ 0 h 244"/>
                  <a:gd name="T6" fmla="*/ 64 w 100"/>
                  <a:gd name="T7" fmla="*/ 165 h 244"/>
                  <a:gd name="T8" fmla="*/ 46 w 100"/>
                  <a:gd name="T9" fmla="*/ 126 h 244"/>
                  <a:gd name="T10" fmla="*/ 42 w 100"/>
                  <a:gd name="T11" fmla="*/ 201 h 244"/>
                  <a:gd name="T12" fmla="*/ 25 w 100"/>
                  <a:gd name="T13" fmla="*/ 180 h 244"/>
                  <a:gd name="T14" fmla="*/ 0 w 100"/>
                  <a:gd name="T15" fmla="*/ 244 h 244"/>
                  <a:gd name="T16" fmla="*/ 15 w 100"/>
                  <a:gd name="T17" fmla="*/ 113 h 244"/>
                  <a:gd name="T18" fmla="*/ 30 w 100"/>
                  <a:gd name="T19" fmla="*/ 148 h 244"/>
                  <a:gd name="T20" fmla="*/ 40 w 100"/>
                  <a:gd name="T21" fmla="*/ 74 h 244"/>
                  <a:gd name="T22" fmla="*/ 57 w 100"/>
                  <a:gd name="T23" fmla="*/ 104 h 244"/>
                  <a:gd name="T24" fmla="*/ 72 w 100"/>
                  <a:gd name="T25" fmla="*/ 4 h 244"/>
                  <a:gd name="T26" fmla="*/ 72 w 100"/>
                  <a:gd name="T27" fmla="*/ 4 h 2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0" h="244">
                    <a:moveTo>
                      <a:pt x="72" y="4"/>
                    </a:moveTo>
                    <a:lnTo>
                      <a:pt x="72" y="4"/>
                    </a:lnTo>
                    <a:lnTo>
                      <a:pt x="100" y="0"/>
                    </a:lnTo>
                    <a:lnTo>
                      <a:pt x="64" y="165"/>
                    </a:lnTo>
                    <a:lnTo>
                      <a:pt x="46" y="126"/>
                    </a:lnTo>
                    <a:lnTo>
                      <a:pt x="42" y="201"/>
                    </a:lnTo>
                    <a:lnTo>
                      <a:pt x="25" y="180"/>
                    </a:lnTo>
                    <a:lnTo>
                      <a:pt x="0" y="244"/>
                    </a:lnTo>
                    <a:lnTo>
                      <a:pt x="15" y="113"/>
                    </a:lnTo>
                    <a:lnTo>
                      <a:pt x="30" y="148"/>
                    </a:lnTo>
                    <a:lnTo>
                      <a:pt x="40" y="74"/>
                    </a:lnTo>
                    <a:lnTo>
                      <a:pt x="57" y="104"/>
                    </a:lnTo>
                    <a:lnTo>
                      <a:pt x="72" y="4"/>
                    </a:lnTo>
                    <a:lnTo>
                      <a:pt x="72" y="4"/>
                    </a:lnTo>
                    <a:close/>
                  </a:path>
                </a:pathLst>
              </a:custGeom>
              <a:solidFill>
                <a:srgbClr val="FBB54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0" name="Freeform 21"/>
              <p:cNvSpPr>
                <a:spLocks/>
              </p:cNvSpPr>
              <p:nvPr/>
            </p:nvSpPr>
            <p:spPr bwMode="auto">
              <a:xfrm>
                <a:off x="906" y="1617"/>
                <a:ext cx="85" cy="129"/>
              </a:xfrm>
              <a:custGeom>
                <a:avLst/>
                <a:gdLst>
                  <a:gd name="T0" fmla="*/ 85 w 85"/>
                  <a:gd name="T1" fmla="*/ 64 h 129"/>
                  <a:gd name="T2" fmla="*/ 85 w 85"/>
                  <a:gd name="T3" fmla="*/ 58 h 129"/>
                  <a:gd name="T4" fmla="*/ 84 w 85"/>
                  <a:gd name="T5" fmla="*/ 48 h 129"/>
                  <a:gd name="T6" fmla="*/ 81 w 85"/>
                  <a:gd name="T7" fmla="*/ 37 h 129"/>
                  <a:gd name="T8" fmla="*/ 78 w 85"/>
                  <a:gd name="T9" fmla="*/ 28 h 129"/>
                  <a:gd name="T10" fmla="*/ 73 w 85"/>
                  <a:gd name="T11" fmla="*/ 19 h 129"/>
                  <a:gd name="T12" fmla="*/ 67 w 85"/>
                  <a:gd name="T13" fmla="*/ 12 h 129"/>
                  <a:gd name="T14" fmla="*/ 61 w 85"/>
                  <a:gd name="T15" fmla="*/ 6 h 129"/>
                  <a:gd name="T16" fmla="*/ 54 w 85"/>
                  <a:gd name="T17" fmla="*/ 2 h 129"/>
                  <a:gd name="T18" fmla="*/ 47 w 85"/>
                  <a:gd name="T19" fmla="*/ 0 h 129"/>
                  <a:gd name="T20" fmla="*/ 43 w 85"/>
                  <a:gd name="T21" fmla="*/ 0 h 129"/>
                  <a:gd name="T22" fmla="*/ 35 w 85"/>
                  <a:gd name="T23" fmla="*/ 1 h 129"/>
                  <a:gd name="T24" fmla="*/ 28 w 85"/>
                  <a:gd name="T25" fmla="*/ 4 h 129"/>
                  <a:gd name="T26" fmla="*/ 21 w 85"/>
                  <a:gd name="T27" fmla="*/ 9 h 129"/>
                  <a:gd name="T28" fmla="*/ 15 w 85"/>
                  <a:gd name="T29" fmla="*/ 15 h 129"/>
                  <a:gd name="T30" fmla="*/ 10 w 85"/>
                  <a:gd name="T31" fmla="*/ 23 h 129"/>
                  <a:gd name="T32" fmla="*/ 6 w 85"/>
                  <a:gd name="T33" fmla="*/ 32 h 129"/>
                  <a:gd name="T34" fmla="*/ 3 w 85"/>
                  <a:gd name="T35" fmla="*/ 42 h 129"/>
                  <a:gd name="T36" fmla="*/ 1 w 85"/>
                  <a:gd name="T37" fmla="*/ 53 h 129"/>
                  <a:gd name="T38" fmla="*/ 0 w 85"/>
                  <a:gd name="T39" fmla="*/ 64 h 129"/>
                  <a:gd name="T40" fmla="*/ 0 w 85"/>
                  <a:gd name="T41" fmla="*/ 70 h 129"/>
                  <a:gd name="T42" fmla="*/ 2 w 85"/>
                  <a:gd name="T43" fmla="*/ 82 h 129"/>
                  <a:gd name="T44" fmla="*/ 4 w 85"/>
                  <a:gd name="T45" fmla="*/ 92 h 129"/>
                  <a:gd name="T46" fmla="*/ 8 w 85"/>
                  <a:gd name="T47" fmla="*/ 102 h 129"/>
                  <a:gd name="T48" fmla="*/ 13 w 85"/>
                  <a:gd name="T49" fmla="*/ 110 h 129"/>
                  <a:gd name="T50" fmla="*/ 18 w 85"/>
                  <a:gd name="T51" fmla="*/ 117 h 129"/>
                  <a:gd name="T52" fmla="*/ 25 w 85"/>
                  <a:gd name="T53" fmla="*/ 123 h 129"/>
                  <a:gd name="T54" fmla="*/ 32 w 85"/>
                  <a:gd name="T55" fmla="*/ 127 h 129"/>
                  <a:gd name="T56" fmla="*/ 39 w 85"/>
                  <a:gd name="T57" fmla="*/ 129 h 129"/>
                  <a:gd name="T58" fmla="*/ 43 w 85"/>
                  <a:gd name="T59" fmla="*/ 129 h 129"/>
                  <a:gd name="T60" fmla="*/ 51 w 85"/>
                  <a:gd name="T61" fmla="*/ 128 h 129"/>
                  <a:gd name="T62" fmla="*/ 58 w 85"/>
                  <a:gd name="T63" fmla="*/ 125 h 129"/>
                  <a:gd name="T64" fmla="*/ 64 w 85"/>
                  <a:gd name="T65" fmla="*/ 120 h 129"/>
                  <a:gd name="T66" fmla="*/ 70 w 85"/>
                  <a:gd name="T67" fmla="*/ 114 h 129"/>
                  <a:gd name="T68" fmla="*/ 75 w 85"/>
                  <a:gd name="T69" fmla="*/ 106 h 129"/>
                  <a:gd name="T70" fmla="*/ 80 w 85"/>
                  <a:gd name="T71" fmla="*/ 97 h 129"/>
                  <a:gd name="T72" fmla="*/ 83 w 85"/>
                  <a:gd name="T73" fmla="*/ 87 h 129"/>
                  <a:gd name="T74" fmla="*/ 85 w 85"/>
                  <a:gd name="T75" fmla="*/ 76 h 129"/>
                  <a:gd name="T76" fmla="*/ 85 w 85"/>
                  <a:gd name="T77" fmla="*/ 6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85" h="129">
                    <a:moveTo>
                      <a:pt x="85" y="64"/>
                    </a:moveTo>
                    <a:lnTo>
                      <a:pt x="85" y="64"/>
                    </a:lnTo>
                    <a:lnTo>
                      <a:pt x="85" y="64"/>
                    </a:lnTo>
                    <a:lnTo>
                      <a:pt x="85" y="58"/>
                    </a:lnTo>
                    <a:lnTo>
                      <a:pt x="85" y="53"/>
                    </a:lnTo>
                    <a:lnTo>
                      <a:pt x="84" y="48"/>
                    </a:lnTo>
                    <a:lnTo>
                      <a:pt x="83" y="42"/>
                    </a:lnTo>
                    <a:lnTo>
                      <a:pt x="81" y="37"/>
                    </a:lnTo>
                    <a:lnTo>
                      <a:pt x="80" y="32"/>
                    </a:lnTo>
                    <a:lnTo>
                      <a:pt x="78" y="28"/>
                    </a:lnTo>
                    <a:lnTo>
                      <a:pt x="75" y="23"/>
                    </a:lnTo>
                    <a:lnTo>
                      <a:pt x="73" y="19"/>
                    </a:lnTo>
                    <a:lnTo>
                      <a:pt x="70" y="15"/>
                    </a:lnTo>
                    <a:lnTo>
                      <a:pt x="67" y="12"/>
                    </a:lnTo>
                    <a:lnTo>
                      <a:pt x="64" y="9"/>
                    </a:lnTo>
                    <a:lnTo>
                      <a:pt x="61" y="6"/>
                    </a:lnTo>
                    <a:lnTo>
                      <a:pt x="58" y="4"/>
                    </a:lnTo>
                    <a:lnTo>
                      <a:pt x="54" y="2"/>
                    </a:lnTo>
                    <a:lnTo>
                      <a:pt x="51" y="1"/>
                    </a:lnTo>
                    <a:lnTo>
                      <a:pt x="47" y="0"/>
                    </a:lnTo>
                    <a:lnTo>
                      <a:pt x="43" y="0"/>
                    </a:lnTo>
                    <a:lnTo>
                      <a:pt x="43" y="0"/>
                    </a:lnTo>
                    <a:lnTo>
                      <a:pt x="39" y="0"/>
                    </a:lnTo>
                    <a:lnTo>
                      <a:pt x="35" y="1"/>
                    </a:lnTo>
                    <a:lnTo>
                      <a:pt x="32" y="2"/>
                    </a:lnTo>
                    <a:lnTo>
                      <a:pt x="28" y="4"/>
                    </a:lnTo>
                    <a:lnTo>
                      <a:pt x="25" y="6"/>
                    </a:lnTo>
                    <a:lnTo>
                      <a:pt x="21" y="9"/>
                    </a:lnTo>
                    <a:lnTo>
                      <a:pt x="18" y="12"/>
                    </a:lnTo>
                    <a:lnTo>
                      <a:pt x="15" y="15"/>
                    </a:lnTo>
                    <a:lnTo>
                      <a:pt x="13" y="19"/>
                    </a:lnTo>
                    <a:lnTo>
                      <a:pt x="10" y="23"/>
                    </a:lnTo>
                    <a:lnTo>
                      <a:pt x="8" y="28"/>
                    </a:lnTo>
                    <a:lnTo>
                      <a:pt x="6" y="32"/>
                    </a:lnTo>
                    <a:lnTo>
                      <a:pt x="4" y="37"/>
                    </a:lnTo>
                    <a:lnTo>
                      <a:pt x="3" y="42"/>
                    </a:lnTo>
                    <a:lnTo>
                      <a:pt x="2" y="48"/>
                    </a:lnTo>
                    <a:lnTo>
                      <a:pt x="1" y="53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0" y="64"/>
                    </a:lnTo>
                    <a:lnTo>
                      <a:pt x="0" y="70"/>
                    </a:lnTo>
                    <a:lnTo>
                      <a:pt x="1" y="76"/>
                    </a:lnTo>
                    <a:lnTo>
                      <a:pt x="2" y="82"/>
                    </a:lnTo>
                    <a:lnTo>
                      <a:pt x="3" y="87"/>
                    </a:lnTo>
                    <a:lnTo>
                      <a:pt x="4" y="92"/>
                    </a:lnTo>
                    <a:lnTo>
                      <a:pt x="6" y="97"/>
                    </a:lnTo>
                    <a:lnTo>
                      <a:pt x="8" y="102"/>
                    </a:lnTo>
                    <a:lnTo>
                      <a:pt x="10" y="106"/>
                    </a:lnTo>
                    <a:lnTo>
                      <a:pt x="13" y="110"/>
                    </a:lnTo>
                    <a:lnTo>
                      <a:pt x="15" y="114"/>
                    </a:lnTo>
                    <a:lnTo>
                      <a:pt x="18" y="117"/>
                    </a:lnTo>
                    <a:lnTo>
                      <a:pt x="21" y="120"/>
                    </a:lnTo>
                    <a:lnTo>
                      <a:pt x="25" y="123"/>
                    </a:lnTo>
                    <a:lnTo>
                      <a:pt x="28" y="125"/>
                    </a:lnTo>
                    <a:lnTo>
                      <a:pt x="32" y="127"/>
                    </a:lnTo>
                    <a:lnTo>
                      <a:pt x="35" y="128"/>
                    </a:lnTo>
                    <a:lnTo>
                      <a:pt x="39" y="129"/>
                    </a:lnTo>
                    <a:lnTo>
                      <a:pt x="43" y="129"/>
                    </a:lnTo>
                    <a:lnTo>
                      <a:pt x="43" y="129"/>
                    </a:lnTo>
                    <a:lnTo>
                      <a:pt x="47" y="129"/>
                    </a:lnTo>
                    <a:lnTo>
                      <a:pt x="51" y="128"/>
                    </a:lnTo>
                    <a:lnTo>
                      <a:pt x="54" y="127"/>
                    </a:lnTo>
                    <a:lnTo>
                      <a:pt x="58" y="125"/>
                    </a:lnTo>
                    <a:lnTo>
                      <a:pt x="61" y="123"/>
                    </a:lnTo>
                    <a:lnTo>
                      <a:pt x="64" y="120"/>
                    </a:lnTo>
                    <a:lnTo>
                      <a:pt x="67" y="117"/>
                    </a:lnTo>
                    <a:lnTo>
                      <a:pt x="70" y="114"/>
                    </a:lnTo>
                    <a:lnTo>
                      <a:pt x="73" y="110"/>
                    </a:lnTo>
                    <a:lnTo>
                      <a:pt x="75" y="106"/>
                    </a:lnTo>
                    <a:lnTo>
                      <a:pt x="78" y="102"/>
                    </a:lnTo>
                    <a:lnTo>
                      <a:pt x="80" y="97"/>
                    </a:lnTo>
                    <a:lnTo>
                      <a:pt x="81" y="92"/>
                    </a:lnTo>
                    <a:lnTo>
                      <a:pt x="83" y="87"/>
                    </a:lnTo>
                    <a:lnTo>
                      <a:pt x="84" y="82"/>
                    </a:lnTo>
                    <a:lnTo>
                      <a:pt x="85" y="76"/>
                    </a:lnTo>
                    <a:lnTo>
                      <a:pt x="85" y="70"/>
                    </a:lnTo>
                    <a:lnTo>
                      <a:pt x="85" y="64"/>
                    </a:lnTo>
                    <a:lnTo>
                      <a:pt x="85" y="64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1" name="Freeform 22"/>
              <p:cNvSpPr>
                <a:spLocks/>
              </p:cNvSpPr>
              <p:nvPr/>
            </p:nvSpPr>
            <p:spPr bwMode="auto">
              <a:xfrm>
                <a:off x="988" y="1613"/>
                <a:ext cx="146" cy="291"/>
              </a:xfrm>
              <a:custGeom>
                <a:avLst/>
                <a:gdLst>
                  <a:gd name="T0" fmla="*/ 5 w 146"/>
                  <a:gd name="T1" fmla="*/ 29 h 291"/>
                  <a:gd name="T2" fmla="*/ 22 w 146"/>
                  <a:gd name="T3" fmla="*/ 21 h 291"/>
                  <a:gd name="T4" fmla="*/ 38 w 146"/>
                  <a:gd name="T5" fmla="*/ 17 h 291"/>
                  <a:gd name="T6" fmla="*/ 52 w 146"/>
                  <a:gd name="T7" fmla="*/ 15 h 291"/>
                  <a:gd name="T8" fmla="*/ 66 w 146"/>
                  <a:gd name="T9" fmla="*/ 17 h 291"/>
                  <a:gd name="T10" fmla="*/ 77 w 146"/>
                  <a:gd name="T11" fmla="*/ 21 h 291"/>
                  <a:gd name="T12" fmla="*/ 88 w 146"/>
                  <a:gd name="T13" fmla="*/ 27 h 291"/>
                  <a:gd name="T14" fmla="*/ 96 w 146"/>
                  <a:gd name="T15" fmla="*/ 35 h 291"/>
                  <a:gd name="T16" fmla="*/ 104 w 146"/>
                  <a:gd name="T17" fmla="*/ 45 h 291"/>
                  <a:gd name="T18" fmla="*/ 111 w 146"/>
                  <a:gd name="T19" fmla="*/ 57 h 291"/>
                  <a:gd name="T20" fmla="*/ 117 w 146"/>
                  <a:gd name="T21" fmla="*/ 70 h 291"/>
                  <a:gd name="T22" fmla="*/ 122 w 146"/>
                  <a:gd name="T23" fmla="*/ 84 h 291"/>
                  <a:gd name="T24" fmla="*/ 126 w 146"/>
                  <a:gd name="T25" fmla="*/ 99 h 291"/>
                  <a:gd name="T26" fmla="*/ 129 w 146"/>
                  <a:gd name="T27" fmla="*/ 116 h 291"/>
                  <a:gd name="T28" fmla="*/ 131 w 146"/>
                  <a:gd name="T29" fmla="*/ 132 h 291"/>
                  <a:gd name="T30" fmla="*/ 133 w 146"/>
                  <a:gd name="T31" fmla="*/ 149 h 291"/>
                  <a:gd name="T32" fmla="*/ 134 w 146"/>
                  <a:gd name="T33" fmla="*/ 166 h 291"/>
                  <a:gd name="T34" fmla="*/ 135 w 146"/>
                  <a:gd name="T35" fmla="*/ 182 h 291"/>
                  <a:gd name="T36" fmla="*/ 135 w 146"/>
                  <a:gd name="T37" fmla="*/ 198 h 291"/>
                  <a:gd name="T38" fmla="*/ 135 w 146"/>
                  <a:gd name="T39" fmla="*/ 214 h 291"/>
                  <a:gd name="T40" fmla="*/ 135 w 146"/>
                  <a:gd name="T41" fmla="*/ 229 h 291"/>
                  <a:gd name="T42" fmla="*/ 134 w 146"/>
                  <a:gd name="T43" fmla="*/ 243 h 291"/>
                  <a:gd name="T44" fmla="*/ 134 w 146"/>
                  <a:gd name="T45" fmla="*/ 255 h 291"/>
                  <a:gd name="T46" fmla="*/ 133 w 146"/>
                  <a:gd name="T47" fmla="*/ 266 h 291"/>
                  <a:gd name="T48" fmla="*/ 132 w 146"/>
                  <a:gd name="T49" fmla="*/ 275 h 291"/>
                  <a:gd name="T50" fmla="*/ 132 w 146"/>
                  <a:gd name="T51" fmla="*/ 283 h 291"/>
                  <a:gd name="T52" fmla="*/ 131 w 146"/>
                  <a:gd name="T53" fmla="*/ 288 h 291"/>
                  <a:gd name="T54" fmla="*/ 131 w 146"/>
                  <a:gd name="T55" fmla="*/ 291 h 291"/>
                  <a:gd name="T56" fmla="*/ 132 w 146"/>
                  <a:gd name="T57" fmla="*/ 281 h 291"/>
                  <a:gd name="T58" fmla="*/ 137 w 146"/>
                  <a:gd name="T59" fmla="*/ 246 h 291"/>
                  <a:gd name="T60" fmla="*/ 141 w 146"/>
                  <a:gd name="T61" fmla="*/ 214 h 291"/>
                  <a:gd name="T62" fmla="*/ 144 w 146"/>
                  <a:gd name="T63" fmla="*/ 185 h 291"/>
                  <a:gd name="T64" fmla="*/ 145 w 146"/>
                  <a:gd name="T65" fmla="*/ 158 h 291"/>
                  <a:gd name="T66" fmla="*/ 146 w 146"/>
                  <a:gd name="T67" fmla="*/ 134 h 291"/>
                  <a:gd name="T68" fmla="*/ 145 w 146"/>
                  <a:gd name="T69" fmla="*/ 112 h 291"/>
                  <a:gd name="T70" fmla="*/ 143 w 146"/>
                  <a:gd name="T71" fmla="*/ 92 h 291"/>
                  <a:gd name="T72" fmla="*/ 141 w 146"/>
                  <a:gd name="T73" fmla="*/ 75 h 291"/>
                  <a:gd name="T74" fmla="*/ 137 w 146"/>
                  <a:gd name="T75" fmla="*/ 60 h 291"/>
                  <a:gd name="T76" fmla="*/ 133 w 146"/>
                  <a:gd name="T77" fmla="*/ 47 h 291"/>
                  <a:gd name="T78" fmla="*/ 128 w 146"/>
                  <a:gd name="T79" fmla="*/ 36 h 291"/>
                  <a:gd name="T80" fmla="*/ 123 w 146"/>
                  <a:gd name="T81" fmla="*/ 27 h 291"/>
                  <a:gd name="T82" fmla="*/ 117 w 146"/>
                  <a:gd name="T83" fmla="*/ 19 h 291"/>
                  <a:gd name="T84" fmla="*/ 111 w 146"/>
                  <a:gd name="T85" fmla="*/ 12 h 291"/>
                  <a:gd name="T86" fmla="*/ 104 w 146"/>
                  <a:gd name="T87" fmla="*/ 8 h 291"/>
                  <a:gd name="T88" fmla="*/ 97 w 146"/>
                  <a:gd name="T89" fmla="*/ 4 h 291"/>
                  <a:gd name="T90" fmla="*/ 90 w 146"/>
                  <a:gd name="T91" fmla="*/ 2 h 291"/>
                  <a:gd name="T92" fmla="*/ 83 w 146"/>
                  <a:gd name="T93" fmla="*/ 0 h 291"/>
                  <a:gd name="T94" fmla="*/ 75 w 146"/>
                  <a:gd name="T95" fmla="*/ 0 h 291"/>
                  <a:gd name="T96" fmla="*/ 67 w 146"/>
                  <a:gd name="T97" fmla="*/ 1 h 291"/>
                  <a:gd name="T98" fmla="*/ 60 w 146"/>
                  <a:gd name="T99" fmla="*/ 2 h 291"/>
                  <a:gd name="T100" fmla="*/ 52 w 146"/>
                  <a:gd name="T101" fmla="*/ 3 h 291"/>
                  <a:gd name="T102" fmla="*/ 45 w 146"/>
                  <a:gd name="T103" fmla="*/ 6 h 291"/>
                  <a:gd name="T104" fmla="*/ 38 w 146"/>
                  <a:gd name="T105" fmla="*/ 9 h 291"/>
                  <a:gd name="T106" fmla="*/ 32 w 146"/>
                  <a:gd name="T107" fmla="*/ 12 h 291"/>
                  <a:gd name="T108" fmla="*/ 26 w 146"/>
                  <a:gd name="T109" fmla="*/ 15 h 291"/>
                  <a:gd name="T110" fmla="*/ 20 w 146"/>
                  <a:gd name="T111" fmla="*/ 18 h 291"/>
                  <a:gd name="T112" fmla="*/ 15 w 146"/>
                  <a:gd name="T113" fmla="*/ 21 h 291"/>
                  <a:gd name="T114" fmla="*/ 10 w 146"/>
                  <a:gd name="T115" fmla="*/ 24 h 291"/>
                  <a:gd name="T116" fmla="*/ 7 w 146"/>
                  <a:gd name="T117" fmla="*/ 27 h 291"/>
                  <a:gd name="T118" fmla="*/ 4 w 146"/>
                  <a:gd name="T119" fmla="*/ 29 h 291"/>
                  <a:gd name="T120" fmla="*/ 1 w 146"/>
                  <a:gd name="T121" fmla="*/ 30 h 291"/>
                  <a:gd name="T122" fmla="*/ 0 w 146"/>
                  <a:gd name="T123" fmla="*/ 31 h 291"/>
                  <a:gd name="T124" fmla="*/ 0 w 146"/>
                  <a:gd name="T125" fmla="*/ 32 h 2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146" h="291">
                    <a:moveTo>
                      <a:pt x="0" y="32"/>
                    </a:moveTo>
                    <a:lnTo>
                      <a:pt x="0" y="32"/>
                    </a:lnTo>
                    <a:lnTo>
                      <a:pt x="0" y="32"/>
                    </a:lnTo>
                    <a:lnTo>
                      <a:pt x="5" y="29"/>
                    </a:lnTo>
                    <a:lnTo>
                      <a:pt x="9" y="27"/>
                    </a:lnTo>
                    <a:lnTo>
                      <a:pt x="13" y="25"/>
                    </a:lnTo>
                    <a:lnTo>
                      <a:pt x="18" y="23"/>
                    </a:lnTo>
                    <a:lnTo>
                      <a:pt x="22" y="21"/>
                    </a:lnTo>
                    <a:lnTo>
                      <a:pt x="26" y="20"/>
                    </a:lnTo>
                    <a:lnTo>
                      <a:pt x="30" y="19"/>
                    </a:lnTo>
                    <a:lnTo>
                      <a:pt x="34" y="18"/>
                    </a:lnTo>
                    <a:lnTo>
                      <a:pt x="38" y="17"/>
                    </a:lnTo>
                    <a:lnTo>
                      <a:pt x="42" y="16"/>
                    </a:lnTo>
                    <a:lnTo>
                      <a:pt x="45" y="16"/>
                    </a:lnTo>
                    <a:lnTo>
                      <a:pt x="49" y="15"/>
                    </a:lnTo>
                    <a:lnTo>
                      <a:pt x="52" y="15"/>
                    </a:lnTo>
                    <a:lnTo>
                      <a:pt x="56" y="15"/>
                    </a:lnTo>
                    <a:lnTo>
                      <a:pt x="59" y="16"/>
                    </a:lnTo>
                    <a:lnTo>
                      <a:pt x="62" y="16"/>
                    </a:lnTo>
                    <a:lnTo>
                      <a:pt x="66" y="17"/>
                    </a:lnTo>
                    <a:lnTo>
                      <a:pt x="69" y="17"/>
                    </a:lnTo>
                    <a:lnTo>
                      <a:pt x="71" y="18"/>
                    </a:lnTo>
                    <a:lnTo>
                      <a:pt x="74" y="19"/>
                    </a:lnTo>
                    <a:lnTo>
                      <a:pt x="77" y="21"/>
                    </a:lnTo>
                    <a:lnTo>
                      <a:pt x="80" y="22"/>
                    </a:lnTo>
                    <a:lnTo>
                      <a:pt x="83" y="23"/>
                    </a:lnTo>
                    <a:lnTo>
                      <a:pt x="85" y="25"/>
                    </a:lnTo>
                    <a:lnTo>
                      <a:pt x="88" y="27"/>
                    </a:lnTo>
                    <a:lnTo>
                      <a:pt x="90" y="29"/>
                    </a:lnTo>
                    <a:lnTo>
                      <a:pt x="92" y="31"/>
                    </a:lnTo>
                    <a:lnTo>
                      <a:pt x="94" y="33"/>
                    </a:lnTo>
                    <a:lnTo>
                      <a:pt x="96" y="35"/>
                    </a:lnTo>
                    <a:lnTo>
                      <a:pt x="99" y="37"/>
                    </a:lnTo>
                    <a:lnTo>
                      <a:pt x="101" y="40"/>
                    </a:lnTo>
                    <a:lnTo>
                      <a:pt x="103" y="42"/>
                    </a:lnTo>
                    <a:lnTo>
                      <a:pt x="104" y="45"/>
                    </a:lnTo>
                    <a:lnTo>
                      <a:pt x="106" y="48"/>
                    </a:lnTo>
                    <a:lnTo>
                      <a:pt x="108" y="51"/>
                    </a:lnTo>
                    <a:lnTo>
                      <a:pt x="110" y="54"/>
                    </a:lnTo>
                    <a:lnTo>
                      <a:pt x="111" y="57"/>
                    </a:lnTo>
                    <a:lnTo>
                      <a:pt x="113" y="60"/>
                    </a:lnTo>
                    <a:lnTo>
                      <a:pt x="114" y="63"/>
                    </a:lnTo>
                    <a:lnTo>
                      <a:pt x="116" y="66"/>
                    </a:lnTo>
                    <a:lnTo>
                      <a:pt x="117" y="70"/>
                    </a:lnTo>
                    <a:lnTo>
                      <a:pt x="118" y="73"/>
                    </a:lnTo>
                    <a:lnTo>
                      <a:pt x="120" y="77"/>
                    </a:lnTo>
                    <a:lnTo>
                      <a:pt x="121" y="80"/>
                    </a:lnTo>
                    <a:lnTo>
                      <a:pt x="122" y="84"/>
                    </a:lnTo>
                    <a:lnTo>
                      <a:pt x="123" y="88"/>
                    </a:lnTo>
                    <a:lnTo>
                      <a:pt x="124" y="92"/>
                    </a:lnTo>
                    <a:lnTo>
                      <a:pt x="125" y="95"/>
                    </a:lnTo>
                    <a:lnTo>
                      <a:pt x="126" y="99"/>
                    </a:lnTo>
                    <a:lnTo>
                      <a:pt x="127" y="103"/>
                    </a:lnTo>
                    <a:lnTo>
                      <a:pt x="127" y="107"/>
                    </a:lnTo>
                    <a:lnTo>
                      <a:pt x="128" y="111"/>
                    </a:lnTo>
                    <a:lnTo>
                      <a:pt x="129" y="116"/>
                    </a:lnTo>
                    <a:lnTo>
                      <a:pt x="130" y="120"/>
                    </a:lnTo>
                    <a:lnTo>
                      <a:pt x="130" y="123"/>
                    </a:lnTo>
                    <a:lnTo>
                      <a:pt x="131" y="128"/>
                    </a:lnTo>
                    <a:lnTo>
                      <a:pt x="131" y="132"/>
                    </a:lnTo>
                    <a:lnTo>
                      <a:pt x="132" y="136"/>
                    </a:lnTo>
                    <a:lnTo>
                      <a:pt x="132" y="140"/>
                    </a:lnTo>
                    <a:lnTo>
                      <a:pt x="133" y="145"/>
                    </a:lnTo>
                    <a:lnTo>
                      <a:pt x="133" y="149"/>
                    </a:lnTo>
                    <a:lnTo>
                      <a:pt x="133" y="153"/>
                    </a:lnTo>
                    <a:lnTo>
                      <a:pt x="134" y="157"/>
                    </a:lnTo>
                    <a:lnTo>
                      <a:pt x="134" y="161"/>
                    </a:lnTo>
                    <a:lnTo>
                      <a:pt x="134" y="166"/>
                    </a:lnTo>
                    <a:lnTo>
                      <a:pt x="135" y="170"/>
                    </a:lnTo>
                    <a:lnTo>
                      <a:pt x="135" y="174"/>
                    </a:lnTo>
                    <a:lnTo>
                      <a:pt x="135" y="178"/>
                    </a:lnTo>
                    <a:lnTo>
                      <a:pt x="135" y="182"/>
                    </a:lnTo>
                    <a:lnTo>
                      <a:pt x="135" y="186"/>
                    </a:lnTo>
                    <a:lnTo>
                      <a:pt x="135" y="190"/>
                    </a:lnTo>
                    <a:lnTo>
                      <a:pt x="135" y="194"/>
                    </a:lnTo>
                    <a:lnTo>
                      <a:pt x="135" y="198"/>
                    </a:lnTo>
                    <a:lnTo>
                      <a:pt x="135" y="203"/>
                    </a:lnTo>
                    <a:lnTo>
                      <a:pt x="135" y="207"/>
                    </a:lnTo>
                    <a:lnTo>
                      <a:pt x="135" y="210"/>
                    </a:lnTo>
                    <a:lnTo>
                      <a:pt x="135" y="214"/>
                    </a:lnTo>
                    <a:lnTo>
                      <a:pt x="135" y="218"/>
                    </a:lnTo>
                    <a:lnTo>
                      <a:pt x="135" y="222"/>
                    </a:lnTo>
                    <a:lnTo>
                      <a:pt x="135" y="225"/>
                    </a:lnTo>
                    <a:lnTo>
                      <a:pt x="135" y="229"/>
                    </a:lnTo>
                    <a:lnTo>
                      <a:pt x="135" y="233"/>
                    </a:lnTo>
                    <a:lnTo>
                      <a:pt x="135" y="236"/>
                    </a:lnTo>
                    <a:lnTo>
                      <a:pt x="135" y="239"/>
                    </a:lnTo>
                    <a:lnTo>
                      <a:pt x="134" y="243"/>
                    </a:lnTo>
                    <a:lnTo>
                      <a:pt x="134" y="246"/>
                    </a:lnTo>
                    <a:lnTo>
                      <a:pt x="134" y="249"/>
                    </a:lnTo>
                    <a:lnTo>
                      <a:pt x="134" y="252"/>
                    </a:lnTo>
                    <a:lnTo>
                      <a:pt x="134" y="255"/>
                    </a:lnTo>
                    <a:lnTo>
                      <a:pt x="133" y="258"/>
                    </a:lnTo>
                    <a:lnTo>
                      <a:pt x="133" y="261"/>
                    </a:lnTo>
                    <a:lnTo>
                      <a:pt x="133" y="264"/>
                    </a:lnTo>
                    <a:lnTo>
                      <a:pt x="133" y="266"/>
                    </a:lnTo>
                    <a:lnTo>
                      <a:pt x="133" y="269"/>
                    </a:lnTo>
                    <a:lnTo>
                      <a:pt x="132" y="271"/>
                    </a:lnTo>
                    <a:lnTo>
                      <a:pt x="132" y="273"/>
                    </a:lnTo>
                    <a:lnTo>
                      <a:pt x="132" y="275"/>
                    </a:lnTo>
                    <a:lnTo>
                      <a:pt x="132" y="277"/>
                    </a:lnTo>
                    <a:lnTo>
                      <a:pt x="132" y="279"/>
                    </a:lnTo>
                    <a:lnTo>
                      <a:pt x="132" y="281"/>
                    </a:lnTo>
                    <a:lnTo>
                      <a:pt x="132" y="283"/>
                    </a:lnTo>
                    <a:lnTo>
                      <a:pt x="131" y="284"/>
                    </a:lnTo>
                    <a:lnTo>
                      <a:pt x="131" y="286"/>
                    </a:lnTo>
                    <a:lnTo>
                      <a:pt x="131" y="287"/>
                    </a:lnTo>
                    <a:lnTo>
                      <a:pt x="131" y="288"/>
                    </a:lnTo>
                    <a:lnTo>
                      <a:pt x="131" y="289"/>
                    </a:lnTo>
                    <a:lnTo>
                      <a:pt x="131" y="289"/>
                    </a:lnTo>
                    <a:lnTo>
                      <a:pt x="131" y="290"/>
                    </a:lnTo>
                    <a:lnTo>
                      <a:pt x="131" y="291"/>
                    </a:lnTo>
                    <a:lnTo>
                      <a:pt x="131" y="291"/>
                    </a:lnTo>
                    <a:lnTo>
                      <a:pt x="130" y="291"/>
                    </a:lnTo>
                    <a:lnTo>
                      <a:pt x="130" y="291"/>
                    </a:lnTo>
                    <a:lnTo>
                      <a:pt x="132" y="281"/>
                    </a:lnTo>
                    <a:lnTo>
                      <a:pt x="133" y="272"/>
                    </a:lnTo>
                    <a:lnTo>
                      <a:pt x="135" y="264"/>
                    </a:lnTo>
                    <a:lnTo>
                      <a:pt x="136" y="255"/>
                    </a:lnTo>
                    <a:lnTo>
                      <a:pt x="137" y="246"/>
                    </a:lnTo>
                    <a:lnTo>
                      <a:pt x="138" y="238"/>
                    </a:lnTo>
                    <a:lnTo>
                      <a:pt x="139" y="230"/>
                    </a:lnTo>
                    <a:lnTo>
                      <a:pt x="140" y="222"/>
                    </a:lnTo>
                    <a:lnTo>
                      <a:pt x="141" y="214"/>
                    </a:lnTo>
                    <a:lnTo>
                      <a:pt x="142" y="207"/>
                    </a:lnTo>
                    <a:lnTo>
                      <a:pt x="143" y="199"/>
                    </a:lnTo>
                    <a:lnTo>
                      <a:pt x="143" y="192"/>
                    </a:lnTo>
                    <a:lnTo>
                      <a:pt x="144" y="185"/>
                    </a:lnTo>
                    <a:lnTo>
                      <a:pt x="144" y="178"/>
                    </a:lnTo>
                    <a:lnTo>
                      <a:pt x="145" y="171"/>
                    </a:lnTo>
                    <a:lnTo>
                      <a:pt x="145" y="164"/>
                    </a:lnTo>
                    <a:lnTo>
                      <a:pt x="145" y="158"/>
                    </a:lnTo>
                    <a:lnTo>
                      <a:pt x="145" y="152"/>
                    </a:lnTo>
                    <a:lnTo>
                      <a:pt x="145" y="146"/>
                    </a:lnTo>
                    <a:lnTo>
                      <a:pt x="146" y="140"/>
                    </a:lnTo>
                    <a:lnTo>
                      <a:pt x="146" y="134"/>
                    </a:lnTo>
                    <a:lnTo>
                      <a:pt x="145" y="128"/>
                    </a:lnTo>
                    <a:lnTo>
                      <a:pt x="145" y="122"/>
                    </a:lnTo>
                    <a:lnTo>
                      <a:pt x="145" y="117"/>
                    </a:lnTo>
                    <a:lnTo>
                      <a:pt x="145" y="112"/>
                    </a:lnTo>
                    <a:lnTo>
                      <a:pt x="145" y="107"/>
                    </a:lnTo>
                    <a:lnTo>
                      <a:pt x="144" y="102"/>
                    </a:lnTo>
                    <a:lnTo>
                      <a:pt x="144" y="97"/>
                    </a:lnTo>
                    <a:lnTo>
                      <a:pt x="143" y="92"/>
                    </a:lnTo>
                    <a:lnTo>
                      <a:pt x="143" y="88"/>
                    </a:lnTo>
                    <a:lnTo>
                      <a:pt x="142" y="84"/>
                    </a:lnTo>
                    <a:lnTo>
                      <a:pt x="142" y="79"/>
                    </a:lnTo>
                    <a:lnTo>
                      <a:pt x="141" y="75"/>
                    </a:lnTo>
                    <a:lnTo>
                      <a:pt x="140" y="71"/>
                    </a:lnTo>
                    <a:lnTo>
                      <a:pt x="139" y="68"/>
                    </a:lnTo>
                    <a:lnTo>
                      <a:pt x="138" y="64"/>
                    </a:lnTo>
                    <a:lnTo>
                      <a:pt x="137" y="60"/>
                    </a:lnTo>
                    <a:lnTo>
                      <a:pt x="137" y="57"/>
                    </a:lnTo>
                    <a:lnTo>
                      <a:pt x="135" y="54"/>
                    </a:lnTo>
                    <a:lnTo>
                      <a:pt x="134" y="50"/>
                    </a:lnTo>
                    <a:lnTo>
                      <a:pt x="133" y="47"/>
                    </a:lnTo>
                    <a:lnTo>
                      <a:pt x="132" y="44"/>
                    </a:lnTo>
                    <a:lnTo>
                      <a:pt x="131" y="41"/>
                    </a:lnTo>
                    <a:lnTo>
                      <a:pt x="130" y="39"/>
                    </a:lnTo>
                    <a:lnTo>
                      <a:pt x="128" y="36"/>
                    </a:lnTo>
                    <a:lnTo>
                      <a:pt x="127" y="33"/>
                    </a:lnTo>
                    <a:lnTo>
                      <a:pt x="126" y="31"/>
                    </a:lnTo>
                    <a:lnTo>
                      <a:pt x="125" y="29"/>
                    </a:lnTo>
                    <a:lnTo>
                      <a:pt x="123" y="27"/>
                    </a:lnTo>
                    <a:lnTo>
                      <a:pt x="122" y="25"/>
                    </a:lnTo>
                    <a:lnTo>
                      <a:pt x="120" y="22"/>
                    </a:lnTo>
                    <a:lnTo>
                      <a:pt x="119" y="21"/>
                    </a:lnTo>
                    <a:lnTo>
                      <a:pt x="117" y="19"/>
                    </a:lnTo>
                    <a:lnTo>
                      <a:pt x="116" y="17"/>
                    </a:lnTo>
                    <a:lnTo>
                      <a:pt x="114" y="15"/>
                    </a:lnTo>
                    <a:lnTo>
                      <a:pt x="113" y="14"/>
                    </a:lnTo>
                    <a:lnTo>
                      <a:pt x="111" y="12"/>
                    </a:lnTo>
                    <a:lnTo>
                      <a:pt x="109" y="11"/>
                    </a:lnTo>
                    <a:lnTo>
                      <a:pt x="108" y="10"/>
                    </a:lnTo>
                    <a:lnTo>
                      <a:pt x="106" y="9"/>
                    </a:lnTo>
                    <a:lnTo>
                      <a:pt x="104" y="8"/>
                    </a:lnTo>
                    <a:lnTo>
                      <a:pt x="103" y="6"/>
                    </a:lnTo>
                    <a:lnTo>
                      <a:pt x="101" y="6"/>
                    </a:lnTo>
                    <a:lnTo>
                      <a:pt x="99" y="5"/>
                    </a:lnTo>
                    <a:lnTo>
                      <a:pt x="97" y="4"/>
                    </a:lnTo>
                    <a:lnTo>
                      <a:pt x="95" y="3"/>
                    </a:lnTo>
                    <a:lnTo>
                      <a:pt x="94" y="3"/>
                    </a:lnTo>
                    <a:lnTo>
                      <a:pt x="92" y="2"/>
                    </a:lnTo>
                    <a:lnTo>
                      <a:pt x="90" y="2"/>
                    </a:lnTo>
                    <a:lnTo>
                      <a:pt x="88" y="1"/>
                    </a:lnTo>
                    <a:lnTo>
                      <a:pt x="86" y="1"/>
                    </a:lnTo>
                    <a:lnTo>
                      <a:pt x="84" y="1"/>
                    </a:lnTo>
                    <a:lnTo>
                      <a:pt x="83" y="0"/>
                    </a:lnTo>
                    <a:lnTo>
                      <a:pt x="81" y="0"/>
                    </a:lnTo>
                    <a:lnTo>
                      <a:pt x="79" y="0"/>
                    </a:lnTo>
                    <a:lnTo>
                      <a:pt x="77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71" y="0"/>
                    </a:lnTo>
                    <a:lnTo>
                      <a:pt x="69" y="0"/>
                    </a:lnTo>
                    <a:lnTo>
                      <a:pt x="67" y="1"/>
                    </a:lnTo>
                    <a:lnTo>
                      <a:pt x="66" y="1"/>
                    </a:lnTo>
                    <a:lnTo>
                      <a:pt x="64" y="1"/>
                    </a:lnTo>
                    <a:lnTo>
                      <a:pt x="62" y="1"/>
                    </a:lnTo>
                    <a:lnTo>
                      <a:pt x="60" y="2"/>
                    </a:lnTo>
                    <a:lnTo>
                      <a:pt x="58" y="2"/>
                    </a:lnTo>
                    <a:lnTo>
                      <a:pt x="56" y="3"/>
                    </a:lnTo>
                    <a:lnTo>
                      <a:pt x="54" y="3"/>
                    </a:lnTo>
                    <a:lnTo>
                      <a:pt x="52" y="3"/>
                    </a:lnTo>
                    <a:lnTo>
                      <a:pt x="51" y="4"/>
                    </a:lnTo>
                    <a:lnTo>
                      <a:pt x="49" y="5"/>
                    </a:lnTo>
                    <a:lnTo>
                      <a:pt x="47" y="5"/>
                    </a:lnTo>
                    <a:lnTo>
                      <a:pt x="45" y="6"/>
                    </a:lnTo>
                    <a:lnTo>
                      <a:pt x="44" y="6"/>
                    </a:lnTo>
                    <a:lnTo>
                      <a:pt x="42" y="7"/>
                    </a:lnTo>
                    <a:lnTo>
                      <a:pt x="40" y="8"/>
                    </a:lnTo>
                    <a:lnTo>
                      <a:pt x="38" y="9"/>
                    </a:lnTo>
                    <a:lnTo>
                      <a:pt x="37" y="9"/>
                    </a:lnTo>
                    <a:lnTo>
                      <a:pt x="35" y="10"/>
                    </a:lnTo>
                    <a:lnTo>
                      <a:pt x="33" y="11"/>
                    </a:lnTo>
                    <a:lnTo>
                      <a:pt x="32" y="12"/>
                    </a:lnTo>
                    <a:lnTo>
                      <a:pt x="30" y="12"/>
                    </a:lnTo>
                    <a:lnTo>
                      <a:pt x="29" y="13"/>
                    </a:lnTo>
                    <a:lnTo>
                      <a:pt x="27" y="14"/>
                    </a:lnTo>
                    <a:lnTo>
                      <a:pt x="26" y="15"/>
                    </a:lnTo>
                    <a:lnTo>
                      <a:pt x="24" y="15"/>
                    </a:lnTo>
                    <a:lnTo>
                      <a:pt x="23" y="16"/>
                    </a:lnTo>
                    <a:lnTo>
                      <a:pt x="21" y="17"/>
                    </a:lnTo>
                    <a:lnTo>
                      <a:pt x="20" y="18"/>
                    </a:lnTo>
                    <a:lnTo>
                      <a:pt x="19" y="19"/>
                    </a:lnTo>
                    <a:lnTo>
                      <a:pt x="17" y="19"/>
                    </a:lnTo>
                    <a:lnTo>
                      <a:pt x="16" y="20"/>
                    </a:lnTo>
                    <a:lnTo>
                      <a:pt x="15" y="21"/>
                    </a:lnTo>
                    <a:lnTo>
                      <a:pt x="14" y="22"/>
                    </a:lnTo>
                    <a:lnTo>
                      <a:pt x="13" y="23"/>
                    </a:lnTo>
                    <a:lnTo>
                      <a:pt x="11" y="23"/>
                    </a:lnTo>
                    <a:lnTo>
                      <a:pt x="10" y="24"/>
                    </a:lnTo>
                    <a:lnTo>
                      <a:pt x="9" y="25"/>
                    </a:lnTo>
                    <a:lnTo>
                      <a:pt x="8" y="25"/>
                    </a:lnTo>
                    <a:lnTo>
                      <a:pt x="7" y="26"/>
                    </a:lnTo>
                    <a:lnTo>
                      <a:pt x="7" y="27"/>
                    </a:lnTo>
                    <a:lnTo>
                      <a:pt x="6" y="27"/>
                    </a:lnTo>
                    <a:lnTo>
                      <a:pt x="5" y="28"/>
                    </a:lnTo>
                    <a:lnTo>
                      <a:pt x="4" y="28"/>
                    </a:lnTo>
                    <a:lnTo>
                      <a:pt x="4" y="29"/>
                    </a:lnTo>
                    <a:lnTo>
                      <a:pt x="3" y="29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1" y="30"/>
                    </a:lnTo>
                    <a:lnTo>
                      <a:pt x="1" y="31"/>
                    </a:lnTo>
                    <a:lnTo>
                      <a:pt x="1" y="31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2"/>
                    </a:lnTo>
                    <a:lnTo>
                      <a:pt x="0" y="3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2" name="Freeform 23"/>
              <p:cNvSpPr>
                <a:spLocks/>
              </p:cNvSpPr>
              <p:nvPr/>
            </p:nvSpPr>
            <p:spPr bwMode="auto">
              <a:xfrm>
                <a:off x="1042" y="1677"/>
                <a:ext cx="35" cy="379"/>
              </a:xfrm>
              <a:custGeom>
                <a:avLst/>
                <a:gdLst>
                  <a:gd name="T0" fmla="*/ 11 w 35"/>
                  <a:gd name="T1" fmla="*/ 0 h 379"/>
                  <a:gd name="T2" fmla="*/ 11 w 35"/>
                  <a:gd name="T3" fmla="*/ 0 h 379"/>
                  <a:gd name="T4" fmla="*/ 0 w 35"/>
                  <a:gd name="T5" fmla="*/ 321 h 379"/>
                  <a:gd name="T6" fmla="*/ 0 w 35"/>
                  <a:gd name="T7" fmla="*/ 321 h 379"/>
                  <a:gd name="T8" fmla="*/ 0 w 35"/>
                  <a:gd name="T9" fmla="*/ 332 h 379"/>
                  <a:gd name="T10" fmla="*/ 1 w 35"/>
                  <a:gd name="T11" fmla="*/ 341 h 379"/>
                  <a:gd name="T12" fmla="*/ 2 w 35"/>
                  <a:gd name="T13" fmla="*/ 349 h 379"/>
                  <a:gd name="T14" fmla="*/ 3 w 35"/>
                  <a:gd name="T15" fmla="*/ 356 h 379"/>
                  <a:gd name="T16" fmla="*/ 5 w 35"/>
                  <a:gd name="T17" fmla="*/ 361 h 379"/>
                  <a:gd name="T18" fmla="*/ 6 w 35"/>
                  <a:gd name="T19" fmla="*/ 366 h 379"/>
                  <a:gd name="T20" fmla="*/ 8 w 35"/>
                  <a:gd name="T21" fmla="*/ 370 h 379"/>
                  <a:gd name="T22" fmla="*/ 10 w 35"/>
                  <a:gd name="T23" fmla="*/ 373 h 379"/>
                  <a:gd name="T24" fmla="*/ 12 w 35"/>
                  <a:gd name="T25" fmla="*/ 375 h 379"/>
                  <a:gd name="T26" fmla="*/ 14 w 35"/>
                  <a:gd name="T27" fmla="*/ 377 h 379"/>
                  <a:gd name="T28" fmla="*/ 16 w 35"/>
                  <a:gd name="T29" fmla="*/ 378 h 379"/>
                  <a:gd name="T30" fmla="*/ 18 w 35"/>
                  <a:gd name="T31" fmla="*/ 379 h 379"/>
                  <a:gd name="T32" fmla="*/ 20 w 35"/>
                  <a:gd name="T33" fmla="*/ 379 h 379"/>
                  <a:gd name="T34" fmla="*/ 22 w 35"/>
                  <a:gd name="T35" fmla="*/ 379 h 379"/>
                  <a:gd name="T36" fmla="*/ 24 w 35"/>
                  <a:gd name="T37" fmla="*/ 378 h 379"/>
                  <a:gd name="T38" fmla="*/ 26 w 35"/>
                  <a:gd name="T39" fmla="*/ 378 h 379"/>
                  <a:gd name="T40" fmla="*/ 27 w 35"/>
                  <a:gd name="T41" fmla="*/ 377 h 379"/>
                  <a:gd name="T42" fmla="*/ 29 w 35"/>
                  <a:gd name="T43" fmla="*/ 376 h 379"/>
                  <a:gd name="T44" fmla="*/ 30 w 35"/>
                  <a:gd name="T45" fmla="*/ 376 h 379"/>
                  <a:gd name="T46" fmla="*/ 30 w 35"/>
                  <a:gd name="T47" fmla="*/ 375 h 379"/>
                  <a:gd name="T48" fmla="*/ 30 w 35"/>
                  <a:gd name="T49" fmla="*/ 375 h 379"/>
                  <a:gd name="T50" fmla="*/ 30 w 35"/>
                  <a:gd name="T51" fmla="*/ 375 h 379"/>
                  <a:gd name="T52" fmla="*/ 33 w 35"/>
                  <a:gd name="T53" fmla="*/ 370 h 379"/>
                  <a:gd name="T54" fmla="*/ 35 w 35"/>
                  <a:gd name="T55" fmla="*/ 364 h 379"/>
                  <a:gd name="T56" fmla="*/ 35 w 35"/>
                  <a:gd name="T57" fmla="*/ 358 h 379"/>
                  <a:gd name="T58" fmla="*/ 35 w 35"/>
                  <a:gd name="T59" fmla="*/ 353 h 379"/>
                  <a:gd name="T60" fmla="*/ 34 w 35"/>
                  <a:gd name="T61" fmla="*/ 347 h 379"/>
                  <a:gd name="T62" fmla="*/ 33 w 35"/>
                  <a:gd name="T63" fmla="*/ 342 h 379"/>
                  <a:gd name="T64" fmla="*/ 31 w 35"/>
                  <a:gd name="T65" fmla="*/ 337 h 379"/>
                  <a:gd name="T66" fmla="*/ 29 w 35"/>
                  <a:gd name="T67" fmla="*/ 332 h 379"/>
                  <a:gd name="T68" fmla="*/ 27 w 35"/>
                  <a:gd name="T69" fmla="*/ 328 h 379"/>
                  <a:gd name="T70" fmla="*/ 24 w 35"/>
                  <a:gd name="T71" fmla="*/ 324 h 379"/>
                  <a:gd name="T72" fmla="*/ 22 w 35"/>
                  <a:gd name="T73" fmla="*/ 321 h 379"/>
                  <a:gd name="T74" fmla="*/ 21 w 35"/>
                  <a:gd name="T75" fmla="*/ 319 h 379"/>
                  <a:gd name="T76" fmla="*/ 20 w 35"/>
                  <a:gd name="T77" fmla="*/ 318 h 379"/>
                  <a:gd name="T78" fmla="*/ 19 w 35"/>
                  <a:gd name="T79" fmla="*/ 317 h 379"/>
                  <a:gd name="T80" fmla="*/ 19 w 35"/>
                  <a:gd name="T81" fmla="*/ 317 h 379"/>
                  <a:gd name="T82" fmla="*/ 11 w 35"/>
                  <a:gd name="T83" fmla="*/ 0 h 379"/>
                  <a:gd name="T84" fmla="*/ 11 w 35"/>
                  <a:gd name="T85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5" h="379">
                    <a:moveTo>
                      <a:pt x="11" y="0"/>
                    </a:moveTo>
                    <a:lnTo>
                      <a:pt x="11" y="0"/>
                    </a:lnTo>
                    <a:lnTo>
                      <a:pt x="0" y="321"/>
                    </a:lnTo>
                    <a:lnTo>
                      <a:pt x="0" y="321"/>
                    </a:lnTo>
                    <a:lnTo>
                      <a:pt x="0" y="332"/>
                    </a:lnTo>
                    <a:lnTo>
                      <a:pt x="1" y="341"/>
                    </a:lnTo>
                    <a:lnTo>
                      <a:pt x="2" y="349"/>
                    </a:lnTo>
                    <a:lnTo>
                      <a:pt x="3" y="356"/>
                    </a:lnTo>
                    <a:lnTo>
                      <a:pt x="5" y="361"/>
                    </a:lnTo>
                    <a:lnTo>
                      <a:pt x="6" y="366"/>
                    </a:lnTo>
                    <a:lnTo>
                      <a:pt x="8" y="370"/>
                    </a:lnTo>
                    <a:lnTo>
                      <a:pt x="10" y="373"/>
                    </a:lnTo>
                    <a:lnTo>
                      <a:pt x="12" y="375"/>
                    </a:lnTo>
                    <a:lnTo>
                      <a:pt x="14" y="377"/>
                    </a:lnTo>
                    <a:lnTo>
                      <a:pt x="16" y="378"/>
                    </a:lnTo>
                    <a:lnTo>
                      <a:pt x="18" y="379"/>
                    </a:lnTo>
                    <a:lnTo>
                      <a:pt x="20" y="379"/>
                    </a:lnTo>
                    <a:lnTo>
                      <a:pt x="22" y="379"/>
                    </a:lnTo>
                    <a:lnTo>
                      <a:pt x="24" y="378"/>
                    </a:lnTo>
                    <a:lnTo>
                      <a:pt x="26" y="378"/>
                    </a:lnTo>
                    <a:lnTo>
                      <a:pt x="27" y="377"/>
                    </a:lnTo>
                    <a:lnTo>
                      <a:pt x="29" y="376"/>
                    </a:lnTo>
                    <a:lnTo>
                      <a:pt x="30" y="376"/>
                    </a:lnTo>
                    <a:lnTo>
                      <a:pt x="30" y="375"/>
                    </a:lnTo>
                    <a:lnTo>
                      <a:pt x="30" y="375"/>
                    </a:lnTo>
                    <a:lnTo>
                      <a:pt x="30" y="375"/>
                    </a:lnTo>
                    <a:lnTo>
                      <a:pt x="33" y="370"/>
                    </a:lnTo>
                    <a:lnTo>
                      <a:pt x="35" y="364"/>
                    </a:lnTo>
                    <a:lnTo>
                      <a:pt x="35" y="358"/>
                    </a:lnTo>
                    <a:lnTo>
                      <a:pt x="35" y="353"/>
                    </a:lnTo>
                    <a:lnTo>
                      <a:pt x="34" y="347"/>
                    </a:lnTo>
                    <a:lnTo>
                      <a:pt x="33" y="342"/>
                    </a:lnTo>
                    <a:lnTo>
                      <a:pt x="31" y="337"/>
                    </a:lnTo>
                    <a:lnTo>
                      <a:pt x="29" y="332"/>
                    </a:lnTo>
                    <a:lnTo>
                      <a:pt x="27" y="328"/>
                    </a:lnTo>
                    <a:lnTo>
                      <a:pt x="24" y="324"/>
                    </a:lnTo>
                    <a:lnTo>
                      <a:pt x="22" y="321"/>
                    </a:lnTo>
                    <a:lnTo>
                      <a:pt x="21" y="319"/>
                    </a:lnTo>
                    <a:lnTo>
                      <a:pt x="20" y="318"/>
                    </a:lnTo>
                    <a:lnTo>
                      <a:pt x="19" y="317"/>
                    </a:lnTo>
                    <a:lnTo>
                      <a:pt x="19" y="317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3" name="Freeform 24"/>
              <p:cNvSpPr>
                <a:spLocks/>
              </p:cNvSpPr>
              <p:nvPr/>
            </p:nvSpPr>
            <p:spPr bwMode="auto">
              <a:xfrm>
                <a:off x="996" y="1677"/>
                <a:ext cx="35" cy="379"/>
              </a:xfrm>
              <a:custGeom>
                <a:avLst/>
                <a:gdLst>
                  <a:gd name="T0" fmla="*/ 11 w 35"/>
                  <a:gd name="T1" fmla="*/ 0 h 379"/>
                  <a:gd name="T2" fmla="*/ 11 w 35"/>
                  <a:gd name="T3" fmla="*/ 0 h 379"/>
                  <a:gd name="T4" fmla="*/ 0 w 35"/>
                  <a:gd name="T5" fmla="*/ 321 h 379"/>
                  <a:gd name="T6" fmla="*/ 0 w 35"/>
                  <a:gd name="T7" fmla="*/ 321 h 379"/>
                  <a:gd name="T8" fmla="*/ 0 w 35"/>
                  <a:gd name="T9" fmla="*/ 332 h 379"/>
                  <a:gd name="T10" fmla="*/ 1 w 35"/>
                  <a:gd name="T11" fmla="*/ 341 h 379"/>
                  <a:gd name="T12" fmla="*/ 2 w 35"/>
                  <a:gd name="T13" fmla="*/ 349 h 379"/>
                  <a:gd name="T14" fmla="*/ 3 w 35"/>
                  <a:gd name="T15" fmla="*/ 356 h 379"/>
                  <a:gd name="T16" fmla="*/ 4 w 35"/>
                  <a:gd name="T17" fmla="*/ 361 h 379"/>
                  <a:gd name="T18" fmla="*/ 6 w 35"/>
                  <a:gd name="T19" fmla="*/ 366 h 379"/>
                  <a:gd name="T20" fmla="*/ 8 w 35"/>
                  <a:gd name="T21" fmla="*/ 370 h 379"/>
                  <a:gd name="T22" fmla="*/ 10 w 35"/>
                  <a:gd name="T23" fmla="*/ 373 h 379"/>
                  <a:gd name="T24" fmla="*/ 12 w 35"/>
                  <a:gd name="T25" fmla="*/ 375 h 379"/>
                  <a:gd name="T26" fmla="*/ 14 w 35"/>
                  <a:gd name="T27" fmla="*/ 377 h 379"/>
                  <a:gd name="T28" fmla="*/ 16 w 35"/>
                  <a:gd name="T29" fmla="*/ 378 h 379"/>
                  <a:gd name="T30" fmla="*/ 18 w 35"/>
                  <a:gd name="T31" fmla="*/ 379 h 379"/>
                  <a:gd name="T32" fmla="*/ 20 w 35"/>
                  <a:gd name="T33" fmla="*/ 379 h 379"/>
                  <a:gd name="T34" fmla="*/ 22 w 35"/>
                  <a:gd name="T35" fmla="*/ 379 h 379"/>
                  <a:gd name="T36" fmla="*/ 24 w 35"/>
                  <a:gd name="T37" fmla="*/ 378 h 379"/>
                  <a:gd name="T38" fmla="*/ 26 w 35"/>
                  <a:gd name="T39" fmla="*/ 378 h 379"/>
                  <a:gd name="T40" fmla="*/ 27 w 35"/>
                  <a:gd name="T41" fmla="*/ 377 h 379"/>
                  <a:gd name="T42" fmla="*/ 28 w 35"/>
                  <a:gd name="T43" fmla="*/ 376 h 379"/>
                  <a:gd name="T44" fmla="*/ 29 w 35"/>
                  <a:gd name="T45" fmla="*/ 376 h 379"/>
                  <a:gd name="T46" fmla="*/ 30 w 35"/>
                  <a:gd name="T47" fmla="*/ 375 h 379"/>
                  <a:gd name="T48" fmla="*/ 30 w 35"/>
                  <a:gd name="T49" fmla="*/ 375 h 379"/>
                  <a:gd name="T50" fmla="*/ 30 w 35"/>
                  <a:gd name="T51" fmla="*/ 375 h 379"/>
                  <a:gd name="T52" fmla="*/ 33 w 35"/>
                  <a:gd name="T53" fmla="*/ 370 h 379"/>
                  <a:gd name="T54" fmla="*/ 34 w 35"/>
                  <a:gd name="T55" fmla="*/ 364 h 379"/>
                  <a:gd name="T56" fmla="*/ 35 w 35"/>
                  <a:gd name="T57" fmla="*/ 358 h 379"/>
                  <a:gd name="T58" fmla="*/ 35 w 35"/>
                  <a:gd name="T59" fmla="*/ 353 h 379"/>
                  <a:gd name="T60" fmla="*/ 34 w 35"/>
                  <a:gd name="T61" fmla="*/ 347 h 379"/>
                  <a:gd name="T62" fmla="*/ 32 w 35"/>
                  <a:gd name="T63" fmla="*/ 342 h 379"/>
                  <a:gd name="T64" fmla="*/ 31 w 35"/>
                  <a:gd name="T65" fmla="*/ 337 h 379"/>
                  <a:gd name="T66" fmla="*/ 29 w 35"/>
                  <a:gd name="T67" fmla="*/ 332 h 379"/>
                  <a:gd name="T68" fmla="*/ 26 w 35"/>
                  <a:gd name="T69" fmla="*/ 328 h 379"/>
                  <a:gd name="T70" fmla="*/ 24 w 35"/>
                  <a:gd name="T71" fmla="*/ 324 h 379"/>
                  <a:gd name="T72" fmla="*/ 22 w 35"/>
                  <a:gd name="T73" fmla="*/ 321 h 379"/>
                  <a:gd name="T74" fmla="*/ 20 w 35"/>
                  <a:gd name="T75" fmla="*/ 319 h 379"/>
                  <a:gd name="T76" fmla="*/ 19 w 35"/>
                  <a:gd name="T77" fmla="*/ 318 h 379"/>
                  <a:gd name="T78" fmla="*/ 19 w 35"/>
                  <a:gd name="T79" fmla="*/ 317 h 379"/>
                  <a:gd name="T80" fmla="*/ 19 w 35"/>
                  <a:gd name="T81" fmla="*/ 317 h 379"/>
                  <a:gd name="T82" fmla="*/ 11 w 35"/>
                  <a:gd name="T83" fmla="*/ 0 h 379"/>
                  <a:gd name="T84" fmla="*/ 11 w 35"/>
                  <a:gd name="T85" fmla="*/ 0 h 3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35" h="379">
                    <a:moveTo>
                      <a:pt x="11" y="0"/>
                    </a:moveTo>
                    <a:lnTo>
                      <a:pt x="11" y="0"/>
                    </a:lnTo>
                    <a:lnTo>
                      <a:pt x="0" y="321"/>
                    </a:lnTo>
                    <a:lnTo>
                      <a:pt x="0" y="321"/>
                    </a:lnTo>
                    <a:lnTo>
                      <a:pt x="0" y="332"/>
                    </a:lnTo>
                    <a:lnTo>
                      <a:pt x="1" y="341"/>
                    </a:lnTo>
                    <a:lnTo>
                      <a:pt x="2" y="349"/>
                    </a:lnTo>
                    <a:lnTo>
                      <a:pt x="3" y="356"/>
                    </a:lnTo>
                    <a:lnTo>
                      <a:pt x="4" y="361"/>
                    </a:lnTo>
                    <a:lnTo>
                      <a:pt x="6" y="366"/>
                    </a:lnTo>
                    <a:lnTo>
                      <a:pt x="8" y="370"/>
                    </a:lnTo>
                    <a:lnTo>
                      <a:pt x="10" y="373"/>
                    </a:lnTo>
                    <a:lnTo>
                      <a:pt x="12" y="375"/>
                    </a:lnTo>
                    <a:lnTo>
                      <a:pt x="14" y="377"/>
                    </a:lnTo>
                    <a:lnTo>
                      <a:pt x="16" y="378"/>
                    </a:lnTo>
                    <a:lnTo>
                      <a:pt x="18" y="379"/>
                    </a:lnTo>
                    <a:lnTo>
                      <a:pt x="20" y="379"/>
                    </a:lnTo>
                    <a:lnTo>
                      <a:pt x="22" y="379"/>
                    </a:lnTo>
                    <a:lnTo>
                      <a:pt x="24" y="378"/>
                    </a:lnTo>
                    <a:lnTo>
                      <a:pt x="26" y="378"/>
                    </a:lnTo>
                    <a:lnTo>
                      <a:pt x="27" y="377"/>
                    </a:lnTo>
                    <a:lnTo>
                      <a:pt x="28" y="376"/>
                    </a:lnTo>
                    <a:lnTo>
                      <a:pt x="29" y="376"/>
                    </a:lnTo>
                    <a:lnTo>
                      <a:pt x="30" y="375"/>
                    </a:lnTo>
                    <a:lnTo>
                      <a:pt x="30" y="375"/>
                    </a:lnTo>
                    <a:lnTo>
                      <a:pt x="30" y="375"/>
                    </a:lnTo>
                    <a:lnTo>
                      <a:pt x="33" y="370"/>
                    </a:lnTo>
                    <a:lnTo>
                      <a:pt x="34" y="364"/>
                    </a:lnTo>
                    <a:lnTo>
                      <a:pt x="35" y="358"/>
                    </a:lnTo>
                    <a:lnTo>
                      <a:pt x="35" y="353"/>
                    </a:lnTo>
                    <a:lnTo>
                      <a:pt x="34" y="347"/>
                    </a:lnTo>
                    <a:lnTo>
                      <a:pt x="32" y="342"/>
                    </a:lnTo>
                    <a:lnTo>
                      <a:pt x="31" y="337"/>
                    </a:lnTo>
                    <a:lnTo>
                      <a:pt x="29" y="332"/>
                    </a:lnTo>
                    <a:lnTo>
                      <a:pt x="26" y="328"/>
                    </a:lnTo>
                    <a:lnTo>
                      <a:pt x="24" y="324"/>
                    </a:lnTo>
                    <a:lnTo>
                      <a:pt x="22" y="321"/>
                    </a:lnTo>
                    <a:lnTo>
                      <a:pt x="20" y="319"/>
                    </a:lnTo>
                    <a:lnTo>
                      <a:pt x="19" y="318"/>
                    </a:lnTo>
                    <a:lnTo>
                      <a:pt x="19" y="317"/>
                    </a:lnTo>
                    <a:lnTo>
                      <a:pt x="19" y="317"/>
                    </a:lnTo>
                    <a:lnTo>
                      <a:pt x="11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4" name="Freeform 25"/>
              <p:cNvSpPr>
                <a:spLocks/>
              </p:cNvSpPr>
              <p:nvPr/>
            </p:nvSpPr>
            <p:spPr bwMode="auto">
              <a:xfrm>
                <a:off x="1045" y="1904"/>
                <a:ext cx="95" cy="458"/>
              </a:xfrm>
              <a:custGeom>
                <a:avLst/>
                <a:gdLst>
                  <a:gd name="T0" fmla="*/ 73 w 95"/>
                  <a:gd name="T1" fmla="*/ 0 h 458"/>
                  <a:gd name="T2" fmla="*/ 73 w 95"/>
                  <a:gd name="T3" fmla="*/ 0 h 458"/>
                  <a:gd name="T4" fmla="*/ 46 w 95"/>
                  <a:gd name="T5" fmla="*/ 239 h 458"/>
                  <a:gd name="T6" fmla="*/ 95 w 95"/>
                  <a:gd name="T7" fmla="*/ 458 h 458"/>
                  <a:gd name="T8" fmla="*/ 0 w 95"/>
                  <a:gd name="T9" fmla="*/ 458 h 458"/>
                  <a:gd name="T10" fmla="*/ 0 w 95"/>
                  <a:gd name="T11" fmla="*/ 458 h 458"/>
                  <a:gd name="T12" fmla="*/ 2 w 95"/>
                  <a:gd name="T13" fmla="*/ 450 h 458"/>
                  <a:gd name="T14" fmla="*/ 5 w 95"/>
                  <a:gd name="T15" fmla="*/ 443 h 458"/>
                  <a:gd name="T16" fmla="*/ 8 w 95"/>
                  <a:gd name="T17" fmla="*/ 437 h 458"/>
                  <a:gd name="T18" fmla="*/ 11 w 95"/>
                  <a:gd name="T19" fmla="*/ 432 h 458"/>
                  <a:gd name="T20" fmla="*/ 14 w 95"/>
                  <a:gd name="T21" fmla="*/ 428 h 458"/>
                  <a:gd name="T22" fmla="*/ 16 w 95"/>
                  <a:gd name="T23" fmla="*/ 425 h 458"/>
                  <a:gd name="T24" fmla="*/ 19 w 95"/>
                  <a:gd name="T25" fmla="*/ 422 h 458"/>
                  <a:gd name="T26" fmla="*/ 22 w 95"/>
                  <a:gd name="T27" fmla="*/ 420 h 458"/>
                  <a:gd name="T28" fmla="*/ 25 w 95"/>
                  <a:gd name="T29" fmla="*/ 419 h 458"/>
                  <a:gd name="T30" fmla="*/ 28 w 95"/>
                  <a:gd name="T31" fmla="*/ 418 h 458"/>
                  <a:gd name="T32" fmla="*/ 31 w 95"/>
                  <a:gd name="T33" fmla="*/ 417 h 458"/>
                  <a:gd name="T34" fmla="*/ 34 w 95"/>
                  <a:gd name="T35" fmla="*/ 418 h 458"/>
                  <a:gd name="T36" fmla="*/ 37 w 95"/>
                  <a:gd name="T37" fmla="*/ 418 h 458"/>
                  <a:gd name="T38" fmla="*/ 39 w 95"/>
                  <a:gd name="T39" fmla="*/ 419 h 458"/>
                  <a:gd name="T40" fmla="*/ 42 w 95"/>
                  <a:gd name="T41" fmla="*/ 420 h 458"/>
                  <a:gd name="T42" fmla="*/ 45 w 95"/>
                  <a:gd name="T43" fmla="*/ 422 h 458"/>
                  <a:gd name="T44" fmla="*/ 47 w 95"/>
                  <a:gd name="T45" fmla="*/ 423 h 458"/>
                  <a:gd name="T46" fmla="*/ 49 w 95"/>
                  <a:gd name="T47" fmla="*/ 425 h 458"/>
                  <a:gd name="T48" fmla="*/ 51 w 95"/>
                  <a:gd name="T49" fmla="*/ 427 h 458"/>
                  <a:gd name="T50" fmla="*/ 53 w 95"/>
                  <a:gd name="T51" fmla="*/ 428 h 458"/>
                  <a:gd name="T52" fmla="*/ 55 w 95"/>
                  <a:gd name="T53" fmla="*/ 430 h 458"/>
                  <a:gd name="T54" fmla="*/ 56 w 95"/>
                  <a:gd name="T55" fmla="*/ 432 h 458"/>
                  <a:gd name="T56" fmla="*/ 58 w 95"/>
                  <a:gd name="T57" fmla="*/ 433 h 458"/>
                  <a:gd name="T58" fmla="*/ 59 w 95"/>
                  <a:gd name="T59" fmla="*/ 434 h 458"/>
                  <a:gd name="T60" fmla="*/ 59 w 95"/>
                  <a:gd name="T61" fmla="*/ 435 h 458"/>
                  <a:gd name="T62" fmla="*/ 60 w 95"/>
                  <a:gd name="T63" fmla="*/ 436 h 458"/>
                  <a:gd name="T64" fmla="*/ 60 w 95"/>
                  <a:gd name="T65" fmla="*/ 436 h 458"/>
                  <a:gd name="T66" fmla="*/ 60 w 95"/>
                  <a:gd name="T67" fmla="*/ 436 h 458"/>
                  <a:gd name="T68" fmla="*/ 25 w 95"/>
                  <a:gd name="T69" fmla="*/ 239 h 458"/>
                  <a:gd name="T70" fmla="*/ 73 w 95"/>
                  <a:gd name="T71" fmla="*/ 0 h 458"/>
                  <a:gd name="T72" fmla="*/ 73 w 95"/>
                  <a:gd name="T73" fmla="*/ 0 h 4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5" h="458">
                    <a:moveTo>
                      <a:pt x="73" y="0"/>
                    </a:moveTo>
                    <a:lnTo>
                      <a:pt x="73" y="0"/>
                    </a:lnTo>
                    <a:lnTo>
                      <a:pt x="46" y="239"/>
                    </a:lnTo>
                    <a:lnTo>
                      <a:pt x="95" y="458"/>
                    </a:lnTo>
                    <a:lnTo>
                      <a:pt x="0" y="458"/>
                    </a:lnTo>
                    <a:lnTo>
                      <a:pt x="0" y="458"/>
                    </a:lnTo>
                    <a:lnTo>
                      <a:pt x="2" y="450"/>
                    </a:lnTo>
                    <a:lnTo>
                      <a:pt x="5" y="443"/>
                    </a:lnTo>
                    <a:lnTo>
                      <a:pt x="8" y="437"/>
                    </a:lnTo>
                    <a:lnTo>
                      <a:pt x="11" y="432"/>
                    </a:lnTo>
                    <a:lnTo>
                      <a:pt x="14" y="428"/>
                    </a:lnTo>
                    <a:lnTo>
                      <a:pt x="16" y="425"/>
                    </a:lnTo>
                    <a:lnTo>
                      <a:pt x="19" y="422"/>
                    </a:lnTo>
                    <a:lnTo>
                      <a:pt x="22" y="420"/>
                    </a:lnTo>
                    <a:lnTo>
                      <a:pt x="25" y="419"/>
                    </a:lnTo>
                    <a:lnTo>
                      <a:pt x="28" y="418"/>
                    </a:lnTo>
                    <a:lnTo>
                      <a:pt x="31" y="417"/>
                    </a:lnTo>
                    <a:lnTo>
                      <a:pt x="34" y="418"/>
                    </a:lnTo>
                    <a:lnTo>
                      <a:pt x="37" y="418"/>
                    </a:lnTo>
                    <a:lnTo>
                      <a:pt x="39" y="419"/>
                    </a:lnTo>
                    <a:lnTo>
                      <a:pt x="42" y="420"/>
                    </a:lnTo>
                    <a:lnTo>
                      <a:pt x="45" y="422"/>
                    </a:lnTo>
                    <a:lnTo>
                      <a:pt x="47" y="423"/>
                    </a:lnTo>
                    <a:lnTo>
                      <a:pt x="49" y="425"/>
                    </a:lnTo>
                    <a:lnTo>
                      <a:pt x="51" y="427"/>
                    </a:lnTo>
                    <a:lnTo>
                      <a:pt x="53" y="428"/>
                    </a:lnTo>
                    <a:lnTo>
                      <a:pt x="55" y="430"/>
                    </a:lnTo>
                    <a:lnTo>
                      <a:pt x="56" y="432"/>
                    </a:lnTo>
                    <a:lnTo>
                      <a:pt x="58" y="433"/>
                    </a:lnTo>
                    <a:lnTo>
                      <a:pt x="59" y="434"/>
                    </a:lnTo>
                    <a:lnTo>
                      <a:pt x="59" y="435"/>
                    </a:lnTo>
                    <a:lnTo>
                      <a:pt x="60" y="436"/>
                    </a:lnTo>
                    <a:lnTo>
                      <a:pt x="60" y="436"/>
                    </a:lnTo>
                    <a:lnTo>
                      <a:pt x="60" y="436"/>
                    </a:lnTo>
                    <a:lnTo>
                      <a:pt x="25" y="239"/>
                    </a:lnTo>
                    <a:lnTo>
                      <a:pt x="73" y="0"/>
                    </a:lnTo>
                    <a:lnTo>
                      <a:pt x="7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5" name="Freeform 26"/>
              <p:cNvSpPr>
                <a:spLocks/>
              </p:cNvSpPr>
              <p:nvPr/>
            </p:nvSpPr>
            <p:spPr bwMode="auto">
              <a:xfrm>
                <a:off x="934" y="2073"/>
                <a:ext cx="117" cy="283"/>
              </a:xfrm>
              <a:custGeom>
                <a:avLst/>
                <a:gdLst>
                  <a:gd name="T0" fmla="*/ 117 w 117"/>
                  <a:gd name="T1" fmla="*/ 0 h 283"/>
                  <a:gd name="T2" fmla="*/ 117 w 117"/>
                  <a:gd name="T3" fmla="*/ 0 h 283"/>
                  <a:gd name="T4" fmla="*/ 75 w 117"/>
                  <a:gd name="T5" fmla="*/ 283 h 283"/>
                  <a:gd name="T6" fmla="*/ 0 w 117"/>
                  <a:gd name="T7" fmla="*/ 283 h 283"/>
                  <a:gd name="T8" fmla="*/ 0 w 117"/>
                  <a:gd name="T9" fmla="*/ 283 h 283"/>
                  <a:gd name="T10" fmla="*/ 3 w 117"/>
                  <a:gd name="T11" fmla="*/ 275 h 283"/>
                  <a:gd name="T12" fmla="*/ 6 w 117"/>
                  <a:gd name="T13" fmla="*/ 267 h 283"/>
                  <a:gd name="T14" fmla="*/ 9 w 117"/>
                  <a:gd name="T15" fmla="*/ 260 h 283"/>
                  <a:gd name="T16" fmla="*/ 12 w 117"/>
                  <a:gd name="T17" fmla="*/ 254 h 283"/>
                  <a:gd name="T18" fmla="*/ 14 w 117"/>
                  <a:gd name="T19" fmla="*/ 249 h 283"/>
                  <a:gd name="T20" fmla="*/ 17 w 117"/>
                  <a:gd name="T21" fmla="*/ 245 h 283"/>
                  <a:gd name="T22" fmla="*/ 20 w 117"/>
                  <a:gd name="T23" fmla="*/ 242 h 283"/>
                  <a:gd name="T24" fmla="*/ 23 w 117"/>
                  <a:gd name="T25" fmla="*/ 239 h 283"/>
                  <a:gd name="T26" fmla="*/ 25 w 117"/>
                  <a:gd name="T27" fmla="*/ 238 h 283"/>
                  <a:gd name="T28" fmla="*/ 28 w 117"/>
                  <a:gd name="T29" fmla="*/ 236 h 283"/>
                  <a:gd name="T30" fmla="*/ 30 w 117"/>
                  <a:gd name="T31" fmla="*/ 235 h 283"/>
                  <a:gd name="T32" fmla="*/ 33 w 117"/>
                  <a:gd name="T33" fmla="*/ 235 h 283"/>
                  <a:gd name="T34" fmla="*/ 35 w 117"/>
                  <a:gd name="T35" fmla="*/ 235 h 283"/>
                  <a:gd name="T36" fmla="*/ 37 w 117"/>
                  <a:gd name="T37" fmla="*/ 236 h 283"/>
                  <a:gd name="T38" fmla="*/ 40 w 117"/>
                  <a:gd name="T39" fmla="*/ 237 h 283"/>
                  <a:gd name="T40" fmla="*/ 42 w 117"/>
                  <a:gd name="T41" fmla="*/ 238 h 283"/>
                  <a:gd name="T42" fmla="*/ 44 w 117"/>
                  <a:gd name="T43" fmla="*/ 239 h 283"/>
                  <a:gd name="T44" fmla="*/ 46 w 117"/>
                  <a:gd name="T45" fmla="*/ 241 h 283"/>
                  <a:gd name="T46" fmla="*/ 47 w 117"/>
                  <a:gd name="T47" fmla="*/ 243 h 283"/>
                  <a:gd name="T48" fmla="*/ 49 w 117"/>
                  <a:gd name="T49" fmla="*/ 245 h 283"/>
                  <a:gd name="T50" fmla="*/ 50 w 117"/>
                  <a:gd name="T51" fmla="*/ 247 h 283"/>
                  <a:gd name="T52" fmla="*/ 52 w 117"/>
                  <a:gd name="T53" fmla="*/ 248 h 283"/>
                  <a:gd name="T54" fmla="*/ 53 w 117"/>
                  <a:gd name="T55" fmla="*/ 250 h 283"/>
                  <a:gd name="T56" fmla="*/ 54 w 117"/>
                  <a:gd name="T57" fmla="*/ 252 h 283"/>
                  <a:gd name="T58" fmla="*/ 55 w 117"/>
                  <a:gd name="T59" fmla="*/ 253 h 283"/>
                  <a:gd name="T60" fmla="*/ 56 w 117"/>
                  <a:gd name="T61" fmla="*/ 255 h 283"/>
                  <a:gd name="T62" fmla="*/ 56 w 117"/>
                  <a:gd name="T63" fmla="*/ 256 h 283"/>
                  <a:gd name="T64" fmla="*/ 57 w 117"/>
                  <a:gd name="T65" fmla="*/ 256 h 283"/>
                  <a:gd name="T66" fmla="*/ 57 w 117"/>
                  <a:gd name="T67" fmla="*/ 256 h 283"/>
                  <a:gd name="T68" fmla="*/ 57 w 117"/>
                  <a:gd name="T69" fmla="*/ 256 h 283"/>
                  <a:gd name="T70" fmla="*/ 117 w 117"/>
                  <a:gd name="T71" fmla="*/ 0 h 283"/>
                  <a:gd name="T72" fmla="*/ 117 w 117"/>
                  <a:gd name="T73" fmla="*/ 0 h 2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17" h="283">
                    <a:moveTo>
                      <a:pt x="117" y="0"/>
                    </a:moveTo>
                    <a:lnTo>
                      <a:pt x="117" y="0"/>
                    </a:lnTo>
                    <a:lnTo>
                      <a:pt x="75" y="283"/>
                    </a:lnTo>
                    <a:lnTo>
                      <a:pt x="0" y="283"/>
                    </a:lnTo>
                    <a:lnTo>
                      <a:pt x="0" y="283"/>
                    </a:lnTo>
                    <a:lnTo>
                      <a:pt x="3" y="275"/>
                    </a:lnTo>
                    <a:lnTo>
                      <a:pt x="6" y="267"/>
                    </a:lnTo>
                    <a:lnTo>
                      <a:pt x="9" y="260"/>
                    </a:lnTo>
                    <a:lnTo>
                      <a:pt x="12" y="254"/>
                    </a:lnTo>
                    <a:lnTo>
                      <a:pt x="14" y="249"/>
                    </a:lnTo>
                    <a:lnTo>
                      <a:pt x="17" y="245"/>
                    </a:lnTo>
                    <a:lnTo>
                      <a:pt x="20" y="242"/>
                    </a:lnTo>
                    <a:lnTo>
                      <a:pt x="23" y="239"/>
                    </a:lnTo>
                    <a:lnTo>
                      <a:pt x="25" y="238"/>
                    </a:lnTo>
                    <a:lnTo>
                      <a:pt x="28" y="236"/>
                    </a:lnTo>
                    <a:lnTo>
                      <a:pt x="30" y="235"/>
                    </a:lnTo>
                    <a:lnTo>
                      <a:pt x="33" y="235"/>
                    </a:lnTo>
                    <a:lnTo>
                      <a:pt x="35" y="235"/>
                    </a:lnTo>
                    <a:lnTo>
                      <a:pt x="37" y="236"/>
                    </a:lnTo>
                    <a:lnTo>
                      <a:pt x="40" y="237"/>
                    </a:lnTo>
                    <a:lnTo>
                      <a:pt x="42" y="238"/>
                    </a:lnTo>
                    <a:lnTo>
                      <a:pt x="44" y="239"/>
                    </a:lnTo>
                    <a:lnTo>
                      <a:pt x="46" y="241"/>
                    </a:lnTo>
                    <a:lnTo>
                      <a:pt x="47" y="243"/>
                    </a:lnTo>
                    <a:lnTo>
                      <a:pt x="49" y="245"/>
                    </a:lnTo>
                    <a:lnTo>
                      <a:pt x="50" y="247"/>
                    </a:lnTo>
                    <a:lnTo>
                      <a:pt x="52" y="248"/>
                    </a:lnTo>
                    <a:lnTo>
                      <a:pt x="53" y="250"/>
                    </a:lnTo>
                    <a:lnTo>
                      <a:pt x="54" y="252"/>
                    </a:lnTo>
                    <a:lnTo>
                      <a:pt x="55" y="253"/>
                    </a:lnTo>
                    <a:lnTo>
                      <a:pt x="56" y="255"/>
                    </a:lnTo>
                    <a:lnTo>
                      <a:pt x="56" y="256"/>
                    </a:lnTo>
                    <a:lnTo>
                      <a:pt x="57" y="256"/>
                    </a:lnTo>
                    <a:lnTo>
                      <a:pt x="57" y="256"/>
                    </a:lnTo>
                    <a:lnTo>
                      <a:pt x="57" y="256"/>
                    </a:lnTo>
                    <a:lnTo>
                      <a:pt x="117" y="0"/>
                    </a:lnTo>
                    <a:lnTo>
                      <a:pt x="117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6" name="Freeform 27"/>
              <p:cNvSpPr>
                <a:spLocks/>
              </p:cNvSpPr>
              <p:nvPr/>
            </p:nvSpPr>
            <p:spPr bwMode="auto">
              <a:xfrm>
                <a:off x="891" y="1244"/>
                <a:ext cx="256" cy="168"/>
              </a:xfrm>
              <a:custGeom>
                <a:avLst/>
                <a:gdLst>
                  <a:gd name="T0" fmla="*/ 244 w 256"/>
                  <a:gd name="T1" fmla="*/ 98 h 168"/>
                  <a:gd name="T2" fmla="*/ 255 w 256"/>
                  <a:gd name="T3" fmla="*/ 116 h 168"/>
                  <a:gd name="T4" fmla="*/ 254 w 256"/>
                  <a:gd name="T5" fmla="*/ 135 h 168"/>
                  <a:gd name="T6" fmla="*/ 242 w 256"/>
                  <a:gd name="T7" fmla="*/ 150 h 168"/>
                  <a:gd name="T8" fmla="*/ 229 w 256"/>
                  <a:gd name="T9" fmla="*/ 147 h 168"/>
                  <a:gd name="T10" fmla="*/ 220 w 256"/>
                  <a:gd name="T11" fmla="*/ 143 h 168"/>
                  <a:gd name="T12" fmla="*/ 207 w 256"/>
                  <a:gd name="T13" fmla="*/ 159 h 168"/>
                  <a:gd name="T14" fmla="*/ 192 w 256"/>
                  <a:gd name="T15" fmla="*/ 160 h 168"/>
                  <a:gd name="T16" fmla="*/ 178 w 256"/>
                  <a:gd name="T17" fmla="*/ 157 h 168"/>
                  <a:gd name="T18" fmla="*/ 163 w 256"/>
                  <a:gd name="T19" fmla="*/ 159 h 168"/>
                  <a:gd name="T20" fmla="*/ 151 w 256"/>
                  <a:gd name="T21" fmla="*/ 156 h 168"/>
                  <a:gd name="T22" fmla="*/ 134 w 256"/>
                  <a:gd name="T23" fmla="*/ 168 h 168"/>
                  <a:gd name="T24" fmla="*/ 122 w 256"/>
                  <a:gd name="T25" fmla="*/ 164 h 168"/>
                  <a:gd name="T26" fmla="*/ 113 w 256"/>
                  <a:gd name="T27" fmla="*/ 145 h 168"/>
                  <a:gd name="T28" fmla="*/ 104 w 256"/>
                  <a:gd name="T29" fmla="*/ 142 h 168"/>
                  <a:gd name="T30" fmla="*/ 93 w 256"/>
                  <a:gd name="T31" fmla="*/ 141 h 168"/>
                  <a:gd name="T32" fmla="*/ 85 w 256"/>
                  <a:gd name="T33" fmla="*/ 150 h 168"/>
                  <a:gd name="T34" fmla="*/ 71 w 256"/>
                  <a:gd name="T35" fmla="*/ 163 h 168"/>
                  <a:gd name="T36" fmla="*/ 57 w 256"/>
                  <a:gd name="T37" fmla="*/ 161 h 168"/>
                  <a:gd name="T38" fmla="*/ 45 w 256"/>
                  <a:gd name="T39" fmla="*/ 145 h 168"/>
                  <a:gd name="T40" fmla="*/ 45 w 256"/>
                  <a:gd name="T41" fmla="*/ 145 h 168"/>
                  <a:gd name="T42" fmla="*/ 37 w 256"/>
                  <a:gd name="T43" fmla="*/ 143 h 168"/>
                  <a:gd name="T44" fmla="*/ 29 w 256"/>
                  <a:gd name="T45" fmla="*/ 159 h 168"/>
                  <a:gd name="T46" fmla="*/ 15 w 256"/>
                  <a:gd name="T47" fmla="*/ 161 h 168"/>
                  <a:gd name="T48" fmla="*/ 2 w 256"/>
                  <a:gd name="T49" fmla="*/ 146 h 168"/>
                  <a:gd name="T50" fmla="*/ 0 w 256"/>
                  <a:gd name="T51" fmla="*/ 128 h 168"/>
                  <a:gd name="T52" fmla="*/ 1 w 256"/>
                  <a:gd name="T53" fmla="*/ 116 h 168"/>
                  <a:gd name="T54" fmla="*/ 1 w 256"/>
                  <a:gd name="T55" fmla="*/ 101 h 168"/>
                  <a:gd name="T56" fmla="*/ 10 w 256"/>
                  <a:gd name="T57" fmla="*/ 83 h 168"/>
                  <a:gd name="T58" fmla="*/ 19 w 256"/>
                  <a:gd name="T59" fmla="*/ 80 h 168"/>
                  <a:gd name="T60" fmla="*/ 22 w 256"/>
                  <a:gd name="T61" fmla="*/ 74 h 168"/>
                  <a:gd name="T62" fmla="*/ 34 w 256"/>
                  <a:gd name="T63" fmla="*/ 55 h 168"/>
                  <a:gd name="T64" fmla="*/ 38 w 256"/>
                  <a:gd name="T65" fmla="*/ 51 h 168"/>
                  <a:gd name="T66" fmla="*/ 39 w 256"/>
                  <a:gd name="T67" fmla="*/ 37 h 168"/>
                  <a:gd name="T68" fmla="*/ 50 w 256"/>
                  <a:gd name="T69" fmla="*/ 20 h 168"/>
                  <a:gd name="T70" fmla="*/ 63 w 256"/>
                  <a:gd name="T71" fmla="*/ 19 h 168"/>
                  <a:gd name="T72" fmla="*/ 78 w 256"/>
                  <a:gd name="T73" fmla="*/ 38 h 168"/>
                  <a:gd name="T74" fmla="*/ 87 w 256"/>
                  <a:gd name="T75" fmla="*/ 33 h 168"/>
                  <a:gd name="T76" fmla="*/ 92 w 256"/>
                  <a:gd name="T77" fmla="*/ 35 h 168"/>
                  <a:gd name="T78" fmla="*/ 97 w 256"/>
                  <a:gd name="T79" fmla="*/ 19 h 168"/>
                  <a:gd name="T80" fmla="*/ 110 w 256"/>
                  <a:gd name="T81" fmla="*/ 4 h 168"/>
                  <a:gd name="T82" fmla="*/ 122 w 256"/>
                  <a:gd name="T83" fmla="*/ 0 h 168"/>
                  <a:gd name="T84" fmla="*/ 138 w 256"/>
                  <a:gd name="T85" fmla="*/ 7 h 168"/>
                  <a:gd name="T86" fmla="*/ 147 w 256"/>
                  <a:gd name="T87" fmla="*/ 20 h 168"/>
                  <a:gd name="T88" fmla="*/ 156 w 256"/>
                  <a:gd name="T89" fmla="*/ 18 h 168"/>
                  <a:gd name="T90" fmla="*/ 175 w 256"/>
                  <a:gd name="T91" fmla="*/ 27 h 168"/>
                  <a:gd name="T92" fmla="*/ 185 w 256"/>
                  <a:gd name="T93" fmla="*/ 20 h 168"/>
                  <a:gd name="T94" fmla="*/ 199 w 256"/>
                  <a:gd name="T95" fmla="*/ 13 h 168"/>
                  <a:gd name="T96" fmla="*/ 214 w 256"/>
                  <a:gd name="T97" fmla="*/ 21 h 168"/>
                  <a:gd name="T98" fmla="*/ 221 w 256"/>
                  <a:gd name="T99" fmla="*/ 40 h 168"/>
                  <a:gd name="T100" fmla="*/ 220 w 256"/>
                  <a:gd name="T101" fmla="*/ 59 h 168"/>
                  <a:gd name="T102" fmla="*/ 219 w 256"/>
                  <a:gd name="T103" fmla="*/ 65 h 168"/>
                  <a:gd name="T104" fmla="*/ 228 w 256"/>
                  <a:gd name="T105" fmla="*/ 67 h 168"/>
                  <a:gd name="T106" fmla="*/ 239 w 256"/>
                  <a:gd name="T107" fmla="*/ 84 h 168"/>
                  <a:gd name="T108" fmla="*/ 240 w 256"/>
                  <a:gd name="T109" fmla="*/ 96 h 1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56" h="168">
                    <a:moveTo>
                      <a:pt x="240" y="96"/>
                    </a:moveTo>
                    <a:lnTo>
                      <a:pt x="240" y="96"/>
                    </a:lnTo>
                    <a:lnTo>
                      <a:pt x="240" y="96"/>
                    </a:lnTo>
                    <a:lnTo>
                      <a:pt x="244" y="98"/>
                    </a:lnTo>
                    <a:lnTo>
                      <a:pt x="248" y="101"/>
                    </a:lnTo>
                    <a:lnTo>
                      <a:pt x="251" y="105"/>
                    </a:lnTo>
                    <a:lnTo>
                      <a:pt x="254" y="110"/>
                    </a:lnTo>
                    <a:lnTo>
                      <a:pt x="255" y="116"/>
                    </a:lnTo>
                    <a:lnTo>
                      <a:pt x="256" y="123"/>
                    </a:lnTo>
                    <a:lnTo>
                      <a:pt x="256" y="123"/>
                    </a:lnTo>
                    <a:lnTo>
                      <a:pt x="255" y="129"/>
                    </a:lnTo>
                    <a:lnTo>
                      <a:pt x="254" y="135"/>
                    </a:lnTo>
                    <a:lnTo>
                      <a:pt x="252" y="140"/>
                    </a:lnTo>
                    <a:lnTo>
                      <a:pt x="249" y="144"/>
                    </a:lnTo>
                    <a:lnTo>
                      <a:pt x="246" y="148"/>
                    </a:lnTo>
                    <a:lnTo>
                      <a:pt x="242" y="150"/>
                    </a:lnTo>
                    <a:lnTo>
                      <a:pt x="238" y="150"/>
                    </a:lnTo>
                    <a:lnTo>
                      <a:pt x="238" y="150"/>
                    </a:lnTo>
                    <a:lnTo>
                      <a:pt x="233" y="149"/>
                    </a:lnTo>
                    <a:lnTo>
                      <a:pt x="229" y="147"/>
                    </a:lnTo>
                    <a:lnTo>
                      <a:pt x="225" y="143"/>
                    </a:lnTo>
                    <a:lnTo>
                      <a:pt x="222" y="137"/>
                    </a:lnTo>
                    <a:lnTo>
                      <a:pt x="222" y="137"/>
                    </a:lnTo>
                    <a:lnTo>
                      <a:pt x="220" y="143"/>
                    </a:lnTo>
                    <a:lnTo>
                      <a:pt x="218" y="148"/>
                    </a:lnTo>
                    <a:lnTo>
                      <a:pt x="215" y="152"/>
                    </a:lnTo>
                    <a:lnTo>
                      <a:pt x="211" y="156"/>
                    </a:lnTo>
                    <a:lnTo>
                      <a:pt x="207" y="159"/>
                    </a:lnTo>
                    <a:lnTo>
                      <a:pt x="203" y="160"/>
                    </a:lnTo>
                    <a:lnTo>
                      <a:pt x="198" y="161"/>
                    </a:lnTo>
                    <a:lnTo>
                      <a:pt x="198" y="161"/>
                    </a:lnTo>
                    <a:lnTo>
                      <a:pt x="192" y="160"/>
                    </a:lnTo>
                    <a:lnTo>
                      <a:pt x="187" y="157"/>
                    </a:lnTo>
                    <a:lnTo>
                      <a:pt x="182" y="152"/>
                    </a:lnTo>
                    <a:lnTo>
                      <a:pt x="182" y="152"/>
                    </a:lnTo>
                    <a:lnTo>
                      <a:pt x="178" y="157"/>
                    </a:lnTo>
                    <a:lnTo>
                      <a:pt x="173" y="160"/>
                    </a:lnTo>
                    <a:lnTo>
                      <a:pt x="168" y="161"/>
                    </a:lnTo>
                    <a:lnTo>
                      <a:pt x="168" y="161"/>
                    </a:lnTo>
                    <a:lnTo>
                      <a:pt x="163" y="159"/>
                    </a:lnTo>
                    <a:lnTo>
                      <a:pt x="158" y="156"/>
                    </a:lnTo>
                    <a:lnTo>
                      <a:pt x="154" y="150"/>
                    </a:lnTo>
                    <a:lnTo>
                      <a:pt x="154" y="150"/>
                    </a:lnTo>
                    <a:lnTo>
                      <a:pt x="151" y="156"/>
                    </a:lnTo>
                    <a:lnTo>
                      <a:pt x="147" y="162"/>
                    </a:lnTo>
                    <a:lnTo>
                      <a:pt x="144" y="165"/>
                    </a:lnTo>
                    <a:lnTo>
                      <a:pt x="139" y="167"/>
                    </a:lnTo>
                    <a:lnTo>
                      <a:pt x="134" y="168"/>
                    </a:lnTo>
                    <a:lnTo>
                      <a:pt x="134" y="168"/>
                    </a:lnTo>
                    <a:lnTo>
                      <a:pt x="130" y="168"/>
                    </a:lnTo>
                    <a:lnTo>
                      <a:pt x="126" y="166"/>
                    </a:lnTo>
                    <a:lnTo>
                      <a:pt x="122" y="164"/>
                    </a:lnTo>
                    <a:lnTo>
                      <a:pt x="119" y="160"/>
                    </a:lnTo>
                    <a:lnTo>
                      <a:pt x="117" y="156"/>
                    </a:lnTo>
                    <a:lnTo>
                      <a:pt x="114" y="151"/>
                    </a:lnTo>
                    <a:lnTo>
                      <a:pt x="113" y="145"/>
                    </a:lnTo>
                    <a:lnTo>
                      <a:pt x="112" y="139"/>
                    </a:lnTo>
                    <a:lnTo>
                      <a:pt x="112" y="139"/>
                    </a:lnTo>
                    <a:lnTo>
                      <a:pt x="108" y="141"/>
                    </a:lnTo>
                    <a:lnTo>
                      <a:pt x="104" y="142"/>
                    </a:lnTo>
                    <a:lnTo>
                      <a:pt x="100" y="142"/>
                    </a:lnTo>
                    <a:lnTo>
                      <a:pt x="100" y="142"/>
                    </a:lnTo>
                    <a:lnTo>
                      <a:pt x="97" y="142"/>
                    </a:lnTo>
                    <a:lnTo>
                      <a:pt x="93" y="141"/>
                    </a:lnTo>
                    <a:lnTo>
                      <a:pt x="89" y="139"/>
                    </a:lnTo>
                    <a:lnTo>
                      <a:pt x="89" y="139"/>
                    </a:lnTo>
                    <a:lnTo>
                      <a:pt x="87" y="145"/>
                    </a:lnTo>
                    <a:lnTo>
                      <a:pt x="85" y="150"/>
                    </a:lnTo>
                    <a:lnTo>
                      <a:pt x="82" y="155"/>
                    </a:lnTo>
                    <a:lnTo>
                      <a:pt x="78" y="158"/>
                    </a:lnTo>
                    <a:lnTo>
                      <a:pt x="75" y="161"/>
                    </a:lnTo>
                    <a:lnTo>
                      <a:pt x="71" y="163"/>
                    </a:lnTo>
                    <a:lnTo>
                      <a:pt x="66" y="163"/>
                    </a:lnTo>
                    <a:lnTo>
                      <a:pt x="66" y="163"/>
                    </a:lnTo>
                    <a:lnTo>
                      <a:pt x="62" y="163"/>
                    </a:lnTo>
                    <a:lnTo>
                      <a:pt x="57" y="161"/>
                    </a:lnTo>
                    <a:lnTo>
                      <a:pt x="54" y="158"/>
                    </a:lnTo>
                    <a:lnTo>
                      <a:pt x="50" y="155"/>
                    </a:lnTo>
                    <a:lnTo>
                      <a:pt x="47" y="150"/>
                    </a:lnTo>
                    <a:lnTo>
                      <a:pt x="45" y="145"/>
                    </a:lnTo>
                    <a:lnTo>
                      <a:pt x="45" y="145"/>
                    </a:lnTo>
                    <a:lnTo>
                      <a:pt x="45" y="145"/>
                    </a:lnTo>
                    <a:lnTo>
                      <a:pt x="45" y="145"/>
                    </a:lnTo>
                    <a:lnTo>
                      <a:pt x="45" y="145"/>
                    </a:lnTo>
                    <a:lnTo>
                      <a:pt x="45" y="145"/>
                    </a:lnTo>
                    <a:lnTo>
                      <a:pt x="42" y="145"/>
                    </a:lnTo>
                    <a:lnTo>
                      <a:pt x="40" y="144"/>
                    </a:lnTo>
                    <a:lnTo>
                      <a:pt x="37" y="143"/>
                    </a:lnTo>
                    <a:lnTo>
                      <a:pt x="37" y="143"/>
                    </a:lnTo>
                    <a:lnTo>
                      <a:pt x="35" y="149"/>
                    </a:lnTo>
                    <a:lnTo>
                      <a:pt x="32" y="154"/>
                    </a:lnTo>
                    <a:lnTo>
                      <a:pt x="29" y="159"/>
                    </a:lnTo>
                    <a:lnTo>
                      <a:pt x="24" y="161"/>
                    </a:lnTo>
                    <a:lnTo>
                      <a:pt x="19" y="162"/>
                    </a:lnTo>
                    <a:lnTo>
                      <a:pt x="19" y="162"/>
                    </a:lnTo>
                    <a:lnTo>
                      <a:pt x="15" y="161"/>
                    </a:lnTo>
                    <a:lnTo>
                      <a:pt x="11" y="159"/>
                    </a:lnTo>
                    <a:lnTo>
                      <a:pt x="7" y="156"/>
                    </a:lnTo>
                    <a:lnTo>
                      <a:pt x="4" y="151"/>
                    </a:lnTo>
                    <a:lnTo>
                      <a:pt x="2" y="146"/>
                    </a:lnTo>
                    <a:lnTo>
                      <a:pt x="1" y="139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0" y="128"/>
                    </a:lnTo>
                    <a:lnTo>
                      <a:pt x="1" y="124"/>
                    </a:lnTo>
                    <a:lnTo>
                      <a:pt x="2" y="120"/>
                    </a:lnTo>
                    <a:lnTo>
                      <a:pt x="2" y="120"/>
                    </a:lnTo>
                    <a:lnTo>
                      <a:pt x="1" y="116"/>
                    </a:lnTo>
                    <a:lnTo>
                      <a:pt x="0" y="112"/>
                    </a:lnTo>
                    <a:lnTo>
                      <a:pt x="0" y="108"/>
                    </a:lnTo>
                    <a:lnTo>
                      <a:pt x="0" y="108"/>
                    </a:lnTo>
                    <a:lnTo>
                      <a:pt x="1" y="101"/>
                    </a:lnTo>
                    <a:lnTo>
                      <a:pt x="2" y="96"/>
                    </a:lnTo>
                    <a:lnTo>
                      <a:pt x="4" y="90"/>
                    </a:lnTo>
                    <a:lnTo>
                      <a:pt x="7" y="86"/>
                    </a:lnTo>
                    <a:lnTo>
                      <a:pt x="10" y="83"/>
                    </a:lnTo>
                    <a:lnTo>
                      <a:pt x="14" y="81"/>
                    </a:lnTo>
                    <a:lnTo>
                      <a:pt x="18" y="80"/>
                    </a:lnTo>
                    <a:lnTo>
                      <a:pt x="18" y="80"/>
                    </a:lnTo>
                    <a:lnTo>
                      <a:pt x="19" y="80"/>
                    </a:lnTo>
                    <a:lnTo>
                      <a:pt x="20" y="80"/>
                    </a:lnTo>
                    <a:lnTo>
                      <a:pt x="21" y="80"/>
                    </a:lnTo>
                    <a:lnTo>
                      <a:pt x="21" y="80"/>
                    </a:lnTo>
                    <a:lnTo>
                      <a:pt x="22" y="74"/>
                    </a:lnTo>
                    <a:lnTo>
                      <a:pt x="23" y="68"/>
                    </a:lnTo>
                    <a:lnTo>
                      <a:pt x="26" y="62"/>
                    </a:lnTo>
                    <a:lnTo>
                      <a:pt x="29" y="58"/>
                    </a:lnTo>
                    <a:lnTo>
                      <a:pt x="34" y="55"/>
                    </a:lnTo>
                    <a:lnTo>
                      <a:pt x="38" y="54"/>
                    </a:lnTo>
                    <a:lnTo>
                      <a:pt x="38" y="54"/>
                    </a:lnTo>
                    <a:lnTo>
                      <a:pt x="38" y="52"/>
                    </a:lnTo>
                    <a:lnTo>
                      <a:pt x="38" y="51"/>
                    </a:lnTo>
                    <a:lnTo>
                      <a:pt x="38" y="49"/>
                    </a:lnTo>
                    <a:lnTo>
                      <a:pt x="38" y="49"/>
                    </a:lnTo>
                    <a:lnTo>
                      <a:pt x="38" y="43"/>
                    </a:lnTo>
                    <a:lnTo>
                      <a:pt x="39" y="37"/>
                    </a:lnTo>
                    <a:lnTo>
                      <a:pt x="41" y="32"/>
                    </a:lnTo>
                    <a:lnTo>
                      <a:pt x="44" y="27"/>
                    </a:lnTo>
                    <a:lnTo>
                      <a:pt x="47" y="23"/>
                    </a:lnTo>
                    <a:lnTo>
                      <a:pt x="50" y="20"/>
                    </a:lnTo>
                    <a:lnTo>
                      <a:pt x="54" y="19"/>
                    </a:lnTo>
                    <a:lnTo>
                      <a:pt x="58" y="18"/>
                    </a:lnTo>
                    <a:lnTo>
                      <a:pt x="58" y="18"/>
                    </a:lnTo>
                    <a:lnTo>
                      <a:pt x="63" y="19"/>
                    </a:lnTo>
                    <a:lnTo>
                      <a:pt x="68" y="22"/>
                    </a:lnTo>
                    <a:lnTo>
                      <a:pt x="72" y="26"/>
                    </a:lnTo>
                    <a:lnTo>
                      <a:pt x="75" y="31"/>
                    </a:lnTo>
                    <a:lnTo>
                      <a:pt x="78" y="38"/>
                    </a:lnTo>
                    <a:lnTo>
                      <a:pt x="78" y="38"/>
                    </a:lnTo>
                    <a:lnTo>
                      <a:pt x="80" y="36"/>
                    </a:lnTo>
                    <a:lnTo>
                      <a:pt x="83" y="34"/>
                    </a:lnTo>
                    <a:lnTo>
                      <a:pt x="87" y="33"/>
                    </a:lnTo>
                    <a:lnTo>
                      <a:pt x="87" y="33"/>
                    </a:lnTo>
                    <a:lnTo>
                      <a:pt x="88" y="34"/>
                    </a:lnTo>
                    <a:lnTo>
                      <a:pt x="90" y="34"/>
                    </a:lnTo>
                    <a:lnTo>
                      <a:pt x="92" y="35"/>
                    </a:lnTo>
                    <a:lnTo>
                      <a:pt x="92" y="35"/>
                    </a:lnTo>
                    <a:lnTo>
                      <a:pt x="93" y="29"/>
                    </a:lnTo>
                    <a:lnTo>
                      <a:pt x="95" y="23"/>
                    </a:lnTo>
                    <a:lnTo>
                      <a:pt x="97" y="19"/>
                    </a:lnTo>
                    <a:lnTo>
                      <a:pt x="100" y="14"/>
                    </a:lnTo>
                    <a:lnTo>
                      <a:pt x="103" y="10"/>
                    </a:lnTo>
                    <a:lnTo>
                      <a:pt x="106" y="6"/>
                    </a:lnTo>
                    <a:lnTo>
                      <a:pt x="110" y="4"/>
                    </a:lnTo>
                    <a:lnTo>
                      <a:pt x="114" y="1"/>
                    </a:lnTo>
                    <a:lnTo>
                      <a:pt x="118" y="0"/>
                    </a:lnTo>
                    <a:lnTo>
                      <a:pt x="122" y="0"/>
                    </a:lnTo>
                    <a:lnTo>
                      <a:pt x="122" y="0"/>
                    </a:lnTo>
                    <a:lnTo>
                      <a:pt x="126" y="0"/>
                    </a:lnTo>
                    <a:lnTo>
                      <a:pt x="130" y="2"/>
                    </a:lnTo>
                    <a:lnTo>
                      <a:pt x="134" y="4"/>
                    </a:lnTo>
                    <a:lnTo>
                      <a:pt x="138" y="7"/>
                    </a:lnTo>
                    <a:lnTo>
                      <a:pt x="142" y="11"/>
                    </a:lnTo>
                    <a:lnTo>
                      <a:pt x="145" y="15"/>
                    </a:lnTo>
                    <a:lnTo>
                      <a:pt x="147" y="20"/>
                    </a:lnTo>
                    <a:lnTo>
                      <a:pt x="147" y="20"/>
                    </a:lnTo>
                    <a:lnTo>
                      <a:pt x="150" y="19"/>
                    </a:lnTo>
                    <a:lnTo>
                      <a:pt x="153" y="18"/>
                    </a:lnTo>
                    <a:lnTo>
                      <a:pt x="156" y="18"/>
                    </a:lnTo>
                    <a:lnTo>
                      <a:pt x="156" y="18"/>
                    </a:lnTo>
                    <a:lnTo>
                      <a:pt x="161" y="19"/>
                    </a:lnTo>
                    <a:lnTo>
                      <a:pt x="166" y="20"/>
                    </a:lnTo>
                    <a:lnTo>
                      <a:pt x="171" y="23"/>
                    </a:lnTo>
                    <a:lnTo>
                      <a:pt x="175" y="27"/>
                    </a:lnTo>
                    <a:lnTo>
                      <a:pt x="179" y="31"/>
                    </a:lnTo>
                    <a:lnTo>
                      <a:pt x="179" y="31"/>
                    </a:lnTo>
                    <a:lnTo>
                      <a:pt x="182" y="25"/>
                    </a:lnTo>
                    <a:lnTo>
                      <a:pt x="185" y="20"/>
                    </a:lnTo>
                    <a:lnTo>
                      <a:pt x="190" y="16"/>
                    </a:lnTo>
                    <a:lnTo>
                      <a:pt x="194" y="14"/>
                    </a:lnTo>
                    <a:lnTo>
                      <a:pt x="199" y="13"/>
                    </a:lnTo>
                    <a:lnTo>
                      <a:pt x="199" y="13"/>
                    </a:lnTo>
                    <a:lnTo>
                      <a:pt x="203" y="13"/>
                    </a:lnTo>
                    <a:lnTo>
                      <a:pt x="207" y="15"/>
                    </a:lnTo>
                    <a:lnTo>
                      <a:pt x="210" y="18"/>
                    </a:lnTo>
                    <a:lnTo>
                      <a:pt x="214" y="21"/>
                    </a:lnTo>
                    <a:lnTo>
                      <a:pt x="216" y="25"/>
                    </a:lnTo>
                    <a:lnTo>
                      <a:pt x="219" y="29"/>
                    </a:lnTo>
                    <a:lnTo>
                      <a:pt x="220" y="35"/>
                    </a:lnTo>
                    <a:lnTo>
                      <a:pt x="221" y="40"/>
                    </a:lnTo>
                    <a:lnTo>
                      <a:pt x="222" y="47"/>
                    </a:lnTo>
                    <a:lnTo>
                      <a:pt x="222" y="47"/>
                    </a:lnTo>
                    <a:lnTo>
                      <a:pt x="221" y="53"/>
                    </a:lnTo>
                    <a:lnTo>
                      <a:pt x="220" y="59"/>
                    </a:lnTo>
                    <a:lnTo>
                      <a:pt x="218" y="65"/>
                    </a:lnTo>
                    <a:lnTo>
                      <a:pt x="218" y="65"/>
                    </a:lnTo>
                    <a:lnTo>
                      <a:pt x="219" y="65"/>
                    </a:lnTo>
                    <a:lnTo>
                      <a:pt x="219" y="65"/>
                    </a:lnTo>
                    <a:lnTo>
                      <a:pt x="220" y="65"/>
                    </a:lnTo>
                    <a:lnTo>
                      <a:pt x="220" y="65"/>
                    </a:lnTo>
                    <a:lnTo>
                      <a:pt x="224" y="65"/>
                    </a:lnTo>
                    <a:lnTo>
                      <a:pt x="228" y="67"/>
                    </a:lnTo>
                    <a:lnTo>
                      <a:pt x="231" y="70"/>
                    </a:lnTo>
                    <a:lnTo>
                      <a:pt x="234" y="74"/>
                    </a:lnTo>
                    <a:lnTo>
                      <a:pt x="237" y="79"/>
                    </a:lnTo>
                    <a:lnTo>
                      <a:pt x="239" y="84"/>
                    </a:lnTo>
                    <a:lnTo>
                      <a:pt x="240" y="89"/>
                    </a:lnTo>
                    <a:lnTo>
                      <a:pt x="240" y="96"/>
                    </a:lnTo>
                    <a:lnTo>
                      <a:pt x="240" y="96"/>
                    </a:lnTo>
                    <a:lnTo>
                      <a:pt x="240" y="96"/>
                    </a:lnTo>
                    <a:lnTo>
                      <a:pt x="240" y="96"/>
                    </a:lnTo>
                    <a:lnTo>
                      <a:pt x="240" y="96"/>
                    </a:lnTo>
                    <a:lnTo>
                      <a:pt x="240" y="96"/>
                    </a:lnTo>
                    <a:close/>
                  </a:path>
                </a:pathLst>
              </a:custGeom>
              <a:solidFill>
                <a:srgbClr val="A6A6A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  <p:sp>
          <p:nvSpPr>
            <p:cNvPr id="24" name="Rectangle 8"/>
            <p:cNvSpPr>
              <a:spLocks noChangeArrowheads="1"/>
            </p:cNvSpPr>
            <p:nvPr/>
          </p:nvSpPr>
          <p:spPr bwMode="auto">
            <a:xfrm>
              <a:off x="1646" y="1048"/>
              <a:ext cx="3342" cy="15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PT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WEAKNESSES ( </a:t>
              </a:r>
              <a:r>
                <a:rPr lang="pt-PT" sz="2400" b="1" dirty="0" smtClean="0">
                  <a:solidFill>
                    <a:srgbClr val="000000"/>
                  </a:solidFill>
                  <a:latin typeface="Verdana" pitchFamily="34" charset="0"/>
                  <a:cs typeface="Arial" pitchFamily="34" charset="0"/>
                  <a:hlinkClick r:id="rId2" action="ppaction://hlinksldjump"/>
                </a:rPr>
                <a:t>Fraquezas</a:t>
              </a:r>
              <a:r>
                <a:rPr kumimoji="0" lang="pt-PT" sz="2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)</a:t>
              </a:r>
              <a:endParaRPr kumimoji="0" lang="pt-PT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dirty="0" smtClean="0"/>
                <a:t>Lealdade </a:t>
              </a:r>
              <a:r>
                <a:rPr lang="pt-PT" dirty="0"/>
                <a:t>dos clientes;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dirty="0"/>
                <a:t>Regionalização;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dirty="0"/>
                <a:t>Dificuldade na distribuição </a:t>
              </a:r>
              <a:r>
                <a:rPr lang="pt-PT" dirty="0" err="1"/>
                <a:t>inter-ilhas</a:t>
              </a:r>
              <a:r>
                <a:rPr lang="pt-PT" dirty="0"/>
                <a:t> (transporte);</a:t>
              </a:r>
            </a:p>
            <a:p>
              <a:pPr marL="342900" lvl="0" indent="-342900">
                <a:lnSpc>
                  <a:spcPct val="150000"/>
                </a:lnSpc>
                <a:buFont typeface="Wingdings"/>
                <a:buChar char=""/>
              </a:pPr>
              <a:r>
                <a:rPr lang="pt-PT" dirty="0"/>
                <a:t>Não é saudável </a:t>
              </a:r>
              <a:r>
                <a:rPr lang="pt-PT" dirty="0" smtClean="0"/>
                <a:t>(substância </a:t>
              </a:r>
              <a:r>
                <a:rPr lang="pt-PT" dirty="0"/>
                <a:t>abrasivas ao organismos);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dirty="0"/>
                <a:t>A produção dos seus produtos causa danos ambientais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37" name="Rectângulo 36"/>
          <p:cNvSpPr/>
          <p:nvPr/>
        </p:nvSpPr>
        <p:spPr>
          <a:xfrm>
            <a:off x="3067075" y="40996"/>
            <a:ext cx="33810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4000" b="1" dirty="0">
                <a:solidFill>
                  <a:schemeClr val="dk1"/>
                </a:solidFill>
                <a:latin typeface="Blackadder ITC" pitchFamily="82" charset="0"/>
                <a:hlinkClick r:id="rId2" action="ppaction://hlinksldjump"/>
              </a:rPr>
              <a:t>Análise </a:t>
            </a:r>
            <a:r>
              <a:rPr lang="pt-PT" sz="4000" b="1" dirty="0">
                <a:solidFill>
                  <a:schemeClr val="dk1"/>
                </a:solidFill>
                <a:latin typeface="Arial Narrow" pitchFamily="34" charset="0"/>
                <a:hlinkClick r:id="rId2" action="ppaction://hlinksldjump"/>
              </a:rPr>
              <a:t>SWOT</a:t>
            </a:r>
            <a:endParaRPr lang="pt-PT" sz="4000" b="1" dirty="0">
              <a:solidFill>
                <a:schemeClr val="dk1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69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66743" y="101549"/>
            <a:ext cx="9987992" cy="4031060"/>
            <a:chOff x="1202" y="1071"/>
            <a:chExt cx="3938" cy="2148"/>
          </a:xfrm>
        </p:grpSpPr>
        <p:sp>
          <p:nvSpPr>
            <p:cNvPr id="3" name="AutoShape 3"/>
            <p:cNvSpPr>
              <a:spLocks noChangeAspect="1" noChangeArrowheads="1" noTextEdit="1"/>
            </p:cNvSpPr>
            <p:nvPr/>
          </p:nvSpPr>
          <p:spPr bwMode="auto">
            <a:xfrm>
              <a:off x="1202" y="1071"/>
              <a:ext cx="3765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4" name="Freeform 5"/>
            <p:cNvSpPr>
              <a:spLocks/>
            </p:cNvSpPr>
            <p:nvPr/>
          </p:nvSpPr>
          <p:spPr bwMode="auto">
            <a:xfrm>
              <a:off x="1231" y="1119"/>
              <a:ext cx="2972" cy="2009"/>
            </a:xfrm>
            <a:custGeom>
              <a:avLst/>
              <a:gdLst>
                <a:gd name="T0" fmla="*/ 0 w 2972"/>
                <a:gd name="T1" fmla="*/ 1708 h 2009"/>
                <a:gd name="T2" fmla="*/ 2826 w 2972"/>
                <a:gd name="T3" fmla="*/ 1708 h 2009"/>
                <a:gd name="T4" fmla="*/ 2826 w 2972"/>
                <a:gd name="T5" fmla="*/ 2009 h 2009"/>
                <a:gd name="T6" fmla="*/ 2972 w 2972"/>
                <a:gd name="T7" fmla="*/ 1004 h 2009"/>
                <a:gd name="T8" fmla="*/ 2826 w 2972"/>
                <a:gd name="T9" fmla="*/ 0 h 2009"/>
                <a:gd name="T10" fmla="*/ 2826 w 2972"/>
                <a:gd name="T11" fmla="*/ 301 h 2009"/>
                <a:gd name="T12" fmla="*/ 0 w 2972"/>
                <a:gd name="T13" fmla="*/ 301 h 2009"/>
                <a:gd name="T14" fmla="*/ 0 w 2972"/>
                <a:gd name="T15" fmla="*/ 1708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72" h="2009">
                  <a:moveTo>
                    <a:pt x="0" y="1708"/>
                  </a:moveTo>
                  <a:lnTo>
                    <a:pt x="2826" y="1708"/>
                  </a:lnTo>
                  <a:lnTo>
                    <a:pt x="2826" y="2009"/>
                  </a:lnTo>
                  <a:lnTo>
                    <a:pt x="2972" y="1004"/>
                  </a:lnTo>
                  <a:lnTo>
                    <a:pt x="2826" y="0"/>
                  </a:lnTo>
                  <a:lnTo>
                    <a:pt x="2826" y="301"/>
                  </a:lnTo>
                  <a:lnTo>
                    <a:pt x="0" y="301"/>
                  </a:lnTo>
                  <a:lnTo>
                    <a:pt x="0" y="1708"/>
                  </a:lnTo>
                  <a:close/>
                </a:path>
              </a:pathLst>
            </a:custGeom>
            <a:solidFill>
              <a:srgbClr val="E0E59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5" name="Freeform 6"/>
            <p:cNvSpPr>
              <a:spLocks/>
            </p:cNvSpPr>
            <p:nvPr/>
          </p:nvSpPr>
          <p:spPr bwMode="auto">
            <a:xfrm>
              <a:off x="1231" y="1119"/>
              <a:ext cx="2972" cy="2009"/>
            </a:xfrm>
            <a:custGeom>
              <a:avLst/>
              <a:gdLst>
                <a:gd name="T0" fmla="*/ 0 w 2972"/>
                <a:gd name="T1" fmla="*/ 1708 h 2009"/>
                <a:gd name="T2" fmla="*/ 2826 w 2972"/>
                <a:gd name="T3" fmla="*/ 1708 h 2009"/>
                <a:gd name="T4" fmla="*/ 2826 w 2972"/>
                <a:gd name="T5" fmla="*/ 2009 h 2009"/>
                <a:gd name="T6" fmla="*/ 2972 w 2972"/>
                <a:gd name="T7" fmla="*/ 1004 h 2009"/>
                <a:gd name="T8" fmla="*/ 2826 w 2972"/>
                <a:gd name="T9" fmla="*/ 0 h 2009"/>
                <a:gd name="T10" fmla="*/ 2826 w 2972"/>
                <a:gd name="T11" fmla="*/ 301 h 2009"/>
                <a:gd name="T12" fmla="*/ 0 w 2972"/>
                <a:gd name="T13" fmla="*/ 301 h 2009"/>
                <a:gd name="T14" fmla="*/ 0 w 2972"/>
                <a:gd name="T15" fmla="*/ 1708 h 20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972" h="2009">
                  <a:moveTo>
                    <a:pt x="0" y="1708"/>
                  </a:moveTo>
                  <a:lnTo>
                    <a:pt x="2826" y="1708"/>
                  </a:lnTo>
                  <a:lnTo>
                    <a:pt x="2826" y="2009"/>
                  </a:lnTo>
                  <a:lnTo>
                    <a:pt x="2972" y="1004"/>
                  </a:lnTo>
                  <a:lnTo>
                    <a:pt x="2826" y="0"/>
                  </a:lnTo>
                  <a:lnTo>
                    <a:pt x="2826" y="301"/>
                  </a:lnTo>
                  <a:lnTo>
                    <a:pt x="0" y="301"/>
                  </a:lnTo>
                  <a:lnTo>
                    <a:pt x="0" y="1708"/>
                  </a:lnTo>
                  <a:close/>
                </a:path>
              </a:pathLst>
            </a:custGeom>
            <a:noFill/>
            <a:ln w="6" cap="flat">
              <a:solidFill>
                <a:srgbClr val="E0E597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6" name="Rectangle 8"/>
            <p:cNvSpPr>
              <a:spLocks noChangeArrowheads="1"/>
            </p:cNvSpPr>
            <p:nvPr/>
          </p:nvSpPr>
          <p:spPr bwMode="auto">
            <a:xfrm>
              <a:off x="1231" y="1473"/>
              <a:ext cx="3909" cy="15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PT" sz="26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OPPORTUNITIES ( Oportunidades</a:t>
              </a:r>
              <a:r>
                <a:rPr kumimoji="0" lang="pt-PT" sz="2600" b="1" i="0" u="none" strike="noStrike" cap="none" normalizeH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 )</a:t>
              </a:r>
              <a:endParaRPr kumimoji="0" lang="pt-PT" sz="26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Maior preocupação por parte da população num estilo de vida saudável;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Possibilidade de abertura de novos mercados;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Preocupação com a saúde;</a:t>
              </a:r>
            </a:p>
            <a:p>
              <a:pPr marL="342900" lvl="0" indent="-342900" algn="just">
                <a:lnSpc>
                  <a:spcPct val="150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Preocupação com o meio ambiente;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>
              <a:off x="1377" y="1732"/>
              <a:ext cx="2592" cy="738"/>
            </a:xfrm>
            <a:prstGeom prst="rect">
              <a:avLst/>
            </a:prstGeom>
            <a:noFill/>
            <a:ln w="6" cap="flat">
              <a:solidFill>
                <a:srgbClr val="E0E597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grpSp>
          <p:nvGrpSpPr>
            <p:cNvPr id="8" name="Group 32"/>
            <p:cNvGrpSpPr>
              <a:grpSpLocks/>
            </p:cNvGrpSpPr>
            <p:nvPr/>
          </p:nvGrpSpPr>
          <p:grpSpPr bwMode="auto">
            <a:xfrm>
              <a:off x="4368" y="1624"/>
              <a:ext cx="533" cy="925"/>
              <a:chOff x="4368" y="1624"/>
              <a:chExt cx="533" cy="925"/>
            </a:xfrm>
          </p:grpSpPr>
          <p:sp>
            <p:nvSpPr>
              <p:cNvPr id="9" name="Freeform 15"/>
              <p:cNvSpPr>
                <a:spLocks/>
              </p:cNvSpPr>
              <p:nvPr/>
            </p:nvSpPr>
            <p:spPr bwMode="auto">
              <a:xfrm>
                <a:off x="4368" y="1624"/>
                <a:ext cx="533" cy="907"/>
              </a:xfrm>
              <a:custGeom>
                <a:avLst/>
                <a:gdLst>
                  <a:gd name="T0" fmla="*/ 266 w 533"/>
                  <a:gd name="T1" fmla="*/ 907 h 907"/>
                  <a:gd name="T2" fmla="*/ 266 w 533"/>
                  <a:gd name="T3" fmla="*/ 907 h 907"/>
                  <a:gd name="T4" fmla="*/ 533 w 533"/>
                  <a:gd name="T5" fmla="*/ 907 h 907"/>
                  <a:gd name="T6" fmla="*/ 399 w 533"/>
                  <a:gd name="T7" fmla="*/ 454 h 907"/>
                  <a:gd name="T8" fmla="*/ 266 w 533"/>
                  <a:gd name="T9" fmla="*/ 0 h 907"/>
                  <a:gd name="T10" fmla="*/ 133 w 533"/>
                  <a:gd name="T11" fmla="*/ 454 h 907"/>
                  <a:gd name="T12" fmla="*/ 0 w 533"/>
                  <a:gd name="T13" fmla="*/ 907 h 907"/>
                  <a:gd name="T14" fmla="*/ 266 w 533"/>
                  <a:gd name="T15" fmla="*/ 907 h 907"/>
                  <a:gd name="T16" fmla="*/ 266 w 533"/>
                  <a:gd name="T17" fmla="*/ 907 h 9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33" h="907">
                    <a:moveTo>
                      <a:pt x="266" y="907"/>
                    </a:moveTo>
                    <a:lnTo>
                      <a:pt x="266" y="907"/>
                    </a:lnTo>
                    <a:lnTo>
                      <a:pt x="533" y="907"/>
                    </a:lnTo>
                    <a:lnTo>
                      <a:pt x="399" y="454"/>
                    </a:lnTo>
                    <a:lnTo>
                      <a:pt x="266" y="0"/>
                    </a:lnTo>
                    <a:lnTo>
                      <a:pt x="133" y="454"/>
                    </a:lnTo>
                    <a:lnTo>
                      <a:pt x="0" y="907"/>
                    </a:lnTo>
                    <a:lnTo>
                      <a:pt x="266" y="907"/>
                    </a:lnTo>
                    <a:lnTo>
                      <a:pt x="266" y="907"/>
                    </a:lnTo>
                    <a:close/>
                  </a:path>
                </a:pathLst>
              </a:custGeom>
              <a:solidFill>
                <a:srgbClr val="FAE28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0" name="Freeform 16"/>
              <p:cNvSpPr>
                <a:spLocks/>
              </p:cNvSpPr>
              <p:nvPr/>
            </p:nvSpPr>
            <p:spPr bwMode="auto">
              <a:xfrm>
                <a:off x="4603" y="1752"/>
                <a:ext cx="60" cy="101"/>
              </a:xfrm>
              <a:custGeom>
                <a:avLst/>
                <a:gdLst>
                  <a:gd name="T0" fmla="*/ 59 w 60"/>
                  <a:gd name="T1" fmla="*/ 43 h 101"/>
                  <a:gd name="T2" fmla="*/ 59 w 60"/>
                  <a:gd name="T3" fmla="*/ 38 h 101"/>
                  <a:gd name="T4" fmla="*/ 57 w 60"/>
                  <a:gd name="T5" fmla="*/ 29 h 101"/>
                  <a:gd name="T6" fmla="*/ 54 w 60"/>
                  <a:gd name="T7" fmla="*/ 20 h 101"/>
                  <a:gd name="T8" fmla="*/ 50 w 60"/>
                  <a:gd name="T9" fmla="*/ 13 h 101"/>
                  <a:gd name="T10" fmla="*/ 45 w 60"/>
                  <a:gd name="T11" fmla="*/ 8 h 101"/>
                  <a:gd name="T12" fmla="*/ 40 w 60"/>
                  <a:gd name="T13" fmla="*/ 3 h 101"/>
                  <a:gd name="T14" fmla="*/ 34 w 60"/>
                  <a:gd name="T15" fmla="*/ 1 h 101"/>
                  <a:gd name="T16" fmla="*/ 28 w 60"/>
                  <a:gd name="T17" fmla="*/ 0 h 101"/>
                  <a:gd name="T18" fmla="*/ 25 w 60"/>
                  <a:gd name="T19" fmla="*/ 1 h 101"/>
                  <a:gd name="T20" fmla="*/ 19 w 60"/>
                  <a:gd name="T21" fmla="*/ 3 h 101"/>
                  <a:gd name="T22" fmla="*/ 14 w 60"/>
                  <a:gd name="T23" fmla="*/ 7 h 101"/>
                  <a:gd name="T24" fmla="*/ 9 w 60"/>
                  <a:gd name="T25" fmla="*/ 13 h 101"/>
                  <a:gd name="T26" fmla="*/ 6 w 60"/>
                  <a:gd name="T27" fmla="*/ 20 h 101"/>
                  <a:gd name="T28" fmla="*/ 2 w 60"/>
                  <a:gd name="T29" fmla="*/ 29 h 101"/>
                  <a:gd name="T30" fmla="*/ 0 w 60"/>
                  <a:gd name="T31" fmla="*/ 38 h 101"/>
                  <a:gd name="T32" fmla="*/ 0 w 60"/>
                  <a:gd name="T33" fmla="*/ 47 h 101"/>
                  <a:gd name="T34" fmla="*/ 0 w 60"/>
                  <a:gd name="T35" fmla="*/ 58 h 101"/>
                  <a:gd name="T36" fmla="*/ 0 w 60"/>
                  <a:gd name="T37" fmla="*/ 63 h 101"/>
                  <a:gd name="T38" fmla="*/ 2 w 60"/>
                  <a:gd name="T39" fmla="*/ 72 h 101"/>
                  <a:gd name="T40" fmla="*/ 5 w 60"/>
                  <a:gd name="T41" fmla="*/ 81 h 101"/>
                  <a:gd name="T42" fmla="*/ 9 w 60"/>
                  <a:gd name="T43" fmla="*/ 88 h 101"/>
                  <a:gd name="T44" fmla="*/ 14 w 60"/>
                  <a:gd name="T45" fmla="*/ 94 h 101"/>
                  <a:gd name="T46" fmla="*/ 19 w 60"/>
                  <a:gd name="T47" fmla="*/ 98 h 101"/>
                  <a:gd name="T48" fmla="*/ 25 w 60"/>
                  <a:gd name="T49" fmla="*/ 100 h 101"/>
                  <a:gd name="T50" fmla="*/ 31 w 60"/>
                  <a:gd name="T51" fmla="*/ 101 h 101"/>
                  <a:gd name="T52" fmla="*/ 34 w 60"/>
                  <a:gd name="T53" fmla="*/ 101 h 101"/>
                  <a:gd name="T54" fmla="*/ 40 w 60"/>
                  <a:gd name="T55" fmla="*/ 98 h 101"/>
                  <a:gd name="T56" fmla="*/ 45 w 60"/>
                  <a:gd name="T57" fmla="*/ 94 h 101"/>
                  <a:gd name="T58" fmla="*/ 50 w 60"/>
                  <a:gd name="T59" fmla="*/ 88 h 101"/>
                  <a:gd name="T60" fmla="*/ 54 w 60"/>
                  <a:gd name="T61" fmla="*/ 81 h 101"/>
                  <a:gd name="T62" fmla="*/ 57 w 60"/>
                  <a:gd name="T63" fmla="*/ 72 h 101"/>
                  <a:gd name="T64" fmla="*/ 59 w 60"/>
                  <a:gd name="T65" fmla="*/ 63 h 101"/>
                  <a:gd name="T66" fmla="*/ 60 w 60"/>
                  <a:gd name="T67" fmla="*/ 54 h 101"/>
                  <a:gd name="T68" fmla="*/ 59 w 60"/>
                  <a:gd name="T69" fmla="*/ 43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60" h="101">
                    <a:moveTo>
                      <a:pt x="59" y="43"/>
                    </a:moveTo>
                    <a:lnTo>
                      <a:pt x="59" y="43"/>
                    </a:lnTo>
                    <a:lnTo>
                      <a:pt x="59" y="43"/>
                    </a:lnTo>
                    <a:lnTo>
                      <a:pt x="59" y="38"/>
                    </a:lnTo>
                    <a:lnTo>
                      <a:pt x="58" y="34"/>
                    </a:lnTo>
                    <a:lnTo>
                      <a:pt x="57" y="29"/>
                    </a:lnTo>
                    <a:lnTo>
                      <a:pt x="55" y="25"/>
                    </a:lnTo>
                    <a:lnTo>
                      <a:pt x="54" y="20"/>
                    </a:lnTo>
                    <a:lnTo>
                      <a:pt x="52" y="17"/>
                    </a:lnTo>
                    <a:lnTo>
                      <a:pt x="50" y="13"/>
                    </a:lnTo>
                    <a:lnTo>
                      <a:pt x="48" y="10"/>
                    </a:lnTo>
                    <a:lnTo>
                      <a:pt x="45" y="8"/>
                    </a:lnTo>
                    <a:lnTo>
                      <a:pt x="43" y="5"/>
                    </a:lnTo>
                    <a:lnTo>
                      <a:pt x="40" y="3"/>
                    </a:lnTo>
                    <a:lnTo>
                      <a:pt x="37" y="2"/>
                    </a:lnTo>
                    <a:lnTo>
                      <a:pt x="34" y="1"/>
                    </a:lnTo>
                    <a:lnTo>
                      <a:pt x="31" y="0"/>
                    </a:lnTo>
                    <a:lnTo>
                      <a:pt x="28" y="0"/>
                    </a:lnTo>
                    <a:lnTo>
                      <a:pt x="25" y="1"/>
                    </a:lnTo>
                    <a:lnTo>
                      <a:pt x="25" y="1"/>
                    </a:lnTo>
                    <a:lnTo>
                      <a:pt x="22" y="2"/>
                    </a:lnTo>
                    <a:lnTo>
                      <a:pt x="19" y="3"/>
                    </a:lnTo>
                    <a:lnTo>
                      <a:pt x="17" y="5"/>
                    </a:lnTo>
                    <a:lnTo>
                      <a:pt x="14" y="7"/>
                    </a:lnTo>
                    <a:lnTo>
                      <a:pt x="12" y="10"/>
                    </a:lnTo>
                    <a:lnTo>
                      <a:pt x="9" y="13"/>
                    </a:lnTo>
                    <a:lnTo>
                      <a:pt x="7" y="17"/>
                    </a:lnTo>
                    <a:lnTo>
                      <a:pt x="6" y="20"/>
                    </a:lnTo>
                    <a:lnTo>
                      <a:pt x="4" y="24"/>
                    </a:lnTo>
                    <a:lnTo>
                      <a:pt x="2" y="29"/>
                    </a:lnTo>
                    <a:lnTo>
                      <a:pt x="1" y="33"/>
                    </a:lnTo>
                    <a:lnTo>
                      <a:pt x="0" y="38"/>
                    </a:lnTo>
                    <a:lnTo>
                      <a:pt x="0" y="43"/>
                    </a:lnTo>
                    <a:lnTo>
                      <a:pt x="0" y="47"/>
                    </a:lnTo>
                    <a:lnTo>
                      <a:pt x="0" y="53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0" y="63"/>
                    </a:lnTo>
                    <a:lnTo>
                      <a:pt x="1" y="68"/>
                    </a:lnTo>
                    <a:lnTo>
                      <a:pt x="2" y="72"/>
                    </a:lnTo>
                    <a:lnTo>
                      <a:pt x="4" y="77"/>
                    </a:lnTo>
                    <a:lnTo>
                      <a:pt x="5" y="81"/>
                    </a:lnTo>
                    <a:lnTo>
                      <a:pt x="7" y="84"/>
                    </a:lnTo>
                    <a:lnTo>
                      <a:pt x="9" y="88"/>
                    </a:lnTo>
                    <a:lnTo>
                      <a:pt x="12" y="91"/>
                    </a:lnTo>
                    <a:lnTo>
                      <a:pt x="14" y="94"/>
                    </a:lnTo>
                    <a:lnTo>
                      <a:pt x="16" y="96"/>
                    </a:lnTo>
                    <a:lnTo>
                      <a:pt x="19" y="98"/>
                    </a:lnTo>
                    <a:lnTo>
                      <a:pt x="22" y="99"/>
                    </a:lnTo>
                    <a:lnTo>
                      <a:pt x="25" y="100"/>
                    </a:lnTo>
                    <a:lnTo>
                      <a:pt x="28" y="101"/>
                    </a:lnTo>
                    <a:lnTo>
                      <a:pt x="31" y="101"/>
                    </a:lnTo>
                    <a:lnTo>
                      <a:pt x="34" y="101"/>
                    </a:lnTo>
                    <a:lnTo>
                      <a:pt x="34" y="101"/>
                    </a:lnTo>
                    <a:lnTo>
                      <a:pt x="37" y="100"/>
                    </a:lnTo>
                    <a:lnTo>
                      <a:pt x="40" y="98"/>
                    </a:lnTo>
                    <a:lnTo>
                      <a:pt x="43" y="96"/>
                    </a:lnTo>
                    <a:lnTo>
                      <a:pt x="45" y="94"/>
                    </a:lnTo>
                    <a:lnTo>
                      <a:pt x="47" y="91"/>
                    </a:lnTo>
                    <a:lnTo>
                      <a:pt x="50" y="88"/>
                    </a:lnTo>
                    <a:lnTo>
                      <a:pt x="52" y="84"/>
                    </a:lnTo>
                    <a:lnTo>
                      <a:pt x="54" y="81"/>
                    </a:lnTo>
                    <a:lnTo>
                      <a:pt x="55" y="77"/>
                    </a:lnTo>
                    <a:lnTo>
                      <a:pt x="57" y="72"/>
                    </a:lnTo>
                    <a:lnTo>
                      <a:pt x="58" y="68"/>
                    </a:lnTo>
                    <a:lnTo>
                      <a:pt x="59" y="63"/>
                    </a:lnTo>
                    <a:lnTo>
                      <a:pt x="59" y="59"/>
                    </a:lnTo>
                    <a:lnTo>
                      <a:pt x="60" y="54"/>
                    </a:lnTo>
                    <a:lnTo>
                      <a:pt x="60" y="49"/>
                    </a:lnTo>
                    <a:lnTo>
                      <a:pt x="59" y="43"/>
                    </a:lnTo>
                    <a:lnTo>
                      <a:pt x="59" y="4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1" name="Freeform 17"/>
              <p:cNvSpPr>
                <a:spLocks/>
              </p:cNvSpPr>
              <p:nvPr/>
            </p:nvSpPr>
            <p:spPr bwMode="auto">
              <a:xfrm>
                <a:off x="4421" y="1872"/>
                <a:ext cx="194" cy="614"/>
              </a:xfrm>
              <a:custGeom>
                <a:avLst/>
                <a:gdLst>
                  <a:gd name="T0" fmla="*/ 194 w 194"/>
                  <a:gd name="T1" fmla="*/ 0 h 614"/>
                  <a:gd name="T2" fmla="*/ 194 w 194"/>
                  <a:gd name="T3" fmla="*/ 0 h 614"/>
                  <a:gd name="T4" fmla="*/ 79 w 194"/>
                  <a:gd name="T5" fmla="*/ 614 h 614"/>
                  <a:gd name="T6" fmla="*/ 0 w 194"/>
                  <a:gd name="T7" fmla="*/ 614 h 614"/>
                  <a:gd name="T8" fmla="*/ 0 w 194"/>
                  <a:gd name="T9" fmla="*/ 614 h 614"/>
                  <a:gd name="T10" fmla="*/ 3 w 194"/>
                  <a:gd name="T11" fmla="*/ 607 h 614"/>
                  <a:gd name="T12" fmla="*/ 6 w 194"/>
                  <a:gd name="T13" fmla="*/ 601 h 614"/>
                  <a:gd name="T14" fmla="*/ 10 w 194"/>
                  <a:gd name="T15" fmla="*/ 595 h 614"/>
                  <a:gd name="T16" fmla="*/ 13 w 194"/>
                  <a:gd name="T17" fmla="*/ 590 h 614"/>
                  <a:gd name="T18" fmla="*/ 16 w 194"/>
                  <a:gd name="T19" fmla="*/ 586 h 614"/>
                  <a:gd name="T20" fmla="*/ 19 w 194"/>
                  <a:gd name="T21" fmla="*/ 582 h 614"/>
                  <a:gd name="T22" fmla="*/ 22 w 194"/>
                  <a:gd name="T23" fmla="*/ 579 h 614"/>
                  <a:gd name="T24" fmla="*/ 25 w 194"/>
                  <a:gd name="T25" fmla="*/ 577 h 614"/>
                  <a:gd name="T26" fmla="*/ 28 w 194"/>
                  <a:gd name="T27" fmla="*/ 575 h 614"/>
                  <a:gd name="T28" fmla="*/ 31 w 194"/>
                  <a:gd name="T29" fmla="*/ 573 h 614"/>
                  <a:gd name="T30" fmla="*/ 34 w 194"/>
                  <a:gd name="T31" fmla="*/ 572 h 614"/>
                  <a:gd name="T32" fmla="*/ 36 w 194"/>
                  <a:gd name="T33" fmla="*/ 571 h 614"/>
                  <a:gd name="T34" fmla="*/ 39 w 194"/>
                  <a:gd name="T35" fmla="*/ 571 h 614"/>
                  <a:gd name="T36" fmla="*/ 42 w 194"/>
                  <a:gd name="T37" fmla="*/ 570 h 614"/>
                  <a:gd name="T38" fmla="*/ 44 w 194"/>
                  <a:gd name="T39" fmla="*/ 570 h 614"/>
                  <a:gd name="T40" fmla="*/ 46 w 194"/>
                  <a:gd name="T41" fmla="*/ 571 h 614"/>
                  <a:gd name="T42" fmla="*/ 48 w 194"/>
                  <a:gd name="T43" fmla="*/ 571 h 614"/>
                  <a:gd name="T44" fmla="*/ 50 w 194"/>
                  <a:gd name="T45" fmla="*/ 571 h 614"/>
                  <a:gd name="T46" fmla="*/ 52 w 194"/>
                  <a:gd name="T47" fmla="*/ 572 h 614"/>
                  <a:gd name="T48" fmla="*/ 53 w 194"/>
                  <a:gd name="T49" fmla="*/ 573 h 614"/>
                  <a:gd name="T50" fmla="*/ 55 w 194"/>
                  <a:gd name="T51" fmla="*/ 573 h 614"/>
                  <a:gd name="T52" fmla="*/ 56 w 194"/>
                  <a:gd name="T53" fmla="*/ 574 h 614"/>
                  <a:gd name="T54" fmla="*/ 57 w 194"/>
                  <a:gd name="T55" fmla="*/ 574 h 614"/>
                  <a:gd name="T56" fmla="*/ 57 w 194"/>
                  <a:gd name="T57" fmla="*/ 575 h 614"/>
                  <a:gd name="T58" fmla="*/ 58 w 194"/>
                  <a:gd name="T59" fmla="*/ 575 h 614"/>
                  <a:gd name="T60" fmla="*/ 58 w 194"/>
                  <a:gd name="T61" fmla="*/ 575 h 614"/>
                  <a:gd name="T62" fmla="*/ 58 w 194"/>
                  <a:gd name="T63" fmla="*/ 575 h 614"/>
                  <a:gd name="T64" fmla="*/ 194 w 194"/>
                  <a:gd name="T65" fmla="*/ 0 h 614"/>
                  <a:gd name="T66" fmla="*/ 194 w 194"/>
                  <a:gd name="T67" fmla="*/ 0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94" h="614">
                    <a:moveTo>
                      <a:pt x="194" y="0"/>
                    </a:moveTo>
                    <a:lnTo>
                      <a:pt x="194" y="0"/>
                    </a:lnTo>
                    <a:lnTo>
                      <a:pt x="79" y="614"/>
                    </a:lnTo>
                    <a:lnTo>
                      <a:pt x="0" y="614"/>
                    </a:lnTo>
                    <a:lnTo>
                      <a:pt x="0" y="614"/>
                    </a:lnTo>
                    <a:lnTo>
                      <a:pt x="3" y="607"/>
                    </a:lnTo>
                    <a:lnTo>
                      <a:pt x="6" y="601"/>
                    </a:lnTo>
                    <a:lnTo>
                      <a:pt x="10" y="595"/>
                    </a:lnTo>
                    <a:lnTo>
                      <a:pt x="13" y="590"/>
                    </a:lnTo>
                    <a:lnTo>
                      <a:pt x="16" y="586"/>
                    </a:lnTo>
                    <a:lnTo>
                      <a:pt x="19" y="582"/>
                    </a:lnTo>
                    <a:lnTo>
                      <a:pt x="22" y="579"/>
                    </a:lnTo>
                    <a:lnTo>
                      <a:pt x="25" y="577"/>
                    </a:lnTo>
                    <a:lnTo>
                      <a:pt x="28" y="575"/>
                    </a:lnTo>
                    <a:lnTo>
                      <a:pt x="31" y="573"/>
                    </a:lnTo>
                    <a:lnTo>
                      <a:pt x="34" y="572"/>
                    </a:lnTo>
                    <a:lnTo>
                      <a:pt x="36" y="571"/>
                    </a:lnTo>
                    <a:lnTo>
                      <a:pt x="39" y="571"/>
                    </a:lnTo>
                    <a:lnTo>
                      <a:pt x="42" y="570"/>
                    </a:lnTo>
                    <a:lnTo>
                      <a:pt x="44" y="570"/>
                    </a:lnTo>
                    <a:lnTo>
                      <a:pt x="46" y="571"/>
                    </a:lnTo>
                    <a:lnTo>
                      <a:pt x="48" y="571"/>
                    </a:lnTo>
                    <a:lnTo>
                      <a:pt x="50" y="571"/>
                    </a:lnTo>
                    <a:lnTo>
                      <a:pt x="52" y="572"/>
                    </a:lnTo>
                    <a:lnTo>
                      <a:pt x="53" y="573"/>
                    </a:lnTo>
                    <a:lnTo>
                      <a:pt x="55" y="573"/>
                    </a:lnTo>
                    <a:lnTo>
                      <a:pt x="56" y="574"/>
                    </a:lnTo>
                    <a:lnTo>
                      <a:pt x="57" y="574"/>
                    </a:lnTo>
                    <a:lnTo>
                      <a:pt x="57" y="575"/>
                    </a:lnTo>
                    <a:lnTo>
                      <a:pt x="58" y="575"/>
                    </a:lnTo>
                    <a:lnTo>
                      <a:pt x="58" y="575"/>
                    </a:lnTo>
                    <a:lnTo>
                      <a:pt x="58" y="575"/>
                    </a:lnTo>
                    <a:lnTo>
                      <a:pt x="194" y="0"/>
                    </a:lnTo>
                    <a:lnTo>
                      <a:pt x="19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2" name="Freeform 18"/>
              <p:cNvSpPr>
                <a:spLocks/>
              </p:cNvSpPr>
              <p:nvPr/>
            </p:nvSpPr>
            <p:spPr bwMode="auto">
              <a:xfrm>
                <a:off x="4653" y="1872"/>
                <a:ext cx="194" cy="614"/>
              </a:xfrm>
              <a:custGeom>
                <a:avLst/>
                <a:gdLst>
                  <a:gd name="T0" fmla="*/ 0 w 194"/>
                  <a:gd name="T1" fmla="*/ 0 h 614"/>
                  <a:gd name="T2" fmla="*/ 0 w 194"/>
                  <a:gd name="T3" fmla="*/ 0 h 614"/>
                  <a:gd name="T4" fmla="*/ 115 w 194"/>
                  <a:gd name="T5" fmla="*/ 614 h 614"/>
                  <a:gd name="T6" fmla="*/ 194 w 194"/>
                  <a:gd name="T7" fmla="*/ 614 h 614"/>
                  <a:gd name="T8" fmla="*/ 194 w 194"/>
                  <a:gd name="T9" fmla="*/ 614 h 614"/>
                  <a:gd name="T10" fmla="*/ 191 w 194"/>
                  <a:gd name="T11" fmla="*/ 607 h 614"/>
                  <a:gd name="T12" fmla="*/ 188 w 194"/>
                  <a:gd name="T13" fmla="*/ 601 h 614"/>
                  <a:gd name="T14" fmla="*/ 185 w 194"/>
                  <a:gd name="T15" fmla="*/ 595 h 614"/>
                  <a:gd name="T16" fmla="*/ 182 w 194"/>
                  <a:gd name="T17" fmla="*/ 590 h 614"/>
                  <a:gd name="T18" fmla="*/ 178 w 194"/>
                  <a:gd name="T19" fmla="*/ 586 h 614"/>
                  <a:gd name="T20" fmla="*/ 175 w 194"/>
                  <a:gd name="T21" fmla="*/ 582 h 614"/>
                  <a:gd name="T22" fmla="*/ 172 w 194"/>
                  <a:gd name="T23" fmla="*/ 579 h 614"/>
                  <a:gd name="T24" fmla="*/ 169 w 194"/>
                  <a:gd name="T25" fmla="*/ 577 h 614"/>
                  <a:gd name="T26" fmla="*/ 166 w 194"/>
                  <a:gd name="T27" fmla="*/ 575 h 614"/>
                  <a:gd name="T28" fmla="*/ 163 w 194"/>
                  <a:gd name="T29" fmla="*/ 573 h 614"/>
                  <a:gd name="T30" fmla="*/ 160 w 194"/>
                  <a:gd name="T31" fmla="*/ 572 h 614"/>
                  <a:gd name="T32" fmla="*/ 158 w 194"/>
                  <a:gd name="T33" fmla="*/ 571 h 614"/>
                  <a:gd name="T34" fmla="*/ 155 w 194"/>
                  <a:gd name="T35" fmla="*/ 571 h 614"/>
                  <a:gd name="T36" fmla="*/ 153 w 194"/>
                  <a:gd name="T37" fmla="*/ 570 h 614"/>
                  <a:gd name="T38" fmla="*/ 150 w 194"/>
                  <a:gd name="T39" fmla="*/ 570 h 614"/>
                  <a:gd name="T40" fmla="*/ 148 w 194"/>
                  <a:gd name="T41" fmla="*/ 571 h 614"/>
                  <a:gd name="T42" fmla="*/ 146 w 194"/>
                  <a:gd name="T43" fmla="*/ 571 h 614"/>
                  <a:gd name="T44" fmla="*/ 144 w 194"/>
                  <a:gd name="T45" fmla="*/ 571 h 614"/>
                  <a:gd name="T46" fmla="*/ 143 w 194"/>
                  <a:gd name="T47" fmla="*/ 572 h 614"/>
                  <a:gd name="T48" fmla="*/ 141 w 194"/>
                  <a:gd name="T49" fmla="*/ 573 h 614"/>
                  <a:gd name="T50" fmla="*/ 140 w 194"/>
                  <a:gd name="T51" fmla="*/ 573 h 614"/>
                  <a:gd name="T52" fmla="*/ 139 w 194"/>
                  <a:gd name="T53" fmla="*/ 574 h 614"/>
                  <a:gd name="T54" fmla="*/ 138 w 194"/>
                  <a:gd name="T55" fmla="*/ 574 h 614"/>
                  <a:gd name="T56" fmla="*/ 137 w 194"/>
                  <a:gd name="T57" fmla="*/ 575 h 614"/>
                  <a:gd name="T58" fmla="*/ 137 w 194"/>
                  <a:gd name="T59" fmla="*/ 575 h 614"/>
                  <a:gd name="T60" fmla="*/ 137 w 194"/>
                  <a:gd name="T61" fmla="*/ 575 h 614"/>
                  <a:gd name="T62" fmla="*/ 137 w 194"/>
                  <a:gd name="T63" fmla="*/ 575 h 614"/>
                  <a:gd name="T64" fmla="*/ 0 w 194"/>
                  <a:gd name="T65" fmla="*/ 0 h 614"/>
                  <a:gd name="T66" fmla="*/ 0 w 194"/>
                  <a:gd name="T67" fmla="*/ 0 h 6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94" h="614">
                    <a:moveTo>
                      <a:pt x="0" y="0"/>
                    </a:moveTo>
                    <a:lnTo>
                      <a:pt x="0" y="0"/>
                    </a:lnTo>
                    <a:lnTo>
                      <a:pt x="115" y="614"/>
                    </a:lnTo>
                    <a:lnTo>
                      <a:pt x="194" y="614"/>
                    </a:lnTo>
                    <a:lnTo>
                      <a:pt x="194" y="614"/>
                    </a:lnTo>
                    <a:lnTo>
                      <a:pt x="191" y="607"/>
                    </a:lnTo>
                    <a:lnTo>
                      <a:pt x="188" y="601"/>
                    </a:lnTo>
                    <a:lnTo>
                      <a:pt x="185" y="595"/>
                    </a:lnTo>
                    <a:lnTo>
                      <a:pt x="182" y="590"/>
                    </a:lnTo>
                    <a:lnTo>
                      <a:pt x="178" y="586"/>
                    </a:lnTo>
                    <a:lnTo>
                      <a:pt x="175" y="582"/>
                    </a:lnTo>
                    <a:lnTo>
                      <a:pt x="172" y="579"/>
                    </a:lnTo>
                    <a:lnTo>
                      <a:pt x="169" y="577"/>
                    </a:lnTo>
                    <a:lnTo>
                      <a:pt x="166" y="575"/>
                    </a:lnTo>
                    <a:lnTo>
                      <a:pt x="163" y="573"/>
                    </a:lnTo>
                    <a:lnTo>
                      <a:pt x="160" y="572"/>
                    </a:lnTo>
                    <a:lnTo>
                      <a:pt x="158" y="571"/>
                    </a:lnTo>
                    <a:lnTo>
                      <a:pt x="155" y="571"/>
                    </a:lnTo>
                    <a:lnTo>
                      <a:pt x="153" y="570"/>
                    </a:lnTo>
                    <a:lnTo>
                      <a:pt x="150" y="570"/>
                    </a:lnTo>
                    <a:lnTo>
                      <a:pt x="148" y="571"/>
                    </a:lnTo>
                    <a:lnTo>
                      <a:pt x="146" y="571"/>
                    </a:lnTo>
                    <a:lnTo>
                      <a:pt x="144" y="571"/>
                    </a:lnTo>
                    <a:lnTo>
                      <a:pt x="143" y="572"/>
                    </a:lnTo>
                    <a:lnTo>
                      <a:pt x="141" y="573"/>
                    </a:lnTo>
                    <a:lnTo>
                      <a:pt x="140" y="573"/>
                    </a:lnTo>
                    <a:lnTo>
                      <a:pt x="139" y="574"/>
                    </a:lnTo>
                    <a:lnTo>
                      <a:pt x="138" y="574"/>
                    </a:lnTo>
                    <a:lnTo>
                      <a:pt x="137" y="575"/>
                    </a:lnTo>
                    <a:lnTo>
                      <a:pt x="137" y="575"/>
                    </a:lnTo>
                    <a:lnTo>
                      <a:pt x="137" y="575"/>
                    </a:lnTo>
                    <a:lnTo>
                      <a:pt x="137" y="575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3" name="Freeform 19"/>
              <p:cNvSpPr>
                <a:spLocks/>
              </p:cNvSpPr>
              <p:nvPr/>
            </p:nvSpPr>
            <p:spPr bwMode="auto">
              <a:xfrm>
                <a:off x="4507" y="1853"/>
                <a:ext cx="93" cy="253"/>
              </a:xfrm>
              <a:custGeom>
                <a:avLst/>
                <a:gdLst>
                  <a:gd name="T0" fmla="*/ 93 w 93"/>
                  <a:gd name="T1" fmla="*/ 0 h 253"/>
                  <a:gd name="T2" fmla="*/ 93 w 93"/>
                  <a:gd name="T3" fmla="*/ 0 h 253"/>
                  <a:gd name="T4" fmla="*/ 0 w 93"/>
                  <a:gd name="T5" fmla="*/ 77 h 253"/>
                  <a:gd name="T6" fmla="*/ 31 w 93"/>
                  <a:gd name="T7" fmla="*/ 212 h 253"/>
                  <a:gd name="T8" fmla="*/ 12 w 93"/>
                  <a:gd name="T9" fmla="*/ 253 h 253"/>
                  <a:gd name="T10" fmla="*/ 48 w 93"/>
                  <a:gd name="T11" fmla="*/ 215 h 253"/>
                  <a:gd name="T12" fmla="*/ 12 w 93"/>
                  <a:gd name="T13" fmla="*/ 112 h 253"/>
                  <a:gd name="T14" fmla="*/ 93 w 93"/>
                  <a:gd name="T15" fmla="*/ 0 h 253"/>
                  <a:gd name="T16" fmla="*/ 93 w 93"/>
                  <a:gd name="T17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3" h="253">
                    <a:moveTo>
                      <a:pt x="93" y="0"/>
                    </a:moveTo>
                    <a:lnTo>
                      <a:pt x="93" y="0"/>
                    </a:lnTo>
                    <a:lnTo>
                      <a:pt x="0" y="77"/>
                    </a:lnTo>
                    <a:lnTo>
                      <a:pt x="31" y="212"/>
                    </a:lnTo>
                    <a:lnTo>
                      <a:pt x="12" y="253"/>
                    </a:lnTo>
                    <a:lnTo>
                      <a:pt x="48" y="215"/>
                    </a:lnTo>
                    <a:lnTo>
                      <a:pt x="12" y="112"/>
                    </a:lnTo>
                    <a:lnTo>
                      <a:pt x="93" y="0"/>
                    </a:lnTo>
                    <a:lnTo>
                      <a:pt x="9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4" name="Freeform 20"/>
              <p:cNvSpPr>
                <a:spLocks/>
              </p:cNvSpPr>
              <p:nvPr/>
            </p:nvSpPr>
            <p:spPr bwMode="auto">
              <a:xfrm>
                <a:off x="4667" y="1853"/>
                <a:ext cx="92" cy="253"/>
              </a:xfrm>
              <a:custGeom>
                <a:avLst/>
                <a:gdLst>
                  <a:gd name="T0" fmla="*/ 0 w 92"/>
                  <a:gd name="T1" fmla="*/ 0 h 253"/>
                  <a:gd name="T2" fmla="*/ 0 w 92"/>
                  <a:gd name="T3" fmla="*/ 0 h 253"/>
                  <a:gd name="T4" fmla="*/ 92 w 92"/>
                  <a:gd name="T5" fmla="*/ 77 h 253"/>
                  <a:gd name="T6" fmla="*/ 62 w 92"/>
                  <a:gd name="T7" fmla="*/ 212 h 253"/>
                  <a:gd name="T8" fmla="*/ 81 w 92"/>
                  <a:gd name="T9" fmla="*/ 253 h 253"/>
                  <a:gd name="T10" fmla="*/ 45 w 92"/>
                  <a:gd name="T11" fmla="*/ 215 h 253"/>
                  <a:gd name="T12" fmla="*/ 81 w 92"/>
                  <a:gd name="T13" fmla="*/ 112 h 253"/>
                  <a:gd name="T14" fmla="*/ 0 w 92"/>
                  <a:gd name="T15" fmla="*/ 0 h 253"/>
                  <a:gd name="T16" fmla="*/ 0 w 92"/>
                  <a:gd name="T17" fmla="*/ 0 h 2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2" h="253">
                    <a:moveTo>
                      <a:pt x="0" y="0"/>
                    </a:moveTo>
                    <a:lnTo>
                      <a:pt x="0" y="0"/>
                    </a:lnTo>
                    <a:lnTo>
                      <a:pt x="92" y="77"/>
                    </a:lnTo>
                    <a:lnTo>
                      <a:pt x="62" y="212"/>
                    </a:lnTo>
                    <a:lnTo>
                      <a:pt x="81" y="253"/>
                    </a:lnTo>
                    <a:lnTo>
                      <a:pt x="45" y="215"/>
                    </a:lnTo>
                    <a:lnTo>
                      <a:pt x="81" y="1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5" name="Freeform 21"/>
              <p:cNvSpPr>
                <a:spLocks/>
              </p:cNvSpPr>
              <p:nvPr/>
            </p:nvSpPr>
            <p:spPr bwMode="auto">
              <a:xfrm>
                <a:off x="4620" y="2090"/>
                <a:ext cx="33" cy="55"/>
              </a:xfrm>
              <a:custGeom>
                <a:avLst/>
                <a:gdLst>
                  <a:gd name="T0" fmla="*/ 33 w 33"/>
                  <a:gd name="T1" fmla="*/ 23 h 55"/>
                  <a:gd name="T2" fmla="*/ 33 w 33"/>
                  <a:gd name="T3" fmla="*/ 23 h 55"/>
                  <a:gd name="T4" fmla="*/ 33 w 33"/>
                  <a:gd name="T5" fmla="*/ 23 h 55"/>
                  <a:gd name="T6" fmla="*/ 32 w 33"/>
                  <a:gd name="T7" fmla="*/ 18 h 55"/>
                  <a:gd name="T8" fmla="*/ 31 w 33"/>
                  <a:gd name="T9" fmla="*/ 13 h 55"/>
                  <a:gd name="T10" fmla="*/ 29 w 33"/>
                  <a:gd name="T11" fmla="*/ 9 h 55"/>
                  <a:gd name="T12" fmla="*/ 27 w 33"/>
                  <a:gd name="T13" fmla="*/ 5 h 55"/>
                  <a:gd name="T14" fmla="*/ 24 w 33"/>
                  <a:gd name="T15" fmla="*/ 3 h 55"/>
                  <a:gd name="T16" fmla="*/ 21 w 33"/>
                  <a:gd name="T17" fmla="*/ 1 h 55"/>
                  <a:gd name="T18" fmla="*/ 18 w 33"/>
                  <a:gd name="T19" fmla="*/ 0 h 55"/>
                  <a:gd name="T20" fmla="*/ 14 w 33"/>
                  <a:gd name="T21" fmla="*/ 0 h 55"/>
                  <a:gd name="T22" fmla="*/ 14 w 33"/>
                  <a:gd name="T23" fmla="*/ 0 h 55"/>
                  <a:gd name="T24" fmla="*/ 11 w 33"/>
                  <a:gd name="T25" fmla="*/ 2 h 55"/>
                  <a:gd name="T26" fmla="*/ 8 w 33"/>
                  <a:gd name="T27" fmla="*/ 4 h 55"/>
                  <a:gd name="T28" fmla="*/ 6 w 33"/>
                  <a:gd name="T29" fmla="*/ 7 h 55"/>
                  <a:gd name="T30" fmla="*/ 4 w 33"/>
                  <a:gd name="T31" fmla="*/ 11 h 55"/>
                  <a:gd name="T32" fmla="*/ 2 w 33"/>
                  <a:gd name="T33" fmla="*/ 15 h 55"/>
                  <a:gd name="T34" fmla="*/ 1 w 33"/>
                  <a:gd name="T35" fmla="*/ 20 h 55"/>
                  <a:gd name="T36" fmla="*/ 0 w 33"/>
                  <a:gd name="T37" fmla="*/ 25 h 55"/>
                  <a:gd name="T38" fmla="*/ 0 w 33"/>
                  <a:gd name="T39" fmla="*/ 31 h 55"/>
                  <a:gd name="T40" fmla="*/ 0 w 33"/>
                  <a:gd name="T41" fmla="*/ 31 h 55"/>
                  <a:gd name="T42" fmla="*/ 1 w 33"/>
                  <a:gd name="T43" fmla="*/ 37 h 55"/>
                  <a:gd name="T44" fmla="*/ 3 w 33"/>
                  <a:gd name="T45" fmla="*/ 41 h 55"/>
                  <a:gd name="T46" fmla="*/ 5 w 33"/>
                  <a:gd name="T47" fmla="*/ 46 h 55"/>
                  <a:gd name="T48" fmla="*/ 7 w 33"/>
                  <a:gd name="T49" fmla="*/ 49 h 55"/>
                  <a:gd name="T50" fmla="*/ 10 w 33"/>
                  <a:gd name="T51" fmla="*/ 52 h 55"/>
                  <a:gd name="T52" fmla="*/ 13 w 33"/>
                  <a:gd name="T53" fmla="*/ 54 h 55"/>
                  <a:gd name="T54" fmla="*/ 16 w 33"/>
                  <a:gd name="T55" fmla="*/ 55 h 55"/>
                  <a:gd name="T56" fmla="*/ 19 w 33"/>
                  <a:gd name="T57" fmla="*/ 55 h 55"/>
                  <a:gd name="T58" fmla="*/ 19 w 33"/>
                  <a:gd name="T59" fmla="*/ 55 h 55"/>
                  <a:gd name="T60" fmla="*/ 22 w 33"/>
                  <a:gd name="T61" fmla="*/ 53 h 55"/>
                  <a:gd name="T62" fmla="*/ 25 w 33"/>
                  <a:gd name="T63" fmla="*/ 51 h 55"/>
                  <a:gd name="T64" fmla="*/ 28 w 33"/>
                  <a:gd name="T65" fmla="*/ 48 h 55"/>
                  <a:gd name="T66" fmla="*/ 30 w 33"/>
                  <a:gd name="T67" fmla="*/ 44 h 55"/>
                  <a:gd name="T68" fmla="*/ 32 w 33"/>
                  <a:gd name="T69" fmla="*/ 39 h 55"/>
                  <a:gd name="T70" fmla="*/ 33 w 33"/>
                  <a:gd name="T71" fmla="*/ 34 h 55"/>
                  <a:gd name="T72" fmla="*/ 33 w 33"/>
                  <a:gd name="T73" fmla="*/ 29 h 55"/>
                  <a:gd name="T74" fmla="*/ 33 w 33"/>
                  <a:gd name="T75" fmla="*/ 23 h 55"/>
                  <a:gd name="T76" fmla="*/ 33 w 33"/>
                  <a:gd name="T77" fmla="*/ 23 h 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33" h="55">
                    <a:moveTo>
                      <a:pt x="33" y="23"/>
                    </a:moveTo>
                    <a:lnTo>
                      <a:pt x="33" y="23"/>
                    </a:lnTo>
                    <a:lnTo>
                      <a:pt x="33" y="23"/>
                    </a:lnTo>
                    <a:lnTo>
                      <a:pt x="32" y="18"/>
                    </a:lnTo>
                    <a:lnTo>
                      <a:pt x="31" y="13"/>
                    </a:lnTo>
                    <a:lnTo>
                      <a:pt x="29" y="9"/>
                    </a:lnTo>
                    <a:lnTo>
                      <a:pt x="27" y="5"/>
                    </a:lnTo>
                    <a:lnTo>
                      <a:pt x="24" y="3"/>
                    </a:lnTo>
                    <a:lnTo>
                      <a:pt x="21" y="1"/>
                    </a:lnTo>
                    <a:lnTo>
                      <a:pt x="18" y="0"/>
                    </a:lnTo>
                    <a:lnTo>
                      <a:pt x="14" y="0"/>
                    </a:lnTo>
                    <a:lnTo>
                      <a:pt x="14" y="0"/>
                    </a:lnTo>
                    <a:lnTo>
                      <a:pt x="11" y="2"/>
                    </a:lnTo>
                    <a:lnTo>
                      <a:pt x="8" y="4"/>
                    </a:lnTo>
                    <a:lnTo>
                      <a:pt x="6" y="7"/>
                    </a:lnTo>
                    <a:lnTo>
                      <a:pt x="4" y="11"/>
                    </a:lnTo>
                    <a:lnTo>
                      <a:pt x="2" y="15"/>
                    </a:lnTo>
                    <a:lnTo>
                      <a:pt x="1" y="20"/>
                    </a:lnTo>
                    <a:lnTo>
                      <a:pt x="0" y="25"/>
                    </a:lnTo>
                    <a:lnTo>
                      <a:pt x="0" y="31"/>
                    </a:lnTo>
                    <a:lnTo>
                      <a:pt x="0" y="31"/>
                    </a:lnTo>
                    <a:lnTo>
                      <a:pt x="1" y="37"/>
                    </a:lnTo>
                    <a:lnTo>
                      <a:pt x="3" y="41"/>
                    </a:lnTo>
                    <a:lnTo>
                      <a:pt x="5" y="46"/>
                    </a:lnTo>
                    <a:lnTo>
                      <a:pt x="7" y="49"/>
                    </a:lnTo>
                    <a:lnTo>
                      <a:pt x="10" y="52"/>
                    </a:lnTo>
                    <a:lnTo>
                      <a:pt x="13" y="54"/>
                    </a:lnTo>
                    <a:lnTo>
                      <a:pt x="16" y="55"/>
                    </a:lnTo>
                    <a:lnTo>
                      <a:pt x="19" y="55"/>
                    </a:lnTo>
                    <a:lnTo>
                      <a:pt x="19" y="55"/>
                    </a:lnTo>
                    <a:lnTo>
                      <a:pt x="22" y="53"/>
                    </a:lnTo>
                    <a:lnTo>
                      <a:pt x="25" y="51"/>
                    </a:lnTo>
                    <a:lnTo>
                      <a:pt x="28" y="48"/>
                    </a:lnTo>
                    <a:lnTo>
                      <a:pt x="30" y="44"/>
                    </a:lnTo>
                    <a:lnTo>
                      <a:pt x="32" y="39"/>
                    </a:lnTo>
                    <a:lnTo>
                      <a:pt x="33" y="34"/>
                    </a:lnTo>
                    <a:lnTo>
                      <a:pt x="33" y="29"/>
                    </a:lnTo>
                    <a:lnTo>
                      <a:pt x="33" y="23"/>
                    </a:lnTo>
                    <a:lnTo>
                      <a:pt x="33" y="23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6" name="Freeform 22"/>
              <p:cNvSpPr>
                <a:spLocks/>
              </p:cNvSpPr>
              <p:nvPr/>
            </p:nvSpPr>
            <p:spPr bwMode="auto">
              <a:xfrm>
                <a:off x="4521" y="2155"/>
                <a:ext cx="106" cy="335"/>
              </a:xfrm>
              <a:custGeom>
                <a:avLst/>
                <a:gdLst>
                  <a:gd name="T0" fmla="*/ 106 w 106"/>
                  <a:gd name="T1" fmla="*/ 0 h 335"/>
                  <a:gd name="T2" fmla="*/ 106 w 106"/>
                  <a:gd name="T3" fmla="*/ 0 h 335"/>
                  <a:gd name="T4" fmla="*/ 43 w 106"/>
                  <a:gd name="T5" fmla="*/ 335 h 335"/>
                  <a:gd name="T6" fmla="*/ 0 w 106"/>
                  <a:gd name="T7" fmla="*/ 335 h 335"/>
                  <a:gd name="T8" fmla="*/ 0 w 106"/>
                  <a:gd name="T9" fmla="*/ 335 h 335"/>
                  <a:gd name="T10" fmla="*/ 4 w 106"/>
                  <a:gd name="T11" fmla="*/ 328 h 335"/>
                  <a:gd name="T12" fmla="*/ 7 w 106"/>
                  <a:gd name="T13" fmla="*/ 323 h 335"/>
                  <a:gd name="T14" fmla="*/ 10 w 106"/>
                  <a:gd name="T15" fmla="*/ 319 h 335"/>
                  <a:gd name="T16" fmla="*/ 13 w 106"/>
                  <a:gd name="T17" fmla="*/ 316 h 335"/>
                  <a:gd name="T18" fmla="*/ 16 w 106"/>
                  <a:gd name="T19" fmla="*/ 314 h 335"/>
                  <a:gd name="T20" fmla="*/ 19 w 106"/>
                  <a:gd name="T21" fmla="*/ 312 h 335"/>
                  <a:gd name="T22" fmla="*/ 22 w 106"/>
                  <a:gd name="T23" fmla="*/ 311 h 335"/>
                  <a:gd name="T24" fmla="*/ 24 w 106"/>
                  <a:gd name="T25" fmla="*/ 311 h 335"/>
                  <a:gd name="T26" fmla="*/ 26 w 106"/>
                  <a:gd name="T27" fmla="*/ 312 h 335"/>
                  <a:gd name="T28" fmla="*/ 28 w 106"/>
                  <a:gd name="T29" fmla="*/ 312 h 335"/>
                  <a:gd name="T30" fmla="*/ 30 w 106"/>
                  <a:gd name="T31" fmla="*/ 313 h 335"/>
                  <a:gd name="T32" fmla="*/ 31 w 106"/>
                  <a:gd name="T33" fmla="*/ 314 h 335"/>
                  <a:gd name="T34" fmla="*/ 32 w 106"/>
                  <a:gd name="T35" fmla="*/ 314 h 335"/>
                  <a:gd name="T36" fmla="*/ 32 w 106"/>
                  <a:gd name="T37" fmla="*/ 314 h 335"/>
                  <a:gd name="T38" fmla="*/ 32 w 106"/>
                  <a:gd name="T39" fmla="*/ 314 h 335"/>
                  <a:gd name="T40" fmla="*/ 106 w 106"/>
                  <a:gd name="T41" fmla="*/ 0 h 335"/>
                  <a:gd name="T42" fmla="*/ 106 w 106"/>
                  <a:gd name="T43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335">
                    <a:moveTo>
                      <a:pt x="106" y="0"/>
                    </a:moveTo>
                    <a:lnTo>
                      <a:pt x="106" y="0"/>
                    </a:lnTo>
                    <a:lnTo>
                      <a:pt x="43" y="335"/>
                    </a:lnTo>
                    <a:lnTo>
                      <a:pt x="0" y="335"/>
                    </a:lnTo>
                    <a:lnTo>
                      <a:pt x="0" y="335"/>
                    </a:lnTo>
                    <a:lnTo>
                      <a:pt x="4" y="328"/>
                    </a:lnTo>
                    <a:lnTo>
                      <a:pt x="7" y="323"/>
                    </a:lnTo>
                    <a:lnTo>
                      <a:pt x="10" y="319"/>
                    </a:lnTo>
                    <a:lnTo>
                      <a:pt x="13" y="316"/>
                    </a:lnTo>
                    <a:lnTo>
                      <a:pt x="16" y="314"/>
                    </a:lnTo>
                    <a:lnTo>
                      <a:pt x="19" y="312"/>
                    </a:lnTo>
                    <a:lnTo>
                      <a:pt x="22" y="311"/>
                    </a:lnTo>
                    <a:lnTo>
                      <a:pt x="24" y="311"/>
                    </a:lnTo>
                    <a:lnTo>
                      <a:pt x="26" y="312"/>
                    </a:lnTo>
                    <a:lnTo>
                      <a:pt x="28" y="312"/>
                    </a:lnTo>
                    <a:lnTo>
                      <a:pt x="30" y="313"/>
                    </a:lnTo>
                    <a:lnTo>
                      <a:pt x="31" y="314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32" y="314"/>
                    </a:lnTo>
                    <a:lnTo>
                      <a:pt x="106" y="0"/>
                    </a:lnTo>
                    <a:lnTo>
                      <a:pt x="106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7" name="Freeform 23"/>
              <p:cNvSpPr>
                <a:spLocks/>
              </p:cNvSpPr>
              <p:nvPr/>
            </p:nvSpPr>
            <p:spPr bwMode="auto">
              <a:xfrm>
                <a:off x="4648" y="2155"/>
                <a:ext cx="106" cy="335"/>
              </a:xfrm>
              <a:custGeom>
                <a:avLst/>
                <a:gdLst>
                  <a:gd name="T0" fmla="*/ 0 w 106"/>
                  <a:gd name="T1" fmla="*/ 0 h 335"/>
                  <a:gd name="T2" fmla="*/ 0 w 106"/>
                  <a:gd name="T3" fmla="*/ 0 h 335"/>
                  <a:gd name="T4" fmla="*/ 63 w 106"/>
                  <a:gd name="T5" fmla="*/ 335 h 335"/>
                  <a:gd name="T6" fmla="*/ 106 w 106"/>
                  <a:gd name="T7" fmla="*/ 335 h 335"/>
                  <a:gd name="T8" fmla="*/ 106 w 106"/>
                  <a:gd name="T9" fmla="*/ 335 h 335"/>
                  <a:gd name="T10" fmla="*/ 103 w 106"/>
                  <a:gd name="T11" fmla="*/ 328 h 335"/>
                  <a:gd name="T12" fmla="*/ 99 w 106"/>
                  <a:gd name="T13" fmla="*/ 323 h 335"/>
                  <a:gd name="T14" fmla="*/ 96 w 106"/>
                  <a:gd name="T15" fmla="*/ 319 h 335"/>
                  <a:gd name="T16" fmla="*/ 93 w 106"/>
                  <a:gd name="T17" fmla="*/ 316 h 335"/>
                  <a:gd name="T18" fmla="*/ 90 w 106"/>
                  <a:gd name="T19" fmla="*/ 314 h 335"/>
                  <a:gd name="T20" fmla="*/ 87 w 106"/>
                  <a:gd name="T21" fmla="*/ 312 h 335"/>
                  <a:gd name="T22" fmla="*/ 85 w 106"/>
                  <a:gd name="T23" fmla="*/ 311 h 335"/>
                  <a:gd name="T24" fmla="*/ 82 w 106"/>
                  <a:gd name="T25" fmla="*/ 311 h 335"/>
                  <a:gd name="T26" fmla="*/ 80 w 106"/>
                  <a:gd name="T27" fmla="*/ 312 h 335"/>
                  <a:gd name="T28" fmla="*/ 78 w 106"/>
                  <a:gd name="T29" fmla="*/ 312 h 335"/>
                  <a:gd name="T30" fmla="*/ 76 w 106"/>
                  <a:gd name="T31" fmla="*/ 313 h 335"/>
                  <a:gd name="T32" fmla="*/ 75 w 106"/>
                  <a:gd name="T33" fmla="*/ 314 h 335"/>
                  <a:gd name="T34" fmla="*/ 75 w 106"/>
                  <a:gd name="T35" fmla="*/ 314 h 335"/>
                  <a:gd name="T36" fmla="*/ 74 w 106"/>
                  <a:gd name="T37" fmla="*/ 314 h 335"/>
                  <a:gd name="T38" fmla="*/ 74 w 106"/>
                  <a:gd name="T39" fmla="*/ 314 h 335"/>
                  <a:gd name="T40" fmla="*/ 0 w 106"/>
                  <a:gd name="T41" fmla="*/ 0 h 335"/>
                  <a:gd name="T42" fmla="*/ 0 w 106"/>
                  <a:gd name="T43" fmla="*/ 0 h 3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06" h="335">
                    <a:moveTo>
                      <a:pt x="0" y="0"/>
                    </a:moveTo>
                    <a:lnTo>
                      <a:pt x="0" y="0"/>
                    </a:lnTo>
                    <a:lnTo>
                      <a:pt x="63" y="335"/>
                    </a:lnTo>
                    <a:lnTo>
                      <a:pt x="106" y="335"/>
                    </a:lnTo>
                    <a:lnTo>
                      <a:pt x="106" y="335"/>
                    </a:lnTo>
                    <a:lnTo>
                      <a:pt x="103" y="328"/>
                    </a:lnTo>
                    <a:lnTo>
                      <a:pt x="99" y="323"/>
                    </a:lnTo>
                    <a:lnTo>
                      <a:pt x="96" y="319"/>
                    </a:lnTo>
                    <a:lnTo>
                      <a:pt x="93" y="316"/>
                    </a:lnTo>
                    <a:lnTo>
                      <a:pt x="90" y="314"/>
                    </a:lnTo>
                    <a:lnTo>
                      <a:pt x="87" y="312"/>
                    </a:lnTo>
                    <a:lnTo>
                      <a:pt x="85" y="311"/>
                    </a:lnTo>
                    <a:lnTo>
                      <a:pt x="82" y="311"/>
                    </a:lnTo>
                    <a:lnTo>
                      <a:pt x="80" y="312"/>
                    </a:lnTo>
                    <a:lnTo>
                      <a:pt x="78" y="312"/>
                    </a:lnTo>
                    <a:lnTo>
                      <a:pt x="76" y="313"/>
                    </a:lnTo>
                    <a:lnTo>
                      <a:pt x="75" y="314"/>
                    </a:lnTo>
                    <a:lnTo>
                      <a:pt x="75" y="314"/>
                    </a:lnTo>
                    <a:lnTo>
                      <a:pt x="74" y="314"/>
                    </a:lnTo>
                    <a:lnTo>
                      <a:pt x="74" y="314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8" name="Freeform 24"/>
              <p:cNvSpPr>
                <a:spLocks/>
              </p:cNvSpPr>
              <p:nvPr/>
            </p:nvSpPr>
            <p:spPr bwMode="auto">
              <a:xfrm>
                <a:off x="4568" y="2145"/>
                <a:ext cx="51" cy="138"/>
              </a:xfrm>
              <a:custGeom>
                <a:avLst/>
                <a:gdLst>
                  <a:gd name="T0" fmla="*/ 51 w 51"/>
                  <a:gd name="T1" fmla="*/ 0 h 138"/>
                  <a:gd name="T2" fmla="*/ 51 w 51"/>
                  <a:gd name="T3" fmla="*/ 0 h 138"/>
                  <a:gd name="T4" fmla="*/ 0 w 51"/>
                  <a:gd name="T5" fmla="*/ 42 h 138"/>
                  <a:gd name="T6" fmla="*/ 17 w 51"/>
                  <a:gd name="T7" fmla="*/ 115 h 138"/>
                  <a:gd name="T8" fmla="*/ 7 w 51"/>
                  <a:gd name="T9" fmla="*/ 138 h 138"/>
                  <a:gd name="T10" fmla="*/ 27 w 51"/>
                  <a:gd name="T11" fmla="*/ 117 h 138"/>
                  <a:gd name="T12" fmla="*/ 7 w 51"/>
                  <a:gd name="T13" fmla="*/ 61 h 138"/>
                  <a:gd name="T14" fmla="*/ 51 w 51"/>
                  <a:gd name="T15" fmla="*/ 0 h 138"/>
                  <a:gd name="T16" fmla="*/ 51 w 51"/>
                  <a:gd name="T1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1" h="138">
                    <a:moveTo>
                      <a:pt x="51" y="0"/>
                    </a:moveTo>
                    <a:lnTo>
                      <a:pt x="51" y="0"/>
                    </a:lnTo>
                    <a:lnTo>
                      <a:pt x="0" y="42"/>
                    </a:lnTo>
                    <a:lnTo>
                      <a:pt x="17" y="115"/>
                    </a:lnTo>
                    <a:lnTo>
                      <a:pt x="7" y="138"/>
                    </a:lnTo>
                    <a:lnTo>
                      <a:pt x="27" y="117"/>
                    </a:lnTo>
                    <a:lnTo>
                      <a:pt x="7" y="61"/>
                    </a:lnTo>
                    <a:lnTo>
                      <a:pt x="51" y="0"/>
                    </a:lnTo>
                    <a:lnTo>
                      <a:pt x="51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19" name="Freeform 25"/>
              <p:cNvSpPr>
                <a:spLocks/>
              </p:cNvSpPr>
              <p:nvPr/>
            </p:nvSpPr>
            <p:spPr bwMode="auto">
              <a:xfrm>
                <a:off x="4656" y="2145"/>
                <a:ext cx="50" cy="138"/>
              </a:xfrm>
              <a:custGeom>
                <a:avLst/>
                <a:gdLst>
                  <a:gd name="T0" fmla="*/ 0 w 50"/>
                  <a:gd name="T1" fmla="*/ 0 h 138"/>
                  <a:gd name="T2" fmla="*/ 0 w 50"/>
                  <a:gd name="T3" fmla="*/ 0 h 138"/>
                  <a:gd name="T4" fmla="*/ 50 w 50"/>
                  <a:gd name="T5" fmla="*/ 42 h 138"/>
                  <a:gd name="T6" fmla="*/ 33 w 50"/>
                  <a:gd name="T7" fmla="*/ 115 h 138"/>
                  <a:gd name="T8" fmla="*/ 44 w 50"/>
                  <a:gd name="T9" fmla="*/ 138 h 138"/>
                  <a:gd name="T10" fmla="*/ 24 w 50"/>
                  <a:gd name="T11" fmla="*/ 117 h 138"/>
                  <a:gd name="T12" fmla="*/ 44 w 50"/>
                  <a:gd name="T13" fmla="*/ 61 h 138"/>
                  <a:gd name="T14" fmla="*/ 0 w 50"/>
                  <a:gd name="T15" fmla="*/ 0 h 138"/>
                  <a:gd name="T16" fmla="*/ 0 w 50"/>
                  <a:gd name="T17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50" h="138">
                    <a:moveTo>
                      <a:pt x="0" y="0"/>
                    </a:moveTo>
                    <a:lnTo>
                      <a:pt x="0" y="0"/>
                    </a:lnTo>
                    <a:lnTo>
                      <a:pt x="50" y="42"/>
                    </a:lnTo>
                    <a:lnTo>
                      <a:pt x="33" y="115"/>
                    </a:lnTo>
                    <a:lnTo>
                      <a:pt x="44" y="138"/>
                    </a:lnTo>
                    <a:lnTo>
                      <a:pt x="24" y="117"/>
                    </a:lnTo>
                    <a:lnTo>
                      <a:pt x="44" y="6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0" name="Freeform 26"/>
              <p:cNvSpPr>
                <a:spLocks/>
              </p:cNvSpPr>
              <p:nvPr/>
            </p:nvSpPr>
            <p:spPr bwMode="auto">
              <a:xfrm>
                <a:off x="4630" y="2294"/>
                <a:ext cx="16" cy="27"/>
              </a:xfrm>
              <a:custGeom>
                <a:avLst/>
                <a:gdLst>
                  <a:gd name="T0" fmla="*/ 16 w 16"/>
                  <a:gd name="T1" fmla="*/ 12 h 27"/>
                  <a:gd name="T2" fmla="*/ 16 w 16"/>
                  <a:gd name="T3" fmla="*/ 12 h 27"/>
                  <a:gd name="T4" fmla="*/ 16 w 16"/>
                  <a:gd name="T5" fmla="*/ 12 h 27"/>
                  <a:gd name="T6" fmla="*/ 15 w 16"/>
                  <a:gd name="T7" fmla="*/ 5 h 27"/>
                  <a:gd name="T8" fmla="*/ 12 w 16"/>
                  <a:gd name="T9" fmla="*/ 1 h 27"/>
                  <a:gd name="T10" fmla="*/ 7 w 16"/>
                  <a:gd name="T11" fmla="*/ 0 h 27"/>
                  <a:gd name="T12" fmla="*/ 7 w 16"/>
                  <a:gd name="T13" fmla="*/ 0 h 27"/>
                  <a:gd name="T14" fmla="*/ 3 w 16"/>
                  <a:gd name="T15" fmla="*/ 3 h 27"/>
                  <a:gd name="T16" fmla="*/ 1 w 16"/>
                  <a:gd name="T17" fmla="*/ 8 h 27"/>
                  <a:gd name="T18" fmla="*/ 0 w 16"/>
                  <a:gd name="T19" fmla="*/ 16 h 27"/>
                  <a:gd name="T20" fmla="*/ 0 w 16"/>
                  <a:gd name="T21" fmla="*/ 16 h 27"/>
                  <a:gd name="T22" fmla="*/ 2 w 16"/>
                  <a:gd name="T23" fmla="*/ 22 h 27"/>
                  <a:gd name="T24" fmla="*/ 5 w 16"/>
                  <a:gd name="T25" fmla="*/ 26 h 27"/>
                  <a:gd name="T26" fmla="*/ 10 w 16"/>
                  <a:gd name="T27" fmla="*/ 27 h 27"/>
                  <a:gd name="T28" fmla="*/ 10 w 16"/>
                  <a:gd name="T29" fmla="*/ 27 h 27"/>
                  <a:gd name="T30" fmla="*/ 14 w 16"/>
                  <a:gd name="T31" fmla="*/ 24 h 27"/>
                  <a:gd name="T32" fmla="*/ 16 w 16"/>
                  <a:gd name="T33" fmla="*/ 19 h 27"/>
                  <a:gd name="T34" fmla="*/ 16 w 16"/>
                  <a:gd name="T35" fmla="*/ 12 h 27"/>
                  <a:gd name="T36" fmla="*/ 16 w 16"/>
                  <a:gd name="T37" fmla="*/ 12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6" h="27">
                    <a:moveTo>
                      <a:pt x="16" y="12"/>
                    </a:moveTo>
                    <a:lnTo>
                      <a:pt x="16" y="12"/>
                    </a:lnTo>
                    <a:lnTo>
                      <a:pt x="16" y="12"/>
                    </a:lnTo>
                    <a:lnTo>
                      <a:pt x="15" y="5"/>
                    </a:lnTo>
                    <a:lnTo>
                      <a:pt x="12" y="1"/>
                    </a:lnTo>
                    <a:lnTo>
                      <a:pt x="7" y="0"/>
                    </a:lnTo>
                    <a:lnTo>
                      <a:pt x="7" y="0"/>
                    </a:lnTo>
                    <a:lnTo>
                      <a:pt x="3" y="3"/>
                    </a:lnTo>
                    <a:lnTo>
                      <a:pt x="1" y="8"/>
                    </a:lnTo>
                    <a:lnTo>
                      <a:pt x="0" y="16"/>
                    </a:lnTo>
                    <a:lnTo>
                      <a:pt x="0" y="16"/>
                    </a:lnTo>
                    <a:lnTo>
                      <a:pt x="2" y="22"/>
                    </a:lnTo>
                    <a:lnTo>
                      <a:pt x="5" y="26"/>
                    </a:lnTo>
                    <a:lnTo>
                      <a:pt x="10" y="27"/>
                    </a:lnTo>
                    <a:lnTo>
                      <a:pt x="10" y="27"/>
                    </a:lnTo>
                    <a:lnTo>
                      <a:pt x="14" y="24"/>
                    </a:lnTo>
                    <a:lnTo>
                      <a:pt x="16" y="19"/>
                    </a:lnTo>
                    <a:lnTo>
                      <a:pt x="16" y="12"/>
                    </a:lnTo>
                    <a:lnTo>
                      <a:pt x="16" y="12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1" name="Freeform 27"/>
              <p:cNvSpPr>
                <a:spLocks/>
              </p:cNvSpPr>
              <p:nvPr/>
            </p:nvSpPr>
            <p:spPr bwMode="auto">
              <a:xfrm>
                <a:off x="4581" y="2326"/>
                <a:ext cx="53" cy="167"/>
              </a:xfrm>
              <a:custGeom>
                <a:avLst/>
                <a:gdLst>
                  <a:gd name="T0" fmla="*/ 53 w 53"/>
                  <a:gd name="T1" fmla="*/ 0 h 167"/>
                  <a:gd name="T2" fmla="*/ 53 w 53"/>
                  <a:gd name="T3" fmla="*/ 0 h 167"/>
                  <a:gd name="T4" fmla="*/ 22 w 53"/>
                  <a:gd name="T5" fmla="*/ 167 h 167"/>
                  <a:gd name="T6" fmla="*/ 0 w 53"/>
                  <a:gd name="T7" fmla="*/ 167 h 167"/>
                  <a:gd name="T8" fmla="*/ 0 w 53"/>
                  <a:gd name="T9" fmla="*/ 167 h 167"/>
                  <a:gd name="T10" fmla="*/ 4 w 53"/>
                  <a:gd name="T11" fmla="*/ 160 h 167"/>
                  <a:gd name="T12" fmla="*/ 7 w 53"/>
                  <a:gd name="T13" fmla="*/ 156 h 167"/>
                  <a:gd name="T14" fmla="*/ 11 w 53"/>
                  <a:gd name="T15" fmla="*/ 155 h 167"/>
                  <a:gd name="T16" fmla="*/ 13 w 53"/>
                  <a:gd name="T17" fmla="*/ 155 h 167"/>
                  <a:gd name="T18" fmla="*/ 15 w 53"/>
                  <a:gd name="T19" fmla="*/ 156 h 167"/>
                  <a:gd name="T20" fmla="*/ 16 w 53"/>
                  <a:gd name="T21" fmla="*/ 156 h 167"/>
                  <a:gd name="T22" fmla="*/ 16 w 53"/>
                  <a:gd name="T23" fmla="*/ 156 h 167"/>
                  <a:gd name="T24" fmla="*/ 53 w 53"/>
                  <a:gd name="T25" fmla="*/ 0 h 167"/>
                  <a:gd name="T26" fmla="*/ 53 w 53"/>
                  <a:gd name="T2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3" h="167">
                    <a:moveTo>
                      <a:pt x="53" y="0"/>
                    </a:moveTo>
                    <a:lnTo>
                      <a:pt x="53" y="0"/>
                    </a:lnTo>
                    <a:lnTo>
                      <a:pt x="22" y="167"/>
                    </a:lnTo>
                    <a:lnTo>
                      <a:pt x="0" y="167"/>
                    </a:lnTo>
                    <a:lnTo>
                      <a:pt x="0" y="167"/>
                    </a:lnTo>
                    <a:lnTo>
                      <a:pt x="4" y="160"/>
                    </a:lnTo>
                    <a:lnTo>
                      <a:pt x="7" y="156"/>
                    </a:lnTo>
                    <a:lnTo>
                      <a:pt x="11" y="155"/>
                    </a:lnTo>
                    <a:lnTo>
                      <a:pt x="13" y="155"/>
                    </a:lnTo>
                    <a:lnTo>
                      <a:pt x="15" y="156"/>
                    </a:lnTo>
                    <a:lnTo>
                      <a:pt x="16" y="156"/>
                    </a:lnTo>
                    <a:lnTo>
                      <a:pt x="16" y="156"/>
                    </a:lnTo>
                    <a:lnTo>
                      <a:pt x="53" y="0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2" name="Freeform 28"/>
              <p:cNvSpPr>
                <a:spLocks/>
              </p:cNvSpPr>
              <p:nvPr/>
            </p:nvSpPr>
            <p:spPr bwMode="auto">
              <a:xfrm>
                <a:off x="4644" y="2326"/>
                <a:ext cx="52" cy="167"/>
              </a:xfrm>
              <a:custGeom>
                <a:avLst/>
                <a:gdLst>
                  <a:gd name="T0" fmla="*/ 0 w 52"/>
                  <a:gd name="T1" fmla="*/ 0 h 167"/>
                  <a:gd name="T2" fmla="*/ 0 w 52"/>
                  <a:gd name="T3" fmla="*/ 0 h 167"/>
                  <a:gd name="T4" fmla="*/ 31 w 52"/>
                  <a:gd name="T5" fmla="*/ 167 h 167"/>
                  <a:gd name="T6" fmla="*/ 52 w 52"/>
                  <a:gd name="T7" fmla="*/ 167 h 167"/>
                  <a:gd name="T8" fmla="*/ 52 w 52"/>
                  <a:gd name="T9" fmla="*/ 167 h 167"/>
                  <a:gd name="T10" fmla="*/ 49 w 52"/>
                  <a:gd name="T11" fmla="*/ 160 h 167"/>
                  <a:gd name="T12" fmla="*/ 45 w 52"/>
                  <a:gd name="T13" fmla="*/ 156 h 167"/>
                  <a:gd name="T14" fmla="*/ 42 w 52"/>
                  <a:gd name="T15" fmla="*/ 155 h 167"/>
                  <a:gd name="T16" fmla="*/ 39 w 52"/>
                  <a:gd name="T17" fmla="*/ 155 h 167"/>
                  <a:gd name="T18" fmla="*/ 38 w 52"/>
                  <a:gd name="T19" fmla="*/ 156 h 167"/>
                  <a:gd name="T20" fmla="*/ 37 w 52"/>
                  <a:gd name="T21" fmla="*/ 156 h 167"/>
                  <a:gd name="T22" fmla="*/ 37 w 52"/>
                  <a:gd name="T23" fmla="*/ 156 h 167"/>
                  <a:gd name="T24" fmla="*/ 0 w 52"/>
                  <a:gd name="T25" fmla="*/ 0 h 167"/>
                  <a:gd name="T26" fmla="*/ 0 w 52"/>
                  <a:gd name="T27" fmla="*/ 0 h 1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167">
                    <a:moveTo>
                      <a:pt x="0" y="0"/>
                    </a:moveTo>
                    <a:lnTo>
                      <a:pt x="0" y="0"/>
                    </a:lnTo>
                    <a:lnTo>
                      <a:pt x="31" y="167"/>
                    </a:lnTo>
                    <a:lnTo>
                      <a:pt x="52" y="167"/>
                    </a:lnTo>
                    <a:lnTo>
                      <a:pt x="52" y="167"/>
                    </a:lnTo>
                    <a:lnTo>
                      <a:pt x="49" y="160"/>
                    </a:lnTo>
                    <a:lnTo>
                      <a:pt x="45" y="156"/>
                    </a:lnTo>
                    <a:lnTo>
                      <a:pt x="42" y="155"/>
                    </a:lnTo>
                    <a:lnTo>
                      <a:pt x="39" y="155"/>
                    </a:lnTo>
                    <a:lnTo>
                      <a:pt x="38" y="156"/>
                    </a:lnTo>
                    <a:lnTo>
                      <a:pt x="37" y="156"/>
                    </a:lnTo>
                    <a:lnTo>
                      <a:pt x="37" y="156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3" name="Freeform 29"/>
              <p:cNvSpPr>
                <a:spLocks/>
              </p:cNvSpPr>
              <p:nvPr/>
            </p:nvSpPr>
            <p:spPr bwMode="auto">
              <a:xfrm>
                <a:off x="4605" y="2321"/>
                <a:ext cx="24" cy="69"/>
              </a:xfrm>
              <a:custGeom>
                <a:avLst/>
                <a:gdLst>
                  <a:gd name="T0" fmla="*/ 24 w 24"/>
                  <a:gd name="T1" fmla="*/ 0 h 69"/>
                  <a:gd name="T2" fmla="*/ 24 w 24"/>
                  <a:gd name="T3" fmla="*/ 0 h 69"/>
                  <a:gd name="T4" fmla="*/ 0 w 24"/>
                  <a:gd name="T5" fmla="*/ 21 h 69"/>
                  <a:gd name="T6" fmla="*/ 8 w 24"/>
                  <a:gd name="T7" fmla="*/ 58 h 69"/>
                  <a:gd name="T8" fmla="*/ 3 w 24"/>
                  <a:gd name="T9" fmla="*/ 69 h 69"/>
                  <a:gd name="T10" fmla="*/ 13 w 24"/>
                  <a:gd name="T11" fmla="*/ 58 h 69"/>
                  <a:gd name="T12" fmla="*/ 3 w 24"/>
                  <a:gd name="T13" fmla="*/ 31 h 69"/>
                  <a:gd name="T14" fmla="*/ 24 w 24"/>
                  <a:gd name="T15" fmla="*/ 0 h 69"/>
                  <a:gd name="T16" fmla="*/ 24 w 24"/>
                  <a:gd name="T1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4" h="69">
                    <a:moveTo>
                      <a:pt x="24" y="0"/>
                    </a:moveTo>
                    <a:lnTo>
                      <a:pt x="24" y="0"/>
                    </a:lnTo>
                    <a:lnTo>
                      <a:pt x="0" y="21"/>
                    </a:lnTo>
                    <a:lnTo>
                      <a:pt x="8" y="58"/>
                    </a:lnTo>
                    <a:lnTo>
                      <a:pt x="3" y="69"/>
                    </a:lnTo>
                    <a:lnTo>
                      <a:pt x="13" y="58"/>
                    </a:lnTo>
                    <a:lnTo>
                      <a:pt x="3" y="31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4" name="Freeform 30"/>
              <p:cNvSpPr>
                <a:spLocks/>
              </p:cNvSpPr>
              <p:nvPr/>
            </p:nvSpPr>
            <p:spPr bwMode="auto">
              <a:xfrm>
                <a:off x="4648" y="2321"/>
                <a:ext cx="25" cy="69"/>
              </a:xfrm>
              <a:custGeom>
                <a:avLst/>
                <a:gdLst>
                  <a:gd name="T0" fmla="*/ 0 w 25"/>
                  <a:gd name="T1" fmla="*/ 0 h 69"/>
                  <a:gd name="T2" fmla="*/ 0 w 25"/>
                  <a:gd name="T3" fmla="*/ 0 h 69"/>
                  <a:gd name="T4" fmla="*/ 25 w 25"/>
                  <a:gd name="T5" fmla="*/ 21 h 69"/>
                  <a:gd name="T6" fmla="*/ 16 w 25"/>
                  <a:gd name="T7" fmla="*/ 58 h 69"/>
                  <a:gd name="T8" fmla="*/ 22 w 25"/>
                  <a:gd name="T9" fmla="*/ 69 h 69"/>
                  <a:gd name="T10" fmla="*/ 12 w 25"/>
                  <a:gd name="T11" fmla="*/ 58 h 69"/>
                  <a:gd name="T12" fmla="*/ 22 w 25"/>
                  <a:gd name="T13" fmla="*/ 31 h 69"/>
                  <a:gd name="T14" fmla="*/ 0 w 25"/>
                  <a:gd name="T15" fmla="*/ 0 h 69"/>
                  <a:gd name="T16" fmla="*/ 0 w 25"/>
                  <a:gd name="T17" fmla="*/ 0 h 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5" h="69">
                    <a:moveTo>
                      <a:pt x="0" y="0"/>
                    </a:moveTo>
                    <a:lnTo>
                      <a:pt x="0" y="0"/>
                    </a:lnTo>
                    <a:lnTo>
                      <a:pt x="25" y="21"/>
                    </a:lnTo>
                    <a:lnTo>
                      <a:pt x="16" y="58"/>
                    </a:lnTo>
                    <a:lnTo>
                      <a:pt x="22" y="69"/>
                    </a:lnTo>
                    <a:lnTo>
                      <a:pt x="12" y="58"/>
                    </a:lnTo>
                    <a:lnTo>
                      <a:pt x="22" y="31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25" name="Freeform 31"/>
              <p:cNvSpPr>
                <a:spLocks/>
              </p:cNvSpPr>
              <p:nvPr/>
            </p:nvSpPr>
            <p:spPr bwMode="auto">
              <a:xfrm>
                <a:off x="4618" y="2465"/>
                <a:ext cx="45" cy="84"/>
              </a:xfrm>
              <a:custGeom>
                <a:avLst/>
                <a:gdLst>
                  <a:gd name="T0" fmla="*/ 22 w 45"/>
                  <a:gd name="T1" fmla="*/ 84 h 84"/>
                  <a:gd name="T2" fmla="*/ 22 w 45"/>
                  <a:gd name="T3" fmla="*/ 84 h 84"/>
                  <a:gd name="T4" fmla="*/ 45 w 45"/>
                  <a:gd name="T5" fmla="*/ 84 h 84"/>
                  <a:gd name="T6" fmla="*/ 34 w 45"/>
                  <a:gd name="T7" fmla="*/ 42 h 84"/>
                  <a:gd name="T8" fmla="*/ 22 w 45"/>
                  <a:gd name="T9" fmla="*/ 0 h 84"/>
                  <a:gd name="T10" fmla="*/ 11 w 45"/>
                  <a:gd name="T11" fmla="*/ 42 h 84"/>
                  <a:gd name="T12" fmla="*/ 0 w 45"/>
                  <a:gd name="T13" fmla="*/ 84 h 84"/>
                  <a:gd name="T14" fmla="*/ 22 w 45"/>
                  <a:gd name="T15" fmla="*/ 84 h 84"/>
                  <a:gd name="T16" fmla="*/ 22 w 45"/>
                  <a:gd name="T17" fmla="*/ 84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5" h="84">
                    <a:moveTo>
                      <a:pt x="22" y="84"/>
                    </a:moveTo>
                    <a:lnTo>
                      <a:pt x="22" y="84"/>
                    </a:lnTo>
                    <a:lnTo>
                      <a:pt x="45" y="84"/>
                    </a:lnTo>
                    <a:lnTo>
                      <a:pt x="34" y="42"/>
                    </a:lnTo>
                    <a:lnTo>
                      <a:pt x="22" y="0"/>
                    </a:lnTo>
                    <a:lnTo>
                      <a:pt x="11" y="42"/>
                    </a:lnTo>
                    <a:lnTo>
                      <a:pt x="0" y="84"/>
                    </a:lnTo>
                    <a:lnTo>
                      <a:pt x="22" y="84"/>
                    </a:lnTo>
                    <a:lnTo>
                      <a:pt x="22" y="84"/>
                    </a:lnTo>
                    <a:close/>
                  </a:path>
                </a:pathLst>
              </a:custGeom>
              <a:solidFill>
                <a:srgbClr val="FB6F1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</p:grpSp>
      <p:grpSp>
        <p:nvGrpSpPr>
          <p:cNvPr id="26" name="Group 35"/>
          <p:cNvGrpSpPr>
            <a:grpSpLocks noChangeAspect="1"/>
          </p:cNvGrpSpPr>
          <p:nvPr/>
        </p:nvGrpSpPr>
        <p:grpSpPr bwMode="auto">
          <a:xfrm>
            <a:off x="8934" y="2965219"/>
            <a:ext cx="7260615" cy="4578423"/>
            <a:chOff x="521" y="845"/>
            <a:chExt cx="4718" cy="3339"/>
          </a:xfrm>
        </p:grpSpPr>
        <p:sp>
          <p:nvSpPr>
            <p:cNvPr id="27" name="AutoShape 34"/>
            <p:cNvSpPr>
              <a:spLocks noChangeAspect="1" noChangeArrowheads="1" noTextEdit="1"/>
            </p:cNvSpPr>
            <p:nvPr/>
          </p:nvSpPr>
          <p:spPr bwMode="auto">
            <a:xfrm>
              <a:off x="521" y="845"/>
              <a:ext cx="4718" cy="31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28" name="Freeform 36"/>
            <p:cNvSpPr>
              <a:spLocks/>
            </p:cNvSpPr>
            <p:nvPr/>
          </p:nvSpPr>
          <p:spPr bwMode="auto">
            <a:xfrm>
              <a:off x="1334" y="907"/>
              <a:ext cx="3823" cy="2956"/>
            </a:xfrm>
            <a:custGeom>
              <a:avLst/>
              <a:gdLst>
                <a:gd name="T0" fmla="*/ 3823 w 3823"/>
                <a:gd name="T1" fmla="*/ 443 h 2956"/>
                <a:gd name="T2" fmla="*/ 188 w 3823"/>
                <a:gd name="T3" fmla="*/ 443 h 2956"/>
                <a:gd name="T4" fmla="*/ 188 w 3823"/>
                <a:gd name="T5" fmla="*/ 0 h 2956"/>
                <a:gd name="T6" fmla="*/ 0 w 3823"/>
                <a:gd name="T7" fmla="*/ 1478 h 2956"/>
                <a:gd name="T8" fmla="*/ 188 w 3823"/>
                <a:gd name="T9" fmla="*/ 2956 h 2956"/>
                <a:gd name="T10" fmla="*/ 188 w 3823"/>
                <a:gd name="T11" fmla="*/ 2513 h 2956"/>
                <a:gd name="T12" fmla="*/ 3823 w 3823"/>
                <a:gd name="T13" fmla="*/ 2513 h 2956"/>
                <a:gd name="T14" fmla="*/ 3823 w 3823"/>
                <a:gd name="T15" fmla="*/ 443 h 2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23" h="2956">
                  <a:moveTo>
                    <a:pt x="3823" y="443"/>
                  </a:moveTo>
                  <a:lnTo>
                    <a:pt x="188" y="443"/>
                  </a:lnTo>
                  <a:lnTo>
                    <a:pt x="188" y="0"/>
                  </a:lnTo>
                  <a:lnTo>
                    <a:pt x="0" y="1478"/>
                  </a:lnTo>
                  <a:lnTo>
                    <a:pt x="188" y="2956"/>
                  </a:lnTo>
                  <a:lnTo>
                    <a:pt x="188" y="2513"/>
                  </a:lnTo>
                  <a:lnTo>
                    <a:pt x="3823" y="2513"/>
                  </a:lnTo>
                  <a:lnTo>
                    <a:pt x="3823" y="443"/>
                  </a:lnTo>
                  <a:close/>
                </a:path>
              </a:pathLst>
            </a:custGeom>
            <a:solidFill>
              <a:srgbClr val="96A5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29" name="Freeform 37"/>
            <p:cNvSpPr>
              <a:spLocks/>
            </p:cNvSpPr>
            <p:nvPr/>
          </p:nvSpPr>
          <p:spPr bwMode="auto">
            <a:xfrm>
              <a:off x="1334" y="907"/>
              <a:ext cx="3823" cy="2956"/>
            </a:xfrm>
            <a:custGeom>
              <a:avLst/>
              <a:gdLst>
                <a:gd name="T0" fmla="*/ 3823 w 3823"/>
                <a:gd name="T1" fmla="*/ 443 h 2956"/>
                <a:gd name="T2" fmla="*/ 188 w 3823"/>
                <a:gd name="T3" fmla="*/ 443 h 2956"/>
                <a:gd name="T4" fmla="*/ 188 w 3823"/>
                <a:gd name="T5" fmla="*/ 0 h 2956"/>
                <a:gd name="T6" fmla="*/ 0 w 3823"/>
                <a:gd name="T7" fmla="*/ 1478 h 2956"/>
                <a:gd name="T8" fmla="*/ 188 w 3823"/>
                <a:gd name="T9" fmla="*/ 2956 h 2956"/>
                <a:gd name="T10" fmla="*/ 188 w 3823"/>
                <a:gd name="T11" fmla="*/ 2513 h 2956"/>
                <a:gd name="T12" fmla="*/ 3823 w 3823"/>
                <a:gd name="T13" fmla="*/ 2513 h 2956"/>
                <a:gd name="T14" fmla="*/ 3823 w 3823"/>
                <a:gd name="T15" fmla="*/ 443 h 29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23" h="2956">
                  <a:moveTo>
                    <a:pt x="3823" y="443"/>
                  </a:moveTo>
                  <a:lnTo>
                    <a:pt x="188" y="443"/>
                  </a:lnTo>
                  <a:lnTo>
                    <a:pt x="188" y="0"/>
                  </a:lnTo>
                  <a:lnTo>
                    <a:pt x="0" y="1478"/>
                  </a:lnTo>
                  <a:lnTo>
                    <a:pt x="188" y="2956"/>
                  </a:lnTo>
                  <a:lnTo>
                    <a:pt x="188" y="2513"/>
                  </a:lnTo>
                  <a:lnTo>
                    <a:pt x="3823" y="2513"/>
                  </a:lnTo>
                  <a:lnTo>
                    <a:pt x="3823" y="443"/>
                  </a:lnTo>
                  <a:close/>
                </a:path>
              </a:pathLst>
            </a:custGeom>
            <a:noFill/>
            <a:ln w="7" cap="flat">
              <a:solidFill>
                <a:srgbClr val="96A5A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30" name="Rectangle 38"/>
            <p:cNvSpPr>
              <a:spLocks noChangeArrowheads="1"/>
            </p:cNvSpPr>
            <p:nvPr/>
          </p:nvSpPr>
          <p:spPr bwMode="auto">
            <a:xfrm>
              <a:off x="1676" y="1795"/>
              <a:ext cx="3333" cy="1172"/>
            </a:xfrm>
            <a:prstGeom prst="rect">
              <a:avLst/>
            </a:prstGeom>
            <a:solidFill>
              <a:srgbClr val="96A5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sp>
          <p:nvSpPr>
            <p:cNvPr id="31" name="Rectangle 39"/>
            <p:cNvSpPr>
              <a:spLocks noChangeArrowheads="1"/>
            </p:cNvSpPr>
            <p:nvPr/>
          </p:nvSpPr>
          <p:spPr bwMode="auto">
            <a:xfrm>
              <a:off x="1606" y="1495"/>
              <a:ext cx="3383" cy="26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none" lIns="0" tIns="0" rIns="0" bIns="0" numCol="1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PT" sz="3400" b="1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Verdana" pitchFamily="34" charset="0"/>
                  <a:cs typeface="Arial" pitchFamily="34" charset="0"/>
                  <a:hlinkClick r:id="rId2" action="ppaction://hlinksldjump"/>
                </a:rPr>
                <a:t>THREATS ( Ameaças)</a:t>
              </a:r>
              <a:endParaRPr kumimoji="0" lang="pt-PT" sz="3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457200" algn="just">
                <a:lnSpc>
                  <a:spcPct val="115000"/>
                </a:lnSpc>
                <a:spcAft>
                  <a:spcPts val="0"/>
                </a:spcAft>
              </a:pPr>
              <a:r>
                <a:rPr lang="pt-PT" sz="4400" dirty="0"/>
                <a:t> </a:t>
              </a: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Pressão de produtos substitutos;</a:t>
              </a:r>
            </a:p>
            <a:p>
              <a:pPr marL="457200" algn="just">
                <a:lnSpc>
                  <a:spcPct val="115000"/>
                </a:lnSpc>
                <a:spcAft>
                  <a:spcPts val="0"/>
                </a:spcAft>
              </a:pPr>
              <a:r>
                <a:rPr lang="pt-PT" sz="2000" dirty="0"/>
                <a:t> </a:t>
              </a:r>
            </a:p>
            <a:p>
              <a:pPr marL="342900" lvl="0" indent="-342900" algn="just">
                <a:lnSpc>
                  <a:spcPct val="115000"/>
                </a:lnSpc>
                <a:spcAft>
                  <a:spcPts val="0"/>
                </a:spcAft>
                <a:buFont typeface="Wingdings"/>
                <a:buChar char=""/>
              </a:pPr>
              <a:r>
                <a:rPr lang="pt-PT" sz="2000" dirty="0"/>
                <a:t>Ameaça de novas entradas;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lang="pt-PT" sz="3400" b="1" dirty="0">
                <a:solidFill>
                  <a:srgbClr val="000000"/>
                </a:solidFill>
                <a:latin typeface="Verdana" pitchFamily="34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3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pt-PT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Rectangle 48"/>
            <p:cNvSpPr>
              <a:spLocks noChangeArrowheads="1"/>
            </p:cNvSpPr>
            <p:nvPr/>
          </p:nvSpPr>
          <p:spPr bwMode="auto">
            <a:xfrm>
              <a:off x="1676" y="1795"/>
              <a:ext cx="3333" cy="1172"/>
            </a:xfrm>
            <a:prstGeom prst="rect">
              <a:avLst/>
            </a:prstGeom>
            <a:noFill/>
            <a:ln w="7" cap="flat">
              <a:solidFill>
                <a:srgbClr val="96A5A9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pt-PT"/>
            </a:p>
          </p:txBody>
        </p:sp>
        <p:grpSp>
          <p:nvGrpSpPr>
            <p:cNvPr id="33" name="Group 59"/>
            <p:cNvGrpSpPr>
              <a:grpSpLocks/>
            </p:cNvGrpSpPr>
            <p:nvPr/>
          </p:nvGrpSpPr>
          <p:grpSpPr bwMode="auto">
            <a:xfrm>
              <a:off x="558" y="1747"/>
              <a:ext cx="455" cy="1480"/>
              <a:chOff x="558" y="1747"/>
              <a:chExt cx="455" cy="1480"/>
            </a:xfrm>
          </p:grpSpPr>
          <p:sp>
            <p:nvSpPr>
              <p:cNvPr id="34" name="Freeform 49"/>
              <p:cNvSpPr>
                <a:spLocks/>
              </p:cNvSpPr>
              <p:nvPr/>
            </p:nvSpPr>
            <p:spPr bwMode="auto">
              <a:xfrm>
                <a:off x="642" y="2511"/>
                <a:ext cx="104" cy="716"/>
              </a:xfrm>
              <a:custGeom>
                <a:avLst/>
                <a:gdLst>
                  <a:gd name="T0" fmla="*/ 104 w 104"/>
                  <a:gd name="T1" fmla="*/ 0 h 716"/>
                  <a:gd name="T2" fmla="*/ 104 w 104"/>
                  <a:gd name="T3" fmla="*/ 0 h 716"/>
                  <a:gd name="T4" fmla="*/ 104 w 104"/>
                  <a:gd name="T5" fmla="*/ 716 h 716"/>
                  <a:gd name="T6" fmla="*/ 0 w 104"/>
                  <a:gd name="T7" fmla="*/ 716 h 716"/>
                  <a:gd name="T8" fmla="*/ 0 w 104"/>
                  <a:gd name="T9" fmla="*/ 716 h 716"/>
                  <a:gd name="T10" fmla="*/ 2 w 104"/>
                  <a:gd name="T11" fmla="*/ 704 h 716"/>
                  <a:gd name="T12" fmla="*/ 5 w 104"/>
                  <a:gd name="T13" fmla="*/ 695 h 716"/>
                  <a:gd name="T14" fmla="*/ 7 w 104"/>
                  <a:gd name="T15" fmla="*/ 686 h 716"/>
                  <a:gd name="T16" fmla="*/ 10 w 104"/>
                  <a:gd name="T17" fmla="*/ 678 h 716"/>
                  <a:gd name="T18" fmla="*/ 13 w 104"/>
                  <a:gd name="T19" fmla="*/ 672 h 716"/>
                  <a:gd name="T20" fmla="*/ 17 w 104"/>
                  <a:gd name="T21" fmla="*/ 666 h 716"/>
                  <a:gd name="T22" fmla="*/ 19 w 104"/>
                  <a:gd name="T23" fmla="*/ 662 h 716"/>
                  <a:gd name="T24" fmla="*/ 23 w 104"/>
                  <a:gd name="T25" fmla="*/ 657 h 716"/>
                  <a:gd name="T26" fmla="*/ 26 w 104"/>
                  <a:gd name="T27" fmla="*/ 654 h 716"/>
                  <a:gd name="T28" fmla="*/ 29 w 104"/>
                  <a:gd name="T29" fmla="*/ 652 h 716"/>
                  <a:gd name="T30" fmla="*/ 33 w 104"/>
                  <a:gd name="T31" fmla="*/ 650 h 716"/>
                  <a:gd name="T32" fmla="*/ 36 w 104"/>
                  <a:gd name="T33" fmla="*/ 648 h 716"/>
                  <a:gd name="T34" fmla="*/ 39 w 104"/>
                  <a:gd name="T35" fmla="*/ 648 h 716"/>
                  <a:gd name="T36" fmla="*/ 42 w 104"/>
                  <a:gd name="T37" fmla="*/ 648 h 716"/>
                  <a:gd name="T38" fmla="*/ 45 w 104"/>
                  <a:gd name="T39" fmla="*/ 648 h 716"/>
                  <a:gd name="T40" fmla="*/ 48 w 104"/>
                  <a:gd name="T41" fmla="*/ 649 h 716"/>
                  <a:gd name="T42" fmla="*/ 51 w 104"/>
                  <a:gd name="T43" fmla="*/ 650 h 716"/>
                  <a:gd name="T44" fmla="*/ 54 w 104"/>
                  <a:gd name="T45" fmla="*/ 651 h 716"/>
                  <a:gd name="T46" fmla="*/ 57 w 104"/>
                  <a:gd name="T47" fmla="*/ 652 h 716"/>
                  <a:gd name="T48" fmla="*/ 59 w 104"/>
                  <a:gd name="T49" fmla="*/ 654 h 716"/>
                  <a:gd name="T50" fmla="*/ 62 w 104"/>
                  <a:gd name="T51" fmla="*/ 656 h 716"/>
                  <a:gd name="T52" fmla="*/ 64 w 104"/>
                  <a:gd name="T53" fmla="*/ 657 h 716"/>
                  <a:gd name="T54" fmla="*/ 66 w 104"/>
                  <a:gd name="T55" fmla="*/ 659 h 716"/>
                  <a:gd name="T56" fmla="*/ 68 w 104"/>
                  <a:gd name="T57" fmla="*/ 661 h 716"/>
                  <a:gd name="T58" fmla="*/ 69 w 104"/>
                  <a:gd name="T59" fmla="*/ 662 h 716"/>
                  <a:gd name="T60" fmla="*/ 71 w 104"/>
                  <a:gd name="T61" fmla="*/ 664 h 716"/>
                  <a:gd name="T62" fmla="*/ 72 w 104"/>
                  <a:gd name="T63" fmla="*/ 665 h 716"/>
                  <a:gd name="T64" fmla="*/ 73 w 104"/>
                  <a:gd name="T65" fmla="*/ 666 h 716"/>
                  <a:gd name="T66" fmla="*/ 73 w 104"/>
                  <a:gd name="T67" fmla="*/ 667 h 716"/>
                  <a:gd name="T68" fmla="*/ 73 w 104"/>
                  <a:gd name="T69" fmla="*/ 667 h 716"/>
                  <a:gd name="T70" fmla="*/ 73 w 104"/>
                  <a:gd name="T71" fmla="*/ 667 h 716"/>
                  <a:gd name="T72" fmla="*/ 104 w 104"/>
                  <a:gd name="T73" fmla="*/ 0 h 716"/>
                  <a:gd name="T74" fmla="*/ 104 w 104"/>
                  <a:gd name="T75" fmla="*/ 0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716">
                    <a:moveTo>
                      <a:pt x="104" y="0"/>
                    </a:moveTo>
                    <a:lnTo>
                      <a:pt x="104" y="0"/>
                    </a:lnTo>
                    <a:lnTo>
                      <a:pt x="104" y="716"/>
                    </a:lnTo>
                    <a:lnTo>
                      <a:pt x="0" y="716"/>
                    </a:lnTo>
                    <a:lnTo>
                      <a:pt x="0" y="716"/>
                    </a:lnTo>
                    <a:lnTo>
                      <a:pt x="2" y="704"/>
                    </a:lnTo>
                    <a:lnTo>
                      <a:pt x="5" y="695"/>
                    </a:lnTo>
                    <a:lnTo>
                      <a:pt x="7" y="686"/>
                    </a:lnTo>
                    <a:lnTo>
                      <a:pt x="10" y="678"/>
                    </a:lnTo>
                    <a:lnTo>
                      <a:pt x="13" y="672"/>
                    </a:lnTo>
                    <a:lnTo>
                      <a:pt x="17" y="666"/>
                    </a:lnTo>
                    <a:lnTo>
                      <a:pt x="19" y="662"/>
                    </a:lnTo>
                    <a:lnTo>
                      <a:pt x="23" y="657"/>
                    </a:lnTo>
                    <a:lnTo>
                      <a:pt x="26" y="654"/>
                    </a:lnTo>
                    <a:lnTo>
                      <a:pt x="29" y="652"/>
                    </a:lnTo>
                    <a:lnTo>
                      <a:pt x="33" y="650"/>
                    </a:lnTo>
                    <a:lnTo>
                      <a:pt x="36" y="648"/>
                    </a:lnTo>
                    <a:lnTo>
                      <a:pt x="39" y="648"/>
                    </a:lnTo>
                    <a:lnTo>
                      <a:pt x="42" y="648"/>
                    </a:lnTo>
                    <a:lnTo>
                      <a:pt x="45" y="648"/>
                    </a:lnTo>
                    <a:lnTo>
                      <a:pt x="48" y="649"/>
                    </a:lnTo>
                    <a:lnTo>
                      <a:pt x="51" y="650"/>
                    </a:lnTo>
                    <a:lnTo>
                      <a:pt x="54" y="651"/>
                    </a:lnTo>
                    <a:lnTo>
                      <a:pt x="57" y="652"/>
                    </a:lnTo>
                    <a:lnTo>
                      <a:pt x="59" y="654"/>
                    </a:lnTo>
                    <a:lnTo>
                      <a:pt x="62" y="656"/>
                    </a:lnTo>
                    <a:lnTo>
                      <a:pt x="64" y="657"/>
                    </a:lnTo>
                    <a:lnTo>
                      <a:pt x="66" y="659"/>
                    </a:lnTo>
                    <a:lnTo>
                      <a:pt x="68" y="661"/>
                    </a:lnTo>
                    <a:lnTo>
                      <a:pt x="69" y="662"/>
                    </a:lnTo>
                    <a:lnTo>
                      <a:pt x="71" y="664"/>
                    </a:lnTo>
                    <a:lnTo>
                      <a:pt x="72" y="665"/>
                    </a:lnTo>
                    <a:lnTo>
                      <a:pt x="73" y="666"/>
                    </a:lnTo>
                    <a:lnTo>
                      <a:pt x="73" y="667"/>
                    </a:lnTo>
                    <a:lnTo>
                      <a:pt x="73" y="667"/>
                    </a:lnTo>
                    <a:lnTo>
                      <a:pt x="73" y="667"/>
                    </a:lnTo>
                    <a:lnTo>
                      <a:pt x="104" y="0"/>
                    </a:lnTo>
                    <a:lnTo>
                      <a:pt x="104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5" name="Freeform 50"/>
              <p:cNvSpPr>
                <a:spLocks/>
              </p:cNvSpPr>
              <p:nvPr/>
            </p:nvSpPr>
            <p:spPr bwMode="auto">
              <a:xfrm>
                <a:off x="824" y="2511"/>
                <a:ext cx="104" cy="716"/>
              </a:xfrm>
              <a:custGeom>
                <a:avLst/>
                <a:gdLst>
                  <a:gd name="T0" fmla="*/ 0 w 104"/>
                  <a:gd name="T1" fmla="*/ 0 h 716"/>
                  <a:gd name="T2" fmla="*/ 0 w 104"/>
                  <a:gd name="T3" fmla="*/ 0 h 716"/>
                  <a:gd name="T4" fmla="*/ 0 w 104"/>
                  <a:gd name="T5" fmla="*/ 716 h 716"/>
                  <a:gd name="T6" fmla="*/ 104 w 104"/>
                  <a:gd name="T7" fmla="*/ 716 h 716"/>
                  <a:gd name="T8" fmla="*/ 104 w 104"/>
                  <a:gd name="T9" fmla="*/ 716 h 716"/>
                  <a:gd name="T10" fmla="*/ 102 w 104"/>
                  <a:gd name="T11" fmla="*/ 704 h 716"/>
                  <a:gd name="T12" fmla="*/ 99 w 104"/>
                  <a:gd name="T13" fmla="*/ 695 h 716"/>
                  <a:gd name="T14" fmla="*/ 97 w 104"/>
                  <a:gd name="T15" fmla="*/ 686 h 716"/>
                  <a:gd name="T16" fmla="*/ 94 w 104"/>
                  <a:gd name="T17" fmla="*/ 678 h 716"/>
                  <a:gd name="T18" fmla="*/ 91 w 104"/>
                  <a:gd name="T19" fmla="*/ 672 h 716"/>
                  <a:gd name="T20" fmla="*/ 88 w 104"/>
                  <a:gd name="T21" fmla="*/ 666 h 716"/>
                  <a:gd name="T22" fmla="*/ 85 w 104"/>
                  <a:gd name="T23" fmla="*/ 662 h 716"/>
                  <a:gd name="T24" fmla="*/ 82 w 104"/>
                  <a:gd name="T25" fmla="*/ 657 h 716"/>
                  <a:gd name="T26" fmla="*/ 78 w 104"/>
                  <a:gd name="T27" fmla="*/ 654 h 716"/>
                  <a:gd name="T28" fmla="*/ 75 w 104"/>
                  <a:gd name="T29" fmla="*/ 652 h 716"/>
                  <a:gd name="T30" fmla="*/ 72 w 104"/>
                  <a:gd name="T31" fmla="*/ 650 h 716"/>
                  <a:gd name="T32" fmla="*/ 68 w 104"/>
                  <a:gd name="T33" fmla="*/ 648 h 716"/>
                  <a:gd name="T34" fmla="*/ 65 w 104"/>
                  <a:gd name="T35" fmla="*/ 648 h 716"/>
                  <a:gd name="T36" fmla="*/ 62 w 104"/>
                  <a:gd name="T37" fmla="*/ 648 h 716"/>
                  <a:gd name="T38" fmla="*/ 59 w 104"/>
                  <a:gd name="T39" fmla="*/ 648 h 716"/>
                  <a:gd name="T40" fmla="*/ 56 w 104"/>
                  <a:gd name="T41" fmla="*/ 649 h 716"/>
                  <a:gd name="T42" fmla="*/ 53 w 104"/>
                  <a:gd name="T43" fmla="*/ 650 h 716"/>
                  <a:gd name="T44" fmla="*/ 50 w 104"/>
                  <a:gd name="T45" fmla="*/ 651 h 716"/>
                  <a:gd name="T46" fmla="*/ 48 w 104"/>
                  <a:gd name="T47" fmla="*/ 652 h 716"/>
                  <a:gd name="T48" fmla="*/ 45 w 104"/>
                  <a:gd name="T49" fmla="*/ 654 h 716"/>
                  <a:gd name="T50" fmla="*/ 43 w 104"/>
                  <a:gd name="T51" fmla="*/ 656 h 716"/>
                  <a:gd name="T52" fmla="*/ 40 w 104"/>
                  <a:gd name="T53" fmla="*/ 657 h 716"/>
                  <a:gd name="T54" fmla="*/ 38 w 104"/>
                  <a:gd name="T55" fmla="*/ 659 h 716"/>
                  <a:gd name="T56" fmla="*/ 36 w 104"/>
                  <a:gd name="T57" fmla="*/ 661 h 716"/>
                  <a:gd name="T58" fmla="*/ 35 w 104"/>
                  <a:gd name="T59" fmla="*/ 662 h 716"/>
                  <a:gd name="T60" fmla="*/ 34 w 104"/>
                  <a:gd name="T61" fmla="*/ 664 h 716"/>
                  <a:gd name="T62" fmla="*/ 33 w 104"/>
                  <a:gd name="T63" fmla="*/ 665 h 716"/>
                  <a:gd name="T64" fmla="*/ 32 w 104"/>
                  <a:gd name="T65" fmla="*/ 666 h 716"/>
                  <a:gd name="T66" fmla="*/ 31 w 104"/>
                  <a:gd name="T67" fmla="*/ 667 h 716"/>
                  <a:gd name="T68" fmla="*/ 31 w 104"/>
                  <a:gd name="T69" fmla="*/ 667 h 716"/>
                  <a:gd name="T70" fmla="*/ 31 w 104"/>
                  <a:gd name="T71" fmla="*/ 667 h 716"/>
                  <a:gd name="T72" fmla="*/ 0 w 104"/>
                  <a:gd name="T73" fmla="*/ 0 h 716"/>
                  <a:gd name="T74" fmla="*/ 0 w 104"/>
                  <a:gd name="T75" fmla="*/ 0 h 7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04" h="716">
                    <a:moveTo>
                      <a:pt x="0" y="0"/>
                    </a:moveTo>
                    <a:lnTo>
                      <a:pt x="0" y="0"/>
                    </a:lnTo>
                    <a:lnTo>
                      <a:pt x="0" y="716"/>
                    </a:lnTo>
                    <a:lnTo>
                      <a:pt x="104" y="716"/>
                    </a:lnTo>
                    <a:lnTo>
                      <a:pt x="104" y="716"/>
                    </a:lnTo>
                    <a:lnTo>
                      <a:pt x="102" y="704"/>
                    </a:lnTo>
                    <a:lnTo>
                      <a:pt x="99" y="695"/>
                    </a:lnTo>
                    <a:lnTo>
                      <a:pt x="97" y="686"/>
                    </a:lnTo>
                    <a:lnTo>
                      <a:pt x="94" y="678"/>
                    </a:lnTo>
                    <a:lnTo>
                      <a:pt x="91" y="672"/>
                    </a:lnTo>
                    <a:lnTo>
                      <a:pt x="88" y="666"/>
                    </a:lnTo>
                    <a:lnTo>
                      <a:pt x="85" y="662"/>
                    </a:lnTo>
                    <a:lnTo>
                      <a:pt x="82" y="657"/>
                    </a:lnTo>
                    <a:lnTo>
                      <a:pt x="78" y="654"/>
                    </a:lnTo>
                    <a:lnTo>
                      <a:pt x="75" y="652"/>
                    </a:lnTo>
                    <a:lnTo>
                      <a:pt x="72" y="650"/>
                    </a:lnTo>
                    <a:lnTo>
                      <a:pt x="68" y="648"/>
                    </a:lnTo>
                    <a:lnTo>
                      <a:pt x="65" y="648"/>
                    </a:lnTo>
                    <a:lnTo>
                      <a:pt x="62" y="648"/>
                    </a:lnTo>
                    <a:lnTo>
                      <a:pt x="59" y="648"/>
                    </a:lnTo>
                    <a:lnTo>
                      <a:pt x="56" y="649"/>
                    </a:lnTo>
                    <a:lnTo>
                      <a:pt x="53" y="650"/>
                    </a:lnTo>
                    <a:lnTo>
                      <a:pt x="50" y="651"/>
                    </a:lnTo>
                    <a:lnTo>
                      <a:pt x="48" y="652"/>
                    </a:lnTo>
                    <a:lnTo>
                      <a:pt x="45" y="654"/>
                    </a:lnTo>
                    <a:lnTo>
                      <a:pt x="43" y="656"/>
                    </a:lnTo>
                    <a:lnTo>
                      <a:pt x="40" y="657"/>
                    </a:lnTo>
                    <a:lnTo>
                      <a:pt x="38" y="659"/>
                    </a:lnTo>
                    <a:lnTo>
                      <a:pt x="36" y="661"/>
                    </a:lnTo>
                    <a:lnTo>
                      <a:pt x="35" y="662"/>
                    </a:lnTo>
                    <a:lnTo>
                      <a:pt x="34" y="664"/>
                    </a:lnTo>
                    <a:lnTo>
                      <a:pt x="33" y="665"/>
                    </a:lnTo>
                    <a:lnTo>
                      <a:pt x="32" y="666"/>
                    </a:lnTo>
                    <a:lnTo>
                      <a:pt x="31" y="667"/>
                    </a:lnTo>
                    <a:lnTo>
                      <a:pt x="31" y="667"/>
                    </a:lnTo>
                    <a:lnTo>
                      <a:pt x="31" y="667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6" name="Freeform 51"/>
              <p:cNvSpPr>
                <a:spLocks/>
              </p:cNvSpPr>
              <p:nvPr/>
            </p:nvSpPr>
            <p:spPr bwMode="auto">
              <a:xfrm>
                <a:off x="731" y="1932"/>
                <a:ext cx="104" cy="178"/>
              </a:xfrm>
              <a:custGeom>
                <a:avLst/>
                <a:gdLst>
                  <a:gd name="T0" fmla="*/ 103 w 104"/>
                  <a:gd name="T1" fmla="*/ 108 h 178"/>
                  <a:gd name="T2" fmla="*/ 104 w 104"/>
                  <a:gd name="T3" fmla="*/ 101 h 178"/>
                  <a:gd name="T4" fmla="*/ 104 w 104"/>
                  <a:gd name="T5" fmla="*/ 87 h 178"/>
                  <a:gd name="T6" fmla="*/ 103 w 104"/>
                  <a:gd name="T7" fmla="*/ 73 h 178"/>
                  <a:gd name="T8" fmla="*/ 101 w 104"/>
                  <a:gd name="T9" fmla="*/ 60 h 178"/>
                  <a:gd name="T10" fmla="*/ 98 w 104"/>
                  <a:gd name="T11" fmla="*/ 47 h 178"/>
                  <a:gd name="T12" fmla="*/ 94 w 104"/>
                  <a:gd name="T13" fmla="*/ 35 h 178"/>
                  <a:gd name="T14" fmla="*/ 88 w 104"/>
                  <a:gd name="T15" fmla="*/ 25 h 178"/>
                  <a:gd name="T16" fmla="*/ 82 w 104"/>
                  <a:gd name="T17" fmla="*/ 16 h 178"/>
                  <a:gd name="T18" fmla="*/ 75 w 104"/>
                  <a:gd name="T19" fmla="*/ 9 h 178"/>
                  <a:gd name="T20" fmla="*/ 67 w 104"/>
                  <a:gd name="T21" fmla="*/ 4 h 178"/>
                  <a:gd name="T22" fmla="*/ 63 w 104"/>
                  <a:gd name="T23" fmla="*/ 2 h 178"/>
                  <a:gd name="T24" fmla="*/ 55 w 104"/>
                  <a:gd name="T25" fmla="*/ 0 h 178"/>
                  <a:gd name="T26" fmla="*/ 46 w 104"/>
                  <a:gd name="T27" fmla="*/ 0 h 178"/>
                  <a:gd name="T28" fmla="*/ 38 w 104"/>
                  <a:gd name="T29" fmla="*/ 3 h 178"/>
                  <a:gd name="T30" fmla="*/ 31 w 104"/>
                  <a:gd name="T31" fmla="*/ 7 h 178"/>
                  <a:gd name="T32" fmla="*/ 24 w 104"/>
                  <a:gd name="T33" fmla="*/ 14 h 178"/>
                  <a:gd name="T34" fmla="*/ 17 w 104"/>
                  <a:gd name="T35" fmla="*/ 22 h 178"/>
                  <a:gd name="T36" fmla="*/ 12 w 104"/>
                  <a:gd name="T37" fmla="*/ 32 h 178"/>
                  <a:gd name="T38" fmla="*/ 7 w 104"/>
                  <a:gd name="T39" fmla="*/ 43 h 178"/>
                  <a:gd name="T40" fmla="*/ 4 w 104"/>
                  <a:gd name="T41" fmla="*/ 56 h 178"/>
                  <a:gd name="T42" fmla="*/ 1 w 104"/>
                  <a:gd name="T43" fmla="*/ 70 h 178"/>
                  <a:gd name="T44" fmla="*/ 0 w 104"/>
                  <a:gd name="T45" fmla="*/ 77 h 178"/>
                  <a:gd name="T46" fmla="*/ 0 w 104"/>
                  <a:gd name="T47" fmla="*/ 91 h 178"/>
                  <a:gd name="T48" fmla="*/ 1 w 104"/>
                  <a:gd name="T49" fmla="*/ 105 h 178"/>
                  <a:gd name="T50" fmla="*/ 3 w 104"/>
                  <a:gd name="T51" fmla="*/ 118 h 178"/>
                  <a:gd name="T52" fmla="*/ 6 w 104"/>
                  <a:gd name="T53" fmla="*/ 131 h 178"/>
                  <a:gd name="T54" fmla="*/ 10 w 104"/>
                  <a:gd name="T55" fmla="*/ 142 h 178"/>
                  <a:gd name="T56" fmla="*/ 16 w 104"/>
                  <a:gd name="T57" fmla="*/ 152 h 178"/>
                  <a:gd name="T58" fmla="*/ 22 w 104"/>
                  <a:gd name="T59" fmla="*/ 161 h 178"/>
                  <a:gd name="T60" fmla="*/ 29 w 104"/>
                  <a:gd name="T61" fmla="*/ 169 h 178"/>
                  <a:gd name="T62" fmla="*/ 36 w 104"/>
                  <a:gd name="T63" fmla="*/ 174 h 178"/>
                  <a:gd name="T64" fmla="*/ 41 w 104"/>
                  <a:gd name="T65" fmla="*/ 176 h 178"/>
                  <a:gd name="T66" fmla="*/ 49 w 104"/>
                  <a:gd name="T67" fmla="*/ 178 h 178"/>
                  <a:gd name="T68" fmla="*/ 57 w 104"/>
                  <a:gd name="T69" fmla="*/ 177 h 178"/>
                  <a:gd name="T70" fmla="*/ 65 w 104"/>
                  <a:gd name="T71" fmla="*/ 175 h 178"/>
                  <a:gd name="T72" fmla="*/ 73 w 104"/>
                  <a:gd name="T73" fmla="*/ 170 h 178"/>
                  <a:gd name="T74" fmla="*/ 80 w 104"/>
                  <a:gd name="T75" fmla="*/ 164 h 178"/>
                  <a:gd name="T76" fmla="*/ 87 w 104"/>
                  <a:gd name="T77" fmla="*/ 156 h 178"/>
                  <a:gd name="T78" fmla="*/ 92 w 104"/>
                  <a:gd name="T79" fmla="*/ 146 h 178"/>
                  <a:gd name="T80" fmla="*/ 97 w 104"/>
                  <a:gd name="T81" fmla="*/ 135 h 178"/>
                  <a:gd name="T82" fmla="*/ 100 w 104"/>
                  <a:gd name="T83" fmla="*/ 122 h 178"/>
                  <a:gd name="T84" fmla="*/ 103 w 104"/>
                  <a:gd name="T85" fmla="*/ 108 h 1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04" h="178">
                    <a:moveTo>
                      <a:pt x="103" y="108"/>
                    </a:moveTo>
                    <a:lnTo>
                      <a:pt x="103" y="108"/>
                    </a:lnTo>
                    <a:lnTo>
                      <a:pt x="103" y="108"/>
                    </a:lnTo>
                    <a:lnTo>
                      <a:pt x="104" y="101"/>
                    </a:lnTo>
                    <a:lnTo>
                      <a:pt x="104" y="94"/>
                    </a:lnTo>
                    <a:lnTo>
                      <a:pt x="104" y="87"/>
                    </a:lnTo>
                    <a:lnTo>
                      <a:pt x="104" y="80"/>
                    </a:lnTo>
                    <a:lnTo>
                      <a:pt x="103" y="73"/>
                    </a:lnTo>
                    <a:lnTo>
                      <a:pt x="103" y="66"/>
                    </a:lnTo>
                    <a:lnTo>
                      <a:pt x="101" y="60"/>
                    </a:lnTo>
                    <a:lnTo>
                      <a:pt x="100" y="53"/>
                    </a:lnTo>
                    <a:lnTo>
                      <a:pt x="98" y="47"/>
                    </a:lnTo>
                    <a:lnTo>
                      <a:pt x="96" y="41"/>
                    </a:lnTo>
                    <a:lnTo>
                      <a:pt x="94" y="35"/>
                    </a:lnTo>
                    <a:lnTo>
                      <a:pt x="91" y="30"/>
                    </a:lnTo>
                    <a:lnTo>
                      <a:pt x="88" y="25"/>
                    </a:lnTo>
                    <a:lnTo>
                      <a:pt x="85" y="20"/>
                    </a:lnTo>
                    <a:lnTo>
                      <a:pt x="82" y="16"/>
                    </a:lnTo>
                    <a:lnTo>
                      <a:pt x="79" y="13"/>
                    </a:lnTo>
                    <a:lnTo>
                      <a:pt x="75" y="9"/>
                    </a:lnTo>
                    <a:lnTo>
                      <a:pt x="71" y="6"/>
                    </a:lnTo>
                    <a:lnTo>
                      <a:pt x="67" y="4"/>
                    </a:lnTo>
                    <a:lnTo>
                      <a:pt x="63" y="2"/>
                    </a:lnTo>
                    <a:lnTo>
                      <a:pt x="63" y="2"/>
                    </a:lnTo>
                    <a:lnTo>
                      <a:pt x="59" y="0"/>
                    </a:lnTo>
                    <a:lnTo>
                      <a:pt x="55" y="0"/>
                    </a:lnTo>
                    <a:lnTo>
                      <a:pt x="51" y="0"/>
                    </a:lnTo>
                    <a:lnTo>
                      <a:pt x="46" y="0"/>
                    </a:lnTo>
                    <a:lnTo>
                      <a:pt x="42" y="1"/>
                    </a:lnTo>
                    <a:lnTo>
                      <a:pt x="38" y="3"/>
                    </a:lnTo>
                    <a:lnTo>
                      <a:pt x="35" y="5"/>
                    </a:lnTo>
                    <a:lnTo>
                      <a:pt x="31" y="7"/>
                    </a:lnTo>
                    <a:lnTo>
                      <a:pt x="27" y="10"/>
                    </a:lnTo>
                    <a:lnTo>
                      <a:pt x="24" y="14"/>
                    </a:lnTo>
                    <a:lnTo>
                      <a:pt x="21" y="18"/>
                    </a:lnTo>
                    <a:lnTo>
                      <a:pt x="17" y="22"/>
                    </a:lnTo>
                    <a:lnTo>
                      <a:pt x="14" y="27"/>
                    </a:lnTo>
                    <a:lnTo>
                      <a:pt x="12" y="32"/>
                    </a:lnTo>
                    <a:lnTo>
                      <a:pt x="9" y="37"/>
                    </a:lnTo>
                    <a:lnTo>
                      <a:pt x="7" y="43"/>
                    </a:lnTo>
                    <a:lnTo>
                      <a:pt x="5" y="49"/>
                    </a:lnTo>
                    <a:lnTo>
                      <a:pt x="4" y="56"/>
                    </a:lnTo>
                    <a:lnTo>
                      <a:pt x="2" y="62"/>
                    </a:lnTo>
                    <a:lnTo>
                      <a:pt x="1" y="70"/>
                    </a:lnTo>
                    <a:lnTo>
                      <a:pt x="1" y="70"/>
                    </a:lnTo>
                    <a:lnTo>
                      <a:pt x="0" y="77"/>
                    </a:lnTo>
                    <a:lnTo>
                      <a:pt x="0" y="84"/>
                    </a:lnTo>
                    <a:lnTo>
                      <a:pt x="0" y="91"/>
                    </a:lnTo>
                    <a:lnTo>
                      <a:pt x="0" y="98"/>
                    </a:lnTo>
                    <a:lnTo>
                      <a:pt x="1" y="105"/>
                    </a:lnTo>
                    <a:lnTo>
                      <a:pt x="1" y="111"/>
                    </a:lnTo>
                    <a:lnTo>
                      <a:pt x="3" y="118"/>
                    </a:lnTo>
                    <a:lnTo>
                      <a:pt x="4" y="125"/>
                    </a:lnTo>
                    <a:lnTo>
                      <a:pt x="6" y="131"/>
                    </a:lnTo>
                    <a:lnTo>
                      <a:pt x="8" y="136"/>
                    </a:lnTo>
                    <a:lnTo>
                      <a:pt x="10" y="142"/>
                    </a:lnTo>
                    <a:lnTo>
                      <a:pt x="13" y="147"/>
                    </a:lnTo>
                    <a:lnTo>
                      <a:pt x="16" y="152"/>
                    </a:lnTo>
                    <a:lnTo>
                      <a:pt x="18" y="157"/>
                    </a:lnTo>
                    <a:lnTo>
                      <a:pt x="22" y="161"/>
                    </a:lnTo>
                    <a:lnTo>
                      <a:pt x="25" y="165"/>
                    </a:lnTo>
                    <a:lnTo>
                      <a:pt x="29" y="169"/>
                    </a:lnTo>
                    <a:lnTo>
                      <a:pt x="32" y="171"/>
                    </a:lnTo>
                    <a:lnTo>
                      <a:pt x="36" y="174"/>
                    </a:lnTo>
                    <a:lnTo>
                      <a:pt x="41" y="176"/>
                    </a:lnTo>
                    <a:lnTo>
                      <a:pt x="41" y="176"/>
                    </a:lnTo>
                    <a:lnTo>
                      <a:pt x="45" y="177"/>
                    </a:lnTo>
                    <a:lnTo>
                      <a:pt x="49" y="178"/>
                    </a:lnTo>
                    <a:lnTo>
                      <a:pt x="53" y="178"/>
                    </a:lnTo>
                    <a:lnTo>
                      <a:pt x="57" y="177"/>
                    </a:lnTo>
                    <a:lnTo>
                      <a:pt x="61" y="176"/>
                    </a:lnTo>
                    <a:lnTo>
                      <a:pt x="65" y="175"/>
                    </a:lnTo>
                    <a:lnTo>
                      <a:pt x="69" y="173"/>
                    </a:lnTo>
                    <a:lnTo>
                      <a:pt x="73" y="170"/>
                    </a:lnTo>
                    <a:lnTo>
                      <a:pt x="77" y="167"/>
                    </a:lnTo>
                    <a:lnTo>
                      <a:pt x="80" y="164"/>
                    </a:lnTo>
                    <a:lnTo>
                      <a:pt x="83" y="160"/>
                    </a:lnTo>
                    <a:lnTo>
                      <a:pt x="87" y="156"/>
                    </a:lnTo>
                    <a:lnTo>
                      <a:pt x="89" y="151"/>
                    </a:lnTo>
                    <a:lnTo>
                      <a:pt x="92" y="146"/>
                    </a:lnTo>
                    <a:lnTo>
                      <a:pt x="95" y="140"/>
                    </a:lnTo>
                    <a:lnTo>
                      <a:pt x="97" y="135"/>
                    </a:lnTo>
                    <a:lnTo>
                      <a:pt x="99" y="129"/>
                    </a:lnTo>
                    <a:lnTo>
                      <a:pt x="100" y="122"/>
                    </a:lnTo>
                    <a:lnTo>
                      <a:pt x="102" y="115"/>
                    </a:lnTo>
                    <a:lnTo>
                      <a:pt x="103" y="108"/>
                    </a:lnTo>
                    <a:lnTo>
                      <a:pt x="103" y="10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7" name="Freeform 52"/>
              <p:cNvSpPr>
                <a:spLocks/>
              </p:cNvSpPr>
              <p:nvPr/>
            </p:nvSpPr>
            <p:spPr bwMode="auto">
              <a:xfrm>
                <a:off x="558" y="2127"/>
                <a:ext cx="173" cy="429"/>
              </a:xfrm>
              <a:custGeom>
                <a:avLst/>
                <a:gdLst>
                  <a:gd name="T0" fmla="*/ 154 w 173"/>
                  <a:gd name="T1" fmla="*/ 17 h 429"/>
                  <a:gd name="T2" fmla="*/ 119 w 173"/>
                  <a:gd name="T3" fmla="*/ 51 h 429"/>
                  <a:gd name="T4" fmla="*/ 89 w 173"/>
                  <a:gd name="T5" fmla="*/ 83 h 429"/>
                  <a:gd name="T6" fmla="*/ 64 w 173"/>
                  <a:gd name="T7" fmla="*/ 112 h 429"/>
                  <a:gd name="T8" fmla="*/ 44 w 173"/>
                  <a:gd name="T9" fmla="*/ 140 h 429"/>
                  <a:gd name="T10" fmla="*/ 28 w 173"/>
                  <a:gd name="T11" fmla="*/ 165 h 429"/>
                  <a:gd name="T12" fmla="*/ 16 w 173"/>
                  <a:gd name="T13" fmla="*/ 189 h 429"/>
                  <a:gd name="T14" fmla="*/ 8 w 173"/>
                  <a:gd name="T15" fmla="*/ 210 h 429"/>
                  <a:gd name="T16" fmla="*/ 2 w 173"/>
                  <a:gd name="T17" fmla="*/ 230 h 429"/>
                  <a:gd name="T18" fmla="*/ 0 w 173"/>
                  <a:gd name="T19" fmla="*/ 249 h 429"/>
                  <a:gd name="T20" fmla="*/ 0 w 173"/>
                  <a:gd name="T21" fmla="*/ 265 h 429"/>
                  <a:gd name="T22" fmla="*/ 3 w 173"/>
                  <a:gd name="T23" fmla="*/ 281 h 429"/>
                  <a:gd name="T24" fmla="*/ 8 w 173"/>
                  <a:gd name="T25" fmla="*/ 295 h 429"/>
                  <a:gd name="T26" fmla="*/ 14 w 173"/>
                  <a:gd name="T27" fmla="*/ 306 h 429"/>
                  <a:gd name="T28" fmla="*/ 22 w 173"/>
                  <a:gd name="T29" fmla="*/ 318 h 429"/>
                  <a:gd name="T30" fmla="*/ 30 w 173"/>
                  <a:gd name="T31" fmla="*/ 327 h 429"/>
                  <a:gd name="T32" fmla="*/ 39 w 173"/>
                  <a:gd name="T33" fmla="*/ 335 h 429"/>
                  <a:gd name="T34" fmla="*/ 49 w 173"/>
                  <a:gd name="T35" fmla="*/ 343 h 429"/>
                  <a:gd name="T36" fmla="*/ 59 w 173"/>
                  <a:gd name="T37" fmla="*/ 349 h 429"/>
                  <a:gd name="T38" fmla="*/ 68 w 173"/>
                  <a:gd name="T39" fmla="*/ 354 h 429"/>
                  <a:gd name="T40" fmla="*/ 77 w 173"/>
                  <a:gd name="T41" fmla="*/ 358 h 429"/>
                  <a:gd name="T42" fmla="*/ 85 w 173"/>
                  <a:gd name="T43" fmla="*/ 361 h 429"/>
                  <a:gd name="T44" fmla="*/ 92 w 173"/>
                  <a:gd name="T45" fmla="*/ 363 h 429"/>
                  <a:gd name="T46" fmla="*/ 97 w 173"/>
                  <a:gd name="T47" fmla="*/ 365 h 429"/>
                  <a:gd name="T48" fmla="*/ 101 w 173"/>
                  <a:gd name="T49" fmla="*/ 365 h 429"/>
                  <a:gd name="T50" fmla="*/ 102 w 173"/>
                  <a:gd name="T51" fmla="*/ 366 h 429"/>
                  <a:gd name="T52" fmla="*/ 106 w 173"/>
                  <a:gd name="T53" fmla="*/ 408 h 429"/>
                  <a:gd name="T54" fmla="*/ 123 w 173"/>
                  <a:gd name="T55" fmla="*/ 427 h 429"/>
                  <a:gd name="T56" fmla="*/ 140 w 173"/>
                  <a:gd name="T57" fmla="*/ 429 h 429"/>
                  <a:gd name="T58" fmla="*/ 147 w 173"/>
                  <a:gd name="T59" fmla="*/ 426 h 429"/>
                  <a:gd name="T60" fmla="*/ 127 w 173"/>
                  <a:gd name="T61" fmla="*/ 400 h 429"/>
                  <a:gd name="T62" fmla="*/ 130 w 173"/>
                  <a:gd name="T63" fmla="*/ 366 h 429"/>
                  <a:gd name="T64" fmla="*/ 140 w 173"/>
                  <a:gd name="T65" fmla="*/ 340 h 429"/>
                  <a:gd name="T66" fmla="*/ 119 w 173"/>
                  <a:gd name="T67" fmla="*/ 335 h 429"/>
                  <a:gd name="T68" fmla="*/ 95 w 173"/>
                  <a:gd name="T69" fmla="*/ 330 h 429"/>
                  <a:gd name="T70" fmla="*/ 71 w 173"/>
                  <a:gd name="T71" fmla="*/ 322 h 429"/>
                  <a:gd name="T72" fmla="*/ 53 w 173"/>
                  <a:gd name="T73" fmla="*/ 311 h 429"/>
                  <a:gd name="T74" fmla="*/ 40 w 173"/>
                  <a:gd name="T75" fmla="*/ 298 h 429"/>
                  <a:gd name="T76" fmla="*/ 32 w 173"/>
                  <a:gd name="T77" fmla="*/ 282 h 429"/>
                  <a:gd name="T78" fmla="*/ 28 w 173"/>
                  <a:gd name="T79" fmla="*/ 265 h 429"/>
                  <a:gd name="T80" fmla="*/ 27 w 173"/>
                  <a:gd name="T81" fmla="*/ 246 h 429"/>
                  <a:gd name="T82" fmla="*/ 31 w 173"/>
                  <a:gd name="T83" fmla="*/ 226 h 429"/>
                  <a:gd name="T84" fmla="*/ 36 w 173"/>
                  <a:gd name="T85" fmla="*/ 205 h 429"/>
                  <a:gd name="T86" fmla="*/ 45 w 173"/>
                  <a:gd name="T87" fmla="*/ 183 h 429"/>
                  <a:gd name="T88" fmla="*/ 55 w 173"/>
                  <a:gd name="T89" fmla="*/ 162 h 429"/>
                  <a:gd name="T90" fmla="*/ 67 w 173"/>
                  <a:gd name="T91" fmla="*/ 140 h 429"/>
                  <a:gd name="T92" fmla="*/ 80 w 173"/>
                  <a:gd name="T93" fmla="*/ 119 h 429"/>
                  <a:gd name="T94" fmla="*/ 94 w 173"/>
                  <a:gd name="T95" fmla="*/ 98 h 429"/>
                  <a:gd name="T96" fmla="*/ 108 w 173"/>
                  <a:gd name="T97" fmla="*/ 79 h 429"/>
                  <a:gd name="T98" fmla="*/ 121 w 173"/>
                  <a:gd name="T99" fmla="*/ 61 h 429"/>
                  <a:gd name="T100" fmla="*/ 134 w 173"/>
                  <a:gd name="T101" fmla="*/ 45 h 429"/>
                  <a:gd name="T102" fmla="*/ 146 w 173"/>
                  <a:gd name="T103" fmla="*/ 30 h 429"/>
                  <a:gd name="T104" fmla="*/ 156 w 173"/>
                  <a:gd name="T105" fmla="*/ 19 h 429"/>
                  <a:gd name="T106" fmla="*/ 164 w 173"/>
                  <a:gd name="T107" fmla="*/ 9 h 429"/>
                  <a:gd name="T108" fmla="*/ 170 w 173"/>
                  <a:gd name="T109" fmla="*/ 3 h 429"/>
                  <a:gd name="T110" fmla="*/ 173 w 173"/>
                  <a:gd name="T111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3" h="429">
                    <a:moveTo>
                      <a:pt x="173" y="0"/>
                    </a:moveTo>
                    <a:lnTo>
                      <a:pt x="173" y="0"/>
                    </a:lnTo>
                    <a:lnTo>
                      <a:pt x="173" y="0"/>
                    </a:lnTo>
                    <a:lnTo>
                      <a:pt x="166" y="6"/>
                    </a:lnTo>
                    <a:lnTo>
                      <a:pt x="160" y="12"/>
                    </a:lnTo>
                    <a:lnTo>
                      <a:pt x="154" y="17"/>
                    </a:lnTo>
                    <a:lnTo>
                      <a:pt x="147" y="23"/>
                    </a:lnTo>
                    <a:lnTo>
                      <a:pt x="141" y="29"/>
                    </a:lnTo>
                    <a:lnTo>
                      <a:pt x="135" y="35"/>
                    </a:lnTo>
                    <a:lnTo>
                      <a:pt x="130" y="40"/>
                    </a:lnTo>
                    <a:lnTo>
                      <a:pt x="124" y="46"/>
                    </a:lnTo>
                    <a:lnTo>
                      <a:pt x="119" y="51"/>
                    </a:lnTo>
                    <a:lnTo>
                      <a:pt x="114" y="57"/>
                    </a:lnTo>
                    <a:lnTo>
                      <a:pt x="108" y="62"/>
                    </a:lnTo>
                    <a:lnTo>
                      <a:pt x="103" y="67"/>
                    </a:lnTo>
                    <a:lnTo>
                      <a:pt x="98" y="73"/>
                    </a:lnTo>
                    <a:lnTo>
                      <a:pt x="94" y="78"/>
                    </a:lnTo>
                    <a:lnTo>
                      <a:pt x="89" y="83"/>
                    </a:lnTo>
                    <a:lnTo>
                      <a:pt x="85" y="88"/>
                    </a:lnTo>
                    <a:lnTo>
                      <a:pt x="80" y="93"/>
                    </a:lnTo>
                    <a:lnTo>
                      <a:pt x="76" y="98"/>
                    </a:lnTo>
                    <a:lnTo>
                      <a:pt x="72" y="103"/>
                    </a:lnTo>
                    <a:lnTo>
                      <a:pt x="68" y="108"/>
                    </a:lnTo>
                    <a:lnTo>
                      <a:pt x="64" y="112"/>
                    </a:lnTo>
                    <a:lnTo>
                      <a:pt x="61" y="117"/>
                    </a:lnTo>
                    <a:lnTo>
                      <a:pt x="57" y="122"/>
                    </a:lnTo>
                    <a:lnTo>
                      <a:pt x="54" y="126"/>
                    </a:lnTo>
                    <a:lnTo>
                      <a:pt x="50" y="131"/>
                    </a:lnTo>
                    <a:lnTo>
                      <a:pt x="47" y="135"/>
                    </a:lnTo>
                    <a:lnTo>
                      <a:pt x="44" y="140"/>
                    </a:lnTo>
                    <a:lnTo>
                      <a:pt x="41" y="144"/>
                    </a:lnTo>
                    <a:lnTo>
                      <a:pt x="38" y="149"/>
                    </a:lnTo>
                    <a:lnTo>
                      <a:pt x="36" y="153"/>
                    </a:lnTo>
                    <a:lnTo>
                      <a:pt x="33" y="157"/>
                    </a:lnTo>
                    <a:lnTo>
                      <a:pt x="31" y="161"/>
                    </a:lnTo>
                    <a:lnTo>
                      <a:pt x="28" y="165"/>
                    </a:lnTo>
                    <a:lnTo>
                      <a:pt x="26" y="170"/>
                    </a:lnTo>
                    <a:lnTo>
                      <a:pt x="24" y="173"/>
                    </a:lnTo>
                    <a:lnTo>
                      <a:pt x="22" y="177"/>
                    </a:lnTo>
                    <a:lnTo>
                      <a:pt x="20" y="181"/>
                    </a:lnTo>
                    <a:lnTo>
                      <a:pt x="18" y="185"/>
                    </a:lnTo>
                    <a:lnTo>
                      <a:pt x="16" y="189"/>
                    </a:lnTo>
                    <a:lnTo>
                      <a:pt x="14" y="193"/>
                    </a:lnTo>
                    <a:lnTo>
                      <a:pt x="13" y="196"/>
                    </a:lnTo>
                    <a:lnTo>
                      <a:pt x="11" y="200"/>
                    </a:lnTo>
                    <a:lnTo>
                      <a:pt x="10" y="204"/>
                    </a:lnTo>
                    <a:lnTo>
                      <a:pt x="9" y="207"/>
                    </a:lnTo>
                    <a:lnTo>
                      <a:pt x="8" y="210"/>
                    </a:lnTo>
                    <a:lnTo>
                      <a:pt x="7" y="214"/>
                    </a:lnTo>
                    <a:lnTo>
                      <a:pt x="6" y="218"/>
                    </a:lnTo>
                    <a:lnTo>
                      <a:pt x="5" y="221"/>
                    </a:lnTo>
                    <a:lnTo>
                      <a:pt x="4" y="224"/>
                    </a:lnTo>
                    <a:lnTo>
                      <a:pt x="3" y="227"/>
                    </a:lnTo>
                    <a:lnTo>
                      <a:pt x="2" y="230"/>
                    </a:lnTo>
                    <a:lnTo>
                      <a:pt x="2" y="234"/>
                    </a:lnTo>
                    <a:lnTo>
                      <a:pt x="1" y="237"/>
                    </a:lnTo>
                    <a:lnTo>
                      <a:pt x="1" y="240"/>
                    </a:lnTo>
                    <a:lnTo>
                      <a:pt x="0" y="243"/>
                    </a:lnTo>
                    <a:lnTo>
                      <a:pt x="0" y="246"/>
                    </a:lnTo>
                    <a:lnTo>
                      <a:pt x="0" y="249"/>
                    </a:lnTo>
                    <a:lnTo>
                      <a:pt x="0" y="252"/>
                    </a:lnTo>
                    <a:lnTo>
                      <a:pt x="0" y="255"/>
                    </a:lnTo>
                    <a:lnTo>
                      <a:pt x="0" y="258"/>
                    </a:lnTo>
                    <a:lnTo>
                      <a:pt x="0" y="260"/>
                    </a:lnTo>
                    <a:lnTo>
                      <a:pt x="0" y="263"/>
                    </a:lnTo>
                    <a:lnTo>
                      <a:pt x="0" y="265"/>
                    </a:lnTo>
                    <a:lnTo>
                      <a:pt x="1" y="268"/>
                    </a:lnTo>
                    <a:lnTo>
                      <a:pt x="1" y="271"/>
                    </a:lnTo>
                    <a:lnTo>
                      <a:pt x="2" y="273"/>
                    </a:lnTo>
                    <a:lnTo>
                      <a:pt x="2" y="276"/>
                    </a:lnTo>
                    <a:lnTo>
                      <a:pt x="2" y="278"/>
                    </a:lnTo>
                    <a:lnTo>
                      <a:pt x="3" y="281"/>
                    </a:lnTo>
                    <a:lnTo>
                      <a:pt x="4" y="283"/>
                    </a:lnTo>
                    <a:lnTo>
                      <a:pt x="4" y="285"/>
                    </a:lnTo>
                    <a:lnTo>
                      <a:pt x="5" y="288"/>
                    </a:lnTo>
                    <a:lnTo>
                      <a:pt x="6" y="290"/>
                    </a:lnTo>
                    <a:lnTo>
                      <a:pt x="7" y="292"/>
                    </a:lnTo>
                    <a:lnTo>
                      <a:pt x="8" y="295"/>
                    </a:lnTo>
                    <a:lnTo>
                      <a:pt x="8" y="296"/>
                    </a:lnTo>
                    <a:lnTo>
                      <a:pt x="10" y="299"/>
                    </a:lnTo>
                    <a:lnTo>
                      <a:pt x="11" y="301"/>
                    </a:lnTo>
                    <a:lnTo>
                      <a:pt x="12" y="303"/>
                    </a:lnTo>
                    <a:lnTo>
                      <a:pt x="13" y="305"/>
                    </a:lnTo>
                    <a:lnTo>
                      <a:pt x="14" y="306"/>
                    </a:lnTo>
                    <a:lnTo>
                      <a:pt x="15" y="309"/>
                    </a:lnTo>
                    <a:lnTo>
                      <a:pt x="16" y="310"/>
                    </a:lnTo>
                    <a:lnTo>
                      <a:pt x="18" y="312"/>
                    </a:lnTo>
                    <a:lnTo>
                      <a:pt x="19" y="314"/>
                    </a:lnTo>
                    <a:lnTo>
                      <a:pt x="20" y="316"/>
                    </a:lnTo>
                    <a:lnTo>
                      <a:pt x="22" y="318"/>
                    </a:lnTo>
                    <a:lnTo>
                      <a:pt x="23" y="319"/>
                    </a:lnTo>
                    <a:lnTo>
                      <a:pt x="24" y="321"/>
                    </a:lnTo>
                    <a:lnTo>
                      <a:pt x="26" y="322"/>
                    </a:lnTo>
                    <a:lnTo>
                      <a:pt x="27" y="324"/>
                    </a:lnTo>
                    <a:lnTo>
                      <a:pt x="28" y="325"/>
                    </a:lnTo>
                    <a:lnTo>
                      <a:pt x="30" y="327"/>
                    </a:lnTo>
                    <a:lnTo>
                      <a:pt x="32" y="329"/>
                    </a:lnTo>
                    <a:lnTo>
                      <a:pt x="33" y="330"/>
                    </a:lnTo>
                    <a:lnTo>
                      <a:pt x="35" y="331"/>
                    </a:lnTo>
                    <a:lnTo>
                      <a:pt x="36" y="333"/>
                    </a:lnTo>
                    <a:lnTo>
                      <a:pt x="38" y="334"/>
                    </a:lnTo>
                    <a:lnTo>
                      <a:pt x="39" y="335"/>
                    </a:lnTo>
                    <a:lnTo>
                      <a:pt x="41" y="336"/>
                    </a:lnTo>
                    <a:lnTo>
                      <a:pt x="43" y="338"/>
                    </a:lnTo>
                    <a:lnTo>
                      <a:pt x="44" y="339"/>
                    </a:lnTo>
                    <a:lnTo>
                      <a:pt x="46" y="340"/>
                    </a:lnTo>
                    <a:lnTo>
                      <a:pt x="47" y="341"/>
                    </a:lnTo>
                    <a:lnTo>
                      <a:pt x="49" y="343"/>
                    </a:lnTo>
                    <a:lnTo>
                      <a:pt x="51" y="344"/>
                    </a:lnTo>
                    <a:lnTo>
                      <a:pt x="52" y="345"/>
                    </a:lnTo>
                    <a:lnTo>
                      <a:pt x="54" y="346"/>
                    </a:lnTo>
                    <a:lnTo>
                      <a:pt x="56" y="347"/>
                    </a:lnTo>
                    <a:lnTo>
                      <a:pt x="57" y="348"/>
                    </a:lnTo>
                    <a:lnTo>
                      <a:pt x="59" y="349"/>
                    </a:lnTo>
                    <a:lnTo>
                      <a:pt x="60" y="350"/>
                    </a:lnTo>
                    <a:lnTo>
                      <a:pt x="62" y="350"/>
                    </a:lnTo>
                    <a:lnTo>
                      <a:pt x="64" y="351"/>
                    </a:lnTo>
                    <a:lnTo>
                      <a:pt x="65" y="352"/>
                    </a:lnTo>
                    <a:lnTo>
                      <a:pt x="67" y="353"/>
                    </a:lnTo>
                    <a:lnTo>
                      <a:pt x="68" y="354"/>
                    </a:lnTo>
                    <a:lnTo>
                      <a:pt x="70" y="355"/>
                    </a:lnTo>
                    <a:lnTo>
                      <a:pt x="71" y="355"/>
                    </a:lnTo>
                    <a:lnTo>
                      <a:pt x="73" y="356"/>
                    </a:lnTo>
                    <a:lnTo>
                      <a:pt x="74" y="356"/>
                    </a:lnTo>
                    <a:lnTo>
                      <a:pt x="76" y="357"/>
                    </a:lnTo>
                    <a:lnTo>
                      <a:pt x="77" y="358"/>
                    </a:lnTo>
                    <a:lnTo>
                      <a:pt x="79" y="358"/>
                    </a:lnTo>
                    <a:lnTo>
                      <a:pt x="80" y="359"/>
                    </a:lnTo>
                    <a:lnTo>
                      <a:pt x="81" y="360"/>
                    </a:lnTo>
                    <a:lnTo>
                      <a:pt x="83" y="360"/>
                    </a:lnTo>
                    <a:lnTo>
                      <a:pt x="84" y="360"/>
                    </a:lnTo>
                    <a:lnTo>
                      <a:pt x="85" y="361"/>
                    </a:lnTo>
                    <a:lnTo>
                      <a:pt x="86" y="361"/>
                    </a:lnTo>
                    <a:lnTo>
                      <a:pt x="88" y="362"/>
                    </a:lnTo>
                    <a:lnTo>
                      <a:pt x="89" y="362"/>
                    </a:lnTo>
                    <a:lnTo>
                      <a:pt x="90" y="362"/>
                    </a:lnTo>
                    <a:lnTo>
                      <a:pt x="91" y="363"/>
                    </a:lnTo>
                    <a:lnTo>
                      <a:pt x="92" y="363"/>
                    </a:lnTo>
                    <a:lnTo>
                      <a:pt x="93" y="364"/>
                    </a:lnTo>
                    <a:lnTo>
                      <a:pt x="94" y="364"/>
                    </a:lnTo>
                    <a:lnTo>
                      <a:pt x="95" y="364"/>
                    </a:lnTo>
                    <a:lnTo>
                      <a:pt x="96" y="364"/>
                    </a:lnTo>
                    <a:lnTo>
                      <a:pt x="97" y="365"/>
                    </a:lnTo>
                    <a:lnTo>
                      <a:pt x="97" y="365"/>
                    </a:lnTo>
                    <a:lnTo>
                      <a:pt x="98" y="365"/>
                    </a:lnTo>
                    <a:lnTo>
                      <a:pt x="99" y="365"/>
                    </a:lnTo>
                    <a:lnTo>
                      <a:pt x="99" y="365"/>
                    </a:lnTo>
                    <a:lnTo>
                      <a:pt x="100" y="365"/>
                    </a:lnTo>
                    <a:lnTo>
                      <a:pt x="100" y="365"/>
                    </a:lnTo>
                    <a:lnTo>
                      <a:pt x="101" y="365"/>
                    </a:lnTo>
                    <a:lnTo>
                      <a:pt x="101" y="366"/>
                    </a:lnTo>
                    <a:lnTo>
                      <a:pt x="101" y="366"/>
                    </a:lnTo>
                    <a:lnTo>
                      <a:pt x="102" y="366"/>
                    </a:lnTo>
                    <a:lnTo>
                      <a:pt x="102" y="366"/>
                    </a:lnTo>
                    <a:lnTo>
                      <a:pt x="102" y="366"/>
                    </a:lnTo>
                    <a:lnTo>
                      <a:pt x="102" y="366"/>
                    </a:lnTo>
                    <a:lnTo>
                      <a:pt x="102" y="366"/>
                    </a:lnTo>
                    <a:lnTo>
                      <a:pt x="102" y="376"/>
                    </a:lnTo>
                    <a:lnTo>
                      <a:pt x="102" y="386"/>
                    </a:lnTo>
                    <a:lnTo>
                      <a:pt x="103" y="394"/>
                    </a:lnTo>
                    <a:lnTo>
                      <a:pt x="105" y="401"/>
                    </a:lnTo>
                    <a:lnTo>
                      <a:pt x="106" y="408"/>
                    </a:lnTo>
                    <a:lnTo>
                      <a:pt x="109" y="413"/>
                    </a:lnTo>
                    <a:lnTo>
                      <a:pt x="111" y="417"/>
                    </a:lnTo>
                    <a:lnTo>
                      <a:pt x="114" y="421"/>
                    </a:lnTo>
                    <a:lnTo>
                      <a:pt x="117" y="424"/>
                    </a:lnTo>
                    <a:lnTo>
                      <a:pt x="120" y="426"/>
                    </a:lnTo>
                    <a:lnTo>
                      <a:pt x="123" y="427"/>
                    </a:lnTo>
                    <a:lnTo>
                      <a:pt x="126" y="428"/>
                    </a:lnTo>
                    <a:lnTo>
                      <a:pt x="129" y="429"/>
                    </a:lnTo>
                    <a:lnTo>
                      <a:pt x="132" y="429"/>
                    </a:lnTo>
                    <a:lnTo>
                      <a:pt x="135" y="429"/>
                    </a:lnTo>
                    <a:lnTo>
                      <a:pt x="138" y="429"/>
                    </a:lnTo>
                    <a:lnTo>
                      <a:pt x="140" y="429"/>
                    </a:lnTo>
                    <a:lnTo>
                      <a:pt x="142" y="428"/>
                    </a:lnTo>
                    <a:lnTo>
                      <a:pt x="144" y="427"/>
                    </a:lnTo>
                    <a:lnTo>
                      <a:pt x="146" y="427"/>
                    </a:lnTo>
                    <a:lnTo>
                      <a:pt x="146" y="426"/>
                    </a:lnTo>
                    <a:lnTo>
                      <a:pt x="147" y="426"/>
                    </a:lnTo>
                    <a:lnTo>
                      <a:pt x="147" y="426"/>
                    </a:lnTo>
                    <a:lnTo>
                      <a:pt x="141" y="423"/>
                    </a:lnTo>
                    <a:lnTo>
                      <a:pt x="137" y="419"/>
                    </a:lnTo>
                    <a:lnTo>
                      <a:pt x="133" y="415"/>
                    </a:lnTo>
                    <a:lnTo>
                      <a:pt x="131" y="410"/>
                    </a:lnTo>
                    <a:lnTo>
                      <a:pt x="129" y="405"/>
                    </a:lnTo>
                    <a:lnTo>
                      <a:pt x="127" y="400"/>
                    </a:lnTo>
                    <a:lnTo>
                      <a:pt x="127" y="395"/>
                    </a:lnTo>
                    <a:lnTo>
                      <a:pt x="127" y="389"/>
                    </a:lnTo>
                    <a:lnTo>
                      <a:pt x="127" y="383"/>
                    </a:lnTo>
                    <a:lnTo>
                      <a:pt x="128" y="378"/>
                    </a:lnTo>
                    <a:lnTo>
                      <a:pt x="129" y="372"/>
                    </a:lnTo>
                    <a:lnTo>
                      <a:pt x="130" y="366"/>
                    </a:lnTo>
                    <a:lnTo>
                      <a:pt x="132" y="361"/>
                    </a:lnTo>
                    <a:lnTo>
                      <a:pt x="133" y="356"/>
                    </a:lnTo>
                    <a:lnTo>
                      <a:pt x="135" y="352"/>
                    </a:lnTo>
                    <a:lnTo>
                      <a:pt x="137" y="348"/>
                    </a:lnTo>
                    <a:lnTo>
                      <a:pt x="138" y="344"/>
                    </a:lnTo>
                    <a:lnTo>
                      <a:pt x="140" y="340"/>
                    </a:lnTo>
                    <a:lnTo>
                      <a:pt x="141" y="338"/>
                    </a:lnTo>
                    <a:lnTo>
                      <a:pt x="142" y="336"/>
                    </a:lnTo>
                    <a:lnTo>
                      <a:pt x="143" y="335"/>
                    </a:lnTo>
                    <a:lnTo>
                      <a:pt x="143" y="335"/>
                    </a:lnTo>
                    <a:lnTo>
                      <a:pt x="143" y="335"/>
                    </a:lnTo>
                    <a:lnTo>
                      <a:pt x="119" y="335"/>
                    </a:lnTo>
                    <a:lnTo>
                      <a:pt x="119" y="335"/>
                    </a:lnTo>
                    <a:lnTo>
                      <a:pt x="114" y="334"/>
                    </a:lnTo>
                    <a:lnTo>
                      <a:pt x="109" y="333"/>
                    </a:lnTo>
                    <a:lnTo>
                      <a:pt x="104" y="332"/>
                    </a:lnTo>
                    <a:lnTo>
                      <a:pt x="99" y="331"/>
                    </a:lnTo>
                    <a:lnTo>
                      <a:pt x="95" y="330"/>
                    </a:lnTo>
                    <a:lnTo>
                      <a:pt x="90" y="329"/>
                    </a:lnTo>
                    <a:lnTo>
                      <a:pt x="86" y="328"/>
                    </a:lnTo>
                    <a:lnTo>
                      <a:pt x="82" y="326"/>
                    </a:lnTo>
                    <a:lnTo>
                      <a:pt x="78" y="325"/>
                    </a:lnTo>
                    <a:lnTo>
                      <a:pt x="74" y="323"/>
                    </a:lnTo>
                    <a:lnTo>
                      <a:pt x="71" y="322"/>
                    </a:lnTo>
                    <a:lnTo>
                      <a:pt x="68" y="320"/>
                    </a:lnTo>
                    <a:lnTo>
                      <a:pt x="64" y="319"/>
                    </a:lnTo>
                    <a:lnTo>
                      <a:pt x="61" y="317"/>
                    </a:lnTo>
                    <a:lnTo>
                      <a:pt x="58" y="315"/>
                    </a:lnTo>
                    <a:lnTo>
                      <a:pt x="55" y="313"/>
                    </a:lnTo>
                    <a:lnTo>
                      <a:pt x="53" y="311"/>
                    </a:lnTo>
                    <a:lnTo>
                      <a:pt x="50" y="309"/>
                    </a:lnTo>
                    <a:lnTo>
                      <a:pt x="48" y="307"/>
                    </a:lnTo>
                    <a:lnTo>
                      <a:pt x="46" y="305"/>
                    </a:lnTo>
                    <a:lnTo>
                      <a:pt x="44" y="302"/>
                    </a:lnTo>
                    <a:lnTo>
                      <a:pt x="42" y="300"/>
                    </a:lnTo>
                    <a:lnTo>
                      <a:pt x="40" y="298"/>
                    </a:lnTo>
                    <a:lnTo>
                      <a:pt x="38" y="295"/>
                    </a:lnTo>
                    <a:lnTo>
                      <a:pt x="37" y="293"/>
                    </a:lnTo>
                    <a:lnTo>
                      <a:pt x="35" y="290"/>
                    </a:lnTo>
                    <a:lnTo>
                      <a:pt x="34" y="287"/>
                    </a:lnTo>
                    <a:lnTo>
                      <a:pt x="33" y="285"/>
                    </a:lnTo>
                    <a:lnTo>
                      <a:pt x="32" y="282"/>
                    </a:lnTo>
                    <a:lnTo>
                      <a:pt x="31" y="280"/>
                    </a:lnTo>
                    <a:lnTo>
                      <a:pt x="30" y="276"/>
                    </a:lnTo>
                    <a:lnTo>
                      <a:pt x="29" y="274"/>
                    </a:lnTo>
                    <a:lnTo>
                      <a:pt x="29" y="270"/>
                    </a:lnTo>
                    <a:lnTo>
                      <a:pt x="28" y="268"/>
                    </a:lnTo>
                    <a:lnTo>
                      <a:pt x="28" y="265"/>
                    </a:lnTo>
                    <a:lnTo>
                      <a:pt x="27" y="262"/>
                    </a:lnTo>
                    <a:lnTo>
                      <a:pt x="27" y="259"/>
                    </a:lnTo>
                    <a:lnTo>
                      <a:pt x="27" y="255"/>
                    </a:lnTo>
                    <a:lnTo>
                      <a:pt x="27" y="252"/>
                    </a:lnTo>
                    <a:lnTo>
                      <a:pt x="27" y="249"/>
                    </a:lnTo>
                    <a:lnTo>
                      <a:pt x="27" y="246"/>
                    </a:lnTo>
                    <a:lnTo>
                      <a:pt x="28" y="243"/>
                    </a:lnTo>
                    <a:lnTo>
                      <a:pt x="28" y="239"/>
                    </a:lnTo>
                    <a:lnTo>
                      <a:pt x="29" y="236"/>
                    </a:lnTo>
                    <a:lnTo>
                      <a:pt x="29" y="233"/>
                    </a:lnTo>
                    <a:lnTo>
                      <a:pt x="30" y="229"/>
                    </a:lnTo>
                    <a:lnTo>
                      <a:pt x="31" y="226"/>
                    </a:lnTo>
                    <a:lnTo>
                      <a:pt x="31" y="222"/>
                    </a:lnTo>
                    <a:lnTo>
                      <a:pt x="32" y="219"/>
                    </a:lnTo>
                    <a:lnTo>
                      <a:pt x="33" y="215"/>
                    </a:lnTo>
                    <a:lnTo>
                      <a:pt x="34" y="212"/>
                    </a:lnTo>
                    <a:lnTo>
                      <a:pt x="35" y="208"/>
                    </a:lnTo>
                    <a:lnTo>
                      <a:pt x="36" y="205"/>
                    </a:lnTo>
                    <a:lnTo>
                      <a:pt x="38" y="201"/>
                    </a:lnTo>
                    <a:lnTo>
                      <a:pt x="39" y="198"/>
                    </a:lnTo>
                    <a:lnTo>
                      <a:pt x="40" y="194"/>
                    </a:lnTo>
                    <a:lnTo>
                      <a:pt x="42" y="190"/>
                    </a:lnTo>
                    <a:lnTo>
                      <a:pt x="43" y="187"/>
                    </a:lnTo>
                    <a:lnTo>
                      <a:pt x="45" y="183"/>
                    </a:lnTo>
                    <a:lnTo>
                      <a:pt x="47" y="180"/>
                    </a:lnTo>
                    <a:lnTo>
                      <a:pt x="48" y="176"/>
                    </a:lnTo>
                    <a:lnTo>
                      <a:pt x="50" y="173"/>
                    </a:lnTo>
                    <a:lnTo>
                      <a:pt x="52" y="169"/>
                    </a:lnTo>
                    <a:lnTo>
                      <a:pt x="54" y="165"/>
                    </a:lnTo>
                    <a:lnTo>
                      <a:pt x="55" y="162"/>
                    </a:lnTo>
                    <a:lnTo>
                      <a:pt x="57" y="158"/>
                    </a:lnTo>
                    <a:lnTo>
                      <a:pt x="59" y="155"/>
                    </a:lnTo>
                    <a:lnTo>
                      <a:pt x="61" y="151"/>
                    </a:lnTo>
                    <a:lnTo>
                      <a:pt x="63" y="147"/>
                    </a:lnTo>
                    <a:lnTo>
                      <a:pt x="65" y="144"/>
                    </a:lnTo>
                    <a:lnTo>
                      <a:pt x="67" y="140"/>
                    </a:lnTo>
                    <a:lnTo>
                      <a:pt x="69" y="136"/>
                    </a:lnTo>
                    <a:lnTo>
                      <a:pt x="71" y="133"/>
                    </a:lnTo>
                    <a:lnTo>
                      <a:pt x="74" y="130"/>
                    </a:lnTo>
                    <a:lnTo>
                      <a:pt x="76" y="126"/>
                    </a:lnTo>
                    <a:lnTo>
                      <a:pt x="78" y="122"/>
                    </a:lnTo>
                    <a:lnTo>
                      <a:pt x="80" y="119"/>
                    </a:lnTo>
                    <a:lnTo>
                      <a:pt x="82" y="115"/>
                    </a:lnTo>
                    <a:lnTo>
                      <a:pt x="85" y="112"/>
                    </a:lnTo>
                    <a:lnTo>
                      <a:pt x="87" y="109"/>
                    </a:lnTo>
                    <a:lnTo>
                      <a:pt x="89" y="105"/>
                    </a:lnTo>
                    <a:lnTo>
                      <a:pt x="91" y="102"/>
                    </a:lnTo>
                    <a:lnTo>
                      <a:pt x="94" y="98"/>
                    </a:lnTo>
                    <a:lnTo>
                      <a:pt x="96" y="95"/>
                    </a:lnTo>
                    <a:lnTo>
                      <a:pt x="98" y="92"/>
                    </a:lnTo>
                    <a:lnTo>
                      <a:pt x="101" y="89"/>
                    </a:lnTo>
                    <a:lnTo>
                      <a:pt x="103" y="85"/>
                    </a:lnTo>
                    <a:lnTo>
                      <a:pt x="105" y="82"/>
                    </a:lnTo>
                    <a:lnTo>
                      <a:pt x="108" y="79"/>
                    </a:lnTo>
                    <a:lnTo>
                      <a:pt x="110" y="76"/>
                    </a:lnTo>
                    <a:lnTo>
                      <a:pt x="112" y="73"/>
                    </a:lnTo>
                    <a:lnTo>
                      <a:pt x="114" y="70"/>
                    </a:lnTo>
                    <a:lnTo>
                      <a:pt x="117" y="67"/>
                    </a:lnTo>
                    <a:lnTo>
                      <a:pt x="119" y="64"/>
                    </a:lnTo>
                    <a:lnTo>
                      <a:pt x="121" y="61"/>
                    </a:lnTo>
                    <a:lnTo>
                      <a:pt x="123" y="58"/>
                    </a:lnTo>
                    <a:lnTo>
                      <a:pt x="126" y="55"/>
                    </a:lnTo>
                    <a:lnTo>
                      <a:pt x="128" y="53"/>
                    </a:lnTo>
                    <a:lnTo>
                      <a:pt x="130" y="50"/>
                    </a:lnTo>
                    <a:lnTo>
                      <a:pt x="132" y="47"/>
                    </a:lnTo>
                    <a:lnTo>
                      <a:pt x="134" y="45"/>
                    </a:lnTo>
                    <a:lnTo>
                      <a:pt x="136" y="42"/>
                    </a:lnTo>
                    <a:lnTo>
                      <a:pt x="138" y="40"/>
                    </a:lnTo>
                    <a:lnTo>
                      <a:pt x="140" y="37"/>
                    </a:lnTo>
                    <a:lnTo>
                      <a:pt x="142" y="35"/>
                    </a:lnTo>
                    <a:lnTo>
                      <a:pt x="144" y="33"/>
                    </a:lnTo>
                    <a:lnTo>
                      <a:pt x="146" y="30"/>
                    </a:lnTo>
                    <a:lnTo>
                      <a:pt x="148" y="28"/>
                    </a:lnTo>
                    <a:lnTo>
                      <a:pt x="150" y="26"/>
                    </a:lnTo>
                    <a:lnTo>
                      <a:pt x="151" y="24"/>
                    </a:lnTo>
                    <a:lnTo>
                      <a:pt x="153" y="22"/>
                    </a:lnTo>
                    <a:lnTo>
                      <a:pt x="155" y="20"/>
                    </a:lnTo>
                    <a:lnTo>
                      <a:pt x="156" y="19"/>
                    </a:lnTo>
                    <a:lnTo>
                      <a:pt x="158" y="17"/>
                    </a:lnTo>
                    <a:lnTo>
                      <a:pt x="159" y="15"/>
                    </a:lnTo>
                    <a:lnTo>
                      <a:pt x="161" y="14"/>
                    </a:lnTo>
                    <a:lnTo>
                      <a:pt x="162" y="12"/>
                    </a:lnTo>
                    <a:lnTo>
                      <a:pt x="163" y="11"/>
                    </a:lnTo>
                    <a:lnTo>
                      <a:pt x="164" y="9"/>
                    </a:lnTo>
                    <a:lnTo>
                      <a:pt x="165" y="8"/>
                    </a:lnTo>
                    <a:lnTo>
                      <a:pt x="166" y="7"/>
                    </a:lnTo>
                    <a:lnTo>
                      <a:pt x="167" y="6"/>
                    </a:lnTo>
                    <a:lnTo>
                      <a:pt x="168" y="5"/>
                    </a:lnTo>
                    <a:lnTo>
                      <a:pt x="169" y="4"/>
                    </a:lnTo>
                    <a:lnTo>
                      <a:pt x="170" y="3"/>
                    </a:lnTo>
                    <a:lnTo>
                      <a:pt x="171" y="2"/>
                    </a:lnTo>
                    <a:lnTo>
                      <a:pt x="171" y="2"/>
                    </a:lnTo>
                    <a:lnTo>
                      <a:pt x="172" y="1"/>
                    </a:lnTo>
                    <a:lnTo>
                      <a:pt x="172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73" y="0"/>
                    </a:lnTo>
                    <a:lnTo>
                      <a:pt x="173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8" name="Freeform 53"/>
              <p:cNvSpPr>
                <a:spLocks/>
              </p:cNvSpPr>
              <p:nvPr/>
            </p:nvSpPr>
            <p:spPr bwMode="auto">
              <a:xfrm>
                <a:off x="839" y="2127"/>
                <a:ext cx="174" cy="429"/>
              </a:xfrm>
              <a:custGeom>
                <a:avLst/>
                <a:gdLst>
                  <a:gd name="T0" fmla="*/ 20 w 174"/>
                  <a:gd name="T1" fmla="*/ 17 h 429"/>
                  <a:gd name="T2" fmla="*/ 55 w 174"/>
                  <a:gd name="T3" fmla="*/ 51 h 429"/>
                  <a:gd name="T4" fmla="*/ 84 w 174"/>
                  <a:gd name="T5" fmla="*/ 83 h 429"/>
                  <a:gd name="T6" fmla="*/ 109 w 174"/>
                  <a:gd name="T7" fmla="*/ 112 h 429"/>
                  <a:gd name="T8" fmla="*/ 129 w 174"/>
                  <a:gd name="T9" fmla="*/ 140 h 429"/>
                  <a:gd name="T10" fmla="*/ 145 w 174"/>
                  <a:gd name="T11" fmla="*/ 165 h 429"/>
                  <a:gd name="T12" fmla="*/ 157 w 174"/>
                  <a:gd name="T13" fmla="*/ 189 h 429"/>
                  <a:gd name="T14" fmla="*/ 166 w 174"/>
                  <a:gd name="T15" fmla="*/ 210 h 429"/>
                  <a:gd name="T16" fmla="*/ 171 w 174"/>
                  <a:gd name="T17" fmla="*/ 230 h 429"/>
                  <a:gd name="T18" fmla="*/ 173 w 174"/>
                  <a:gd name="T19" fmla="*/ 249 h 429"/>
                  <a:gd name="T20" fmla="*/ 173 w 174"/>
                  <a:gd name="T21" fmla="*/ 265 h 429"/>
                  <a:gd name="T22" fmla="*/ 170 w 174"/>
                  <a:gd name="T23" fmla="*/ 281 h 429"/>
                  <a:gd name="T24" fmla="*/ 166 w 174"/>
                  <a:gd name="T25" fmla="*/ 295 h 429"/>
                  <a:gd name="T26" fmla="*/ 159 w 174"/>
                  <a:gd name="T27" fmla="*/ 306 h 429"/>
                  <a:gd name="T28" fmla="*/ 152 w 174"/>
                  <a:gd name="T29" fmla="*/ 318 h 429"/>
                  <a:gd name="T30" fmla="*/ 143 w 174"/>
                  <a:gd name="T31" fmla="*/ 327 h 429"/>
                  <a:gd name="T32" fmla="*/ 134 w 174"/>
                  <a:gd name="T33" fmla="*/ 335 h 429"/>
                  <a:gd name="T34" fmla="*/ 124 w 174"/>
                  <a:gd name="T35" fmla="*/ 343 h 429"/>
                  <a:gd name="T36" fmla="*/ 114 w 174"/>
                  <a:gd name="T37" fmla="*/ 349 h 429"/>
                  <a:gd name="T38" fmla="*/ 105 w 174"/>
                  <a:gd name="T39" fmla="*/ 354 h 429"/>
                  <a:gd name="T40" fmla="*/ 96 w 174"/>
                  <a:gd name="T41" fmla="*/ 358 h 429"/>
                  <a:gd name="T42" fmla="*/ 88 w 174"/>
                  <a:gd name="T43" fmla="*/ 361 h 429"/>
                  <a:gd name="T44" fmla="*/ 81 w 174"/>
                  <a:gd name="T45" fmla="*/ 363 h 429"/>
                  <a:gd name="T46" fmla="*/ 76 w 174"/>
                  <a:gd name="T47" fmla="*/ 365 h 429"/>
                  <a:gd name="T48" fmla="*/ 73 w 174"/>
                  <a:gd name="T49" fmla="*/ 365 h 429"/>
                  <a:gd name="T50" fmla="*/ 71 w 174"/>
                  <a:gd name="T51" fmla="*/ 366 h 429"/>
                  <a:gd name="T52" fmla="*/ 67 w 174"/>
                  <a:gd name="T53" fmla="*/ 408 h 429"/>
                  <a:gd name="T54" fmla="*/ 51 w 174"/>
                  <a:gd name="T55" fmla="*/ 427 h 429"/>
                  <a:gd name="T56" fmla="*/ 33 w 174"/>
                  <a:gd name="T57" fmla="*/ 429 h 429"/>
                  <a:gd name="T58" fmla="*/ 27 w 174"/>
                  <a:gd name="T59" fmla="*/ 426 h 429"/>
                  <a:gd name="T60" fmla="*/ 46 w 174"/>
                  <a:gd name="T61" fmla="*/ 400 h 429"/>
                  <a:gd name="T62" fmla="*/ 43 w 174"/>
                  <a:gd name="T63" fmla="*/ 366 h 429"/>
                  <a:gd name="T64" fmla="*/ 33 w 174"/>
                  <a:gd name="T65" fmla="*/ 340 h 429"/>
                  <a:gd name="T66" fmla="*/ 55 w 174"/>
                  <a:gd name="T67" fmla="*/ 335 h 429"/>
                  <a:gd name="T68" fmla="*/ 79 w 174"/>
                  <a:gd name="T69" fmla="*/ 330 h 429"/>
                  <a:gd name="T70" fmla="*/ 102 w 174"/>
                  <a:gd name="T71" fmla="*/ 322 h 429"/>
                  <a:gd name="T72" fmla="*/ 120 w 174"/>
                  <a:gd name="T73" fmla="*/ 311 h 429"/>
                  <a:gd name="T74" fmla="*/ 133 w 174"/>
                  <a:gd name="T75" fmla="*/ 298 h 429"/>
                  <a:gd name="T76" fmla="*/ 142 w 174"/>
                  <a:gd name="T77" fmla="*/ 282 h 429"/>
                  <a:gd name="T78" fmla="*/ 146 w 174"/>
                  <a:gd name="T79" fmla="*/ 265 h 429"/>
                  <a:gd name="T80" fmla="*/ 146 w 174"/>
                  <a:gd name="T81" fmla="*/ 246 h 429"/>
                  <a:gd name="T82" fmla="*/ 143 w 174"/>
                  <a:gd name="T83" fmla="*/ 226 h 429"/>
                  <a:gd name="T84" fmla="*/ 137 w 174"/>
                  <a:gd name="T85" fmla="*/ 205 h 429"/>
                  <a:gd name="T86" fmla="*/ 128 w 174"/>
                  <a:gd name="T87" fmla="*/ 183 h 429"/>
                  <a:gd name="T88" fmla="*/ 118 w 174"/>
                  <a:gd name="T89" fmla="*/ 162 h 429"/>
                  <a:gd name="T90" fmla="*/ 106 w 174"/>
                  <a:gd name="T91" fmla="*/ 140 h 429"/>
                  <a:gd name="T92" fmla="*/ 93 w 174"/>
                  <a:gd name="T93" fmla="*/ 119 h 429"/>
                  <a:gd name="T94" fmla="*/ 80 w 174"/>
                  <a:gd name="T95" fmla="*/ 98 h 429"/>
                  <a:gd name="T96" fmla="*/ 66 w 174"/>
                  <a:gd name="T97" fmla="*/ 79 h 429"/>
                  <a:gd name="T98" fmla="*/ 52 w 174"/>
                  <a:gd name="T99" fmla="*/ 61 h 429"/>
                  <a:gd name="T100" fmla="*/ 39 w 174"/>
                  <a:gd name="T101" fmla="*/ 45 h 429"/>
                  <a:gd name="T102" fmla="*/ 27 w 174"/>
                  <a:gd name="T103" fmla="*/ 30 h 429"/>
                  <a:gd name="T104" fmla="*/ 17 w 174"/>
                  <a:gd name="T105" fmla="*/ 19 h 429"/>
                  <a:gd name="T106" fmla="*/ 9 w 174"/>
                  <a:gd name="T107" fmla="*/ 9 h 429"/>
                  <a:gd name="T108" fmla="*/ 3 w 174"/>
                  <a:gd name="T109" fmla="*/ 3 h 429"/>
                  <a:gd name="T110" fmla="*/ 1 w 174"/>
                  <a:gd name="T111" fmla="*/ 0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174" h="429">
                    <a:moveTo>
                      <a:pt x="0" y="0"/>
                    </a:moveTo>
                    <a:lnTo>
                      <a:pt x="0" y="0"/>
                    </a:lnTo>
                    <a:lnTo>
                      <a:pt x="0" y="0"/>
                    </a:lnTo>
                    <a:lnTo>
                      <a:pt x="7" y="6"/>
                    </a:lnTo>
                    <a:lnTo>
                      <a:pt x="13" y="12"/>
                    </a:lnTo>
                    <a:lnTo>
                      <a:pt x="20" y="17"/>
                    </a:lnTo>
                    <a:lnTo>
                      <a:pt x="26" y="23"/>
                    </a:lnTo>
                    <a:lnTo>
                      <a:pt x="32" y="29"/>
                    </a:lnTo>
                    <a:lnTo>
                      <a:pt x="38" y="35"/>
                    </a:lnTo>
                    <a:lnTo>
                      <a:pt x="44" y="40"/>
                    </a:lnTo>
                    <a:lnTo>
                      <a:pt x="49" y="46"/>
                    </a:lnTo>
                    <a:lnTo>
                      <a:pt x="55" y="51"/>
                    </a:lnTo>
                    <a:lnTo>
                      <a:pt x="60" y="57"/>
                    </a:lnTo>
                    <a:lnTo>
                      <a:pt x="65" y="62"/>
                    </a:lnTo>
                    <a:lnTo>
                      <a:pt x="70" y="67"/>
                    </a:lnTo>
                    <a:lnTo>
                      <a:pt x="75" y="73"/>
                    </a:lnTo>
                    <a:lnTo>
                      <a:pt x="80" y="78"/>
                    </a:lnTo>
                    <a:lnTo>
                      <a:pt x="84" y="83"/>
                    </a:lnTo>
                    <a:lnTo>
                      <a:pt x="89" y="88"/>
                    </a:lnTo>
                    <a:lnTo>
                      <a:pt x="93" y="93"/>
                    </a:lnTo>
                    <a:lnTo>
                      <a:pt x="97" y="98"/>
                    </a:lnTo>
                    <a:lnTo>
                      <a:pt x="101" y="103"/>
                    </a:lnTo>
                    <a:lnTo>
                      <a:pt x="105" y="108"/>
                    </a:lnTo>
                    <a:lnTo>
                      <a:pt x="109" y="112"/>
                    </a:lnTo>
                    <a:lnTo>
                      <a:pt x="113" y="117"/>
                    </a:lnTo>
                    <a:lnTo>
                      <a:pt x="116" y="122"/>
                    </a:lnTo>
                    <a:lnTo>
                      <a:pt x="120" y="126"/>
                    </a:lnTo>
                    <a:lnTo>
                      <a:pt x="123" y="131"/>
                    </a:lnTo>
                    <a:lnTo>
                      <a:pt x="126" y="135"/>
                    </a:lnTo>
                    <a:lnTo>
                      <a:pt x="129" y="140"/>
                    </a:lnTo>
                    <a:lnTo>
                      <a:pt x="132" y="144"/>
                    </a:lnTo>
                    <a:lnTo>
                      <a:pt x="135" y="149"/>
                    </a:lnTo>
                    <a:lnTo>
                      <a:pt x="138" y="153"/>
                    </a:lnTo>
                    <a:lnTo>
                      <a:pt x="140" y="157"/>
                    </a:lnTo>
                    <a:lnTo>
                      <a:pt x="143" y="161"/>
                    </a:lnTo>
                    <a:lnTo>
                      <a:pt x="145" y="165"/>
                    </a:lnTo>
                    <a:lnTo>
                      <a:pt x="147" y="170"/>
                    </a:lnTo>
                    <a:lnTo>
                      <a:pt x="150" y="173"/>
                    </a:lnTo>
                    <a:lnTo>
                      <a:pt x="152" y="177"/>
                    </a:lnTo>
                    <a:lnTo>
                      <a:pt x="154" y="181"/>
                    </a:lnTo>
                    <a:lnTo>
                      <a:pt x="155" y="185"/>
                    </a:lnTo>
                    <a:lnTo>
                      <a:pt x="157" y="189"/>
                    </a:lnTo>
                    <a:lnTo>
                      <a:pt x="159" y="193"/>
                    </a:lnTo>
                    <a:lnTo>
                      <a:pt x="160" y="196"/>
                    </a:lnTo>
                    <a:lnTo>
                      <a:pt x="162" y="200"/>
                    </a:lnTo>
                    <a:lnTo>
                      <a:pt x="163" y="204"/>
                    </a:lnTo>
                    <a:lnTo>
                      <a:pt x="164" y="207"/>
                    </a:lnTo>
                    <a:lnTo>
                      <a:pt x="166" y="210"/>
                    </a:lnTo>
                    <a:lnTo>
                      <a:pt x="167" y="214"/>
                    </a:lnTo>
                    <a:lnTo>
                      <a:pt x="168" y="218"/>
                    </a:lnTo>
                    <a:lnTo>
                      <a:pt x="169" y="221"/>
                    </a:lnTo>
                    <a:lnTo>
                      <a:pt x="170" y="224"/>
                    </a:lnTo>
                    <a:lnTo>
                      <a:pt x="170" y="227"/>
                    </a:lnTo>
                    <a:lnTo>
                      <a:pt x="171" y="230"/>
                    </a:lnTo>
                    <a:lnTo>
                      <a:pt x="171" y="234"/>
                    </a:lnTo>
                    <a:lnTo>
                      <a:pt x="172" y="237"/>
                    </a:lnTo>
                    <a:lnTo>
                      <a:pt x="172" y="240"/>
                    </a:lnTo>
                    <a:lnTo>
                      <a:pt x="173" y="243"/>
                    </a:lnTo>
                    <a:lnTo>
                      <a:pt x="173" y="246"/>
                    </a:lnTo>
                    <a:lnTo>
                      <a:pt x="173" y="249"/>
                    </a:lnTo>
                    <a:lnTo>
                      <a:pt x="174" y="252"/>
                    </a:lnTo>
                    <a:lnTo>
                      <a:pt x="174" y="255"/>
                    </a:lnTo>
                    <a:lnTo>
                      <a:pt x="174" y="258"/>
                    </a:lnTo>
                    <a:lnTo>
                      <a:pt x="173" y="260"/>
                    </a:lnTo>
                    <a:lnTo>
                      <a:pt x="173" y="263"/>
                    </a:lnTo>
                    <a:lnTo>
                      <a:pt x="173" y="265"/>
                    </a:lnTo>
                    <a:lnTo>
                      <a:pt x="173" y="268"/>
                    </a:lnTo>
                    <a:lnTo>
                      <a:pt x="172" y="271"/>
                    </a:lnTo>
                    <a:lnTo>
                      <a:pt x="172" y="273"/>
                    </a:lnTo>
                    <a:lnTo>
                      <a:pt x="171" y="276"/>
                    </a:lnTo>
                    <a:lnTo>
                      <a:pt x="171" y="278"/>
                    </a:lnTo>
                    <a:lnTo>
                      <a:pt x="170" y="281"/>
                    </a:lnTo>
                    <a:lnTo>
                      <a:pt x="170" y="283"/>
                    </a:lnTo>
                    <a:lnTo>
                      <a:pt x="169" y="285"/>
                    </a:lnTo>
                    <a:lnTo>
                      <a:pt x="168" y="288"/>
                    </a:lnTo>
                    <a:lnTo>
                      <a:pt x="167" y="290"/>
                    </a:lnTo>
                    <a:lnTo>
                      <a:pt x="167" y="292"/>
                    </a:lnTo>
                    <a:lnTo>
                      <a:pt x="166" y="295"/>
                    </a:lnTo>
                    <a:lnTo>
                      <a:pt x="165" y="296"/>
                    </a:lnTo>
                    <a:lnTo>
                      <a:pt x="164" y="299"/>
                    </a:lnTo>
                    <a:lnTo>
                      <a:pt x="163" y="301"/>
                    </a:lnTo>
                    <a:lnTo>
                      <a:pt x="162" y="303"/>
                    </a:lnTo>
                    <a:lnTo>
                      <a:pt x="161" y="305"/>
                    </a:lnTo>
                    <a:lnTo>
                      <a:pt x="159" y="306"/>
                    </a:lnTo>
                    <a:lnTo>
                      <a:pt x="158" y="309"/>
                    </a:lnTo>
                    <a:lnTo>
                      <a:pt x="157" y="310"/>
                    </a:lnTo>
                    <a:lnTo>
                      <a:pt x="156" y="312"/>
                    </a:lnTo>
                    <a:lnTo>
                      <a:pt x="155" y="314"/>
                    </a:lnTo>
                    <a:lnTo>
                      <a:pt x="153" y="316"/>
                    </a:lnTo>
                    <a:lnTo>
                      <a:pt x="152" y="318"/>
                    </a:lnTo>
                    <a:lnTo>
                      <a:pt x="151" y="319"/>
                    </a:lnTo>
                    <a:lnTo>
                      <a:pt x="149" y="321"/>
                    </a:lnTo>
                    <a:lnTo>
                      <a:pt x="148" y="322"/>
                    </a:lnTo>
                    <a:lnTo>
                      <a:pt x="146" y="324"/>
                    </a:lnTo>
                    <a:lnTo>
                      <a:pt x="145" y="325"/>
                    </a:lnTo>
                    <a:lnTo>
                      <a:pt x="143" y="327"/>
                    </a:lnTo>
                    <a:lnTo>
                      <a:pt x="142" y="329"/>
                    </a:lnTo>
                    <a:lnTo>
                      <a:pt x="140" y="330"/>
                    </a:lnTo>
                    <a:lnTo>
                      <a:pt x="139" y="331"/>
                    </a:lnTo>
                    <a:lnTo>
                      <a:pt x="137" y="333"/>
                    </a:lnTo>
                    <a:lnTo>
                      <a:pt x="136" y="334"/>
                    </a:lnTo>
                    <a:lnTo>
                      <a:pt x="134" y="335"/>
                    </a:lnTo>
                    <a:lnTo>
                      <a:pt x="132" y="336"/>
                    </a:lnTo>
                    <a:lnTo>
                      <a:pt x="131" y="338"/>
                    </a:lnTo>
                    <a:lnTo>
                      <a:pt x="129" y="339"/>
                    </a:lnTo>
                    <a:lnTo>
                      <a:pt x="127" y="340"/>
                    </a:lnTo>
                    <a:lnTo>
                      <a:pt x="126" y="341"/>
                    </a:lnTo>
                    <a:lnTo>
                      <a:pt x="124" y="343"/>
                    </a:lnTo>
                    <a:lnTo>
                      <a:pt x="123" y="344"/>
                    </a:lnTo>
                    <a:lnTo>
                      <a:pt x="121" y="345"/>
                    </a:lnTo>
                    <a:lnTo>
                      <a:pt x="119" y="346"/>
                    </a:lnTo>
                    <a:lnTo>
                      <a:pt x="118" y="347"/>
                    </a:lnTo>
                    <a:lnTo>
                      <a:pt x="116" y="348"/>
                    </a:lnTo>
                    <a:lnTo>
                      <a:pt x="114" y="349"/>
                    </a:lnTo>
                    <a:lnTo>
                      <a:pt x="113" y="350"/>
                    </a:lnTo>
                    <a:lnTo>
                      <a:pt x="111" y="350"/>
                    </a:lnTo>
                    <a:lnTo>
                      <a:pt x="110" y="351"/>
                    </a:lnTo>
                    <a:lnTo>
                      <a:pt x="108" y="352"/>
                    </a:lnTo>
                    <a:lnTo>
                      <a:pt x="107" y="353"/>
                    </a:lnTo>
                    <a:lnTo>
                      <a:pt x="105" y="354"/>
                    </a:lnTo>
                    <a:lnTo>
                      <a:pt x="103" y="355"/>
                    </a:lnTo>
                    <a:lnTo>
                      <a:pt x="102" y="355"/>
                    </a:lnTo>
                    <a:lnTo>
                      <a:pt x="100" y="356"/>
                    </a:lnTo>
                    <a:lnTo>
                      <a:pt x="99" y="356"/>
                    </a:lnTo>
                    <a:lnTo>
                      <a:pt x="97" y="357"/>
                    </a:lnTo>
                    <a:lnTo>
                      <a:pt x="96" y="358"/>
                    </a:lnTo>
                    <a:lnTo>
                      <a:pt x="95" y="358"/>
                    </a:lnTo>
                    <a:lnTo>
                      <a:pt x="93" y="359"/>
                    </a:lnTo>
                    <a:lnTo>
                      <a:pt x="92" y="360"/>
                    </a:lnTo>
                    <a:lnTo>
                      <a:pt x="91" y="360"/>
                    </a:lnTo>
                    <a:lnTo>
                      <a:pt x="89" y="360"/>
                    </a:lnTo>
                    <a:lnTo>
                      <a:pt x="88" y="361"/>
                    </a:lnTo>
                    <a:lnTo>
                      <a:pt x="87" y="361"/>
                    </a:lnTo>
                    <a:lnTo>
                      <a:pt x="86" y="362"/>
                    </a:lnTo>
                    <a:lnTo>
                      <a:pt x="84" y="362"/>
                    </a:lnTo>
                    <a:lnTo>
                      <a:pt x="83" y="362"/>
                    </a:lnTo>
                    <a:lnTo>
                      <a:pt x="82" y="363"/>
                    </a:lnTo>
                    <a:lnTo>
                      <a:pt x="81" y="363"/>
                    </a:lnTo>
                    <a:lnTo>
                      <a:pt x="80" y="364"/>
                    </a:lnTo>
                    <a:lnTo>
                      <a:pt x="79" y="364"/>
                    </a:lnTo>
                    <a:lnTo>
                      <a:pt x="79" y="364"/>
                    </a:lnTo>
                    <a:lnTo>
                      <a:pt x="77" y="364"/>
                    </a:lnTo>
                    <a:lnTo>
                      <a:pt x="77" y="365"/>
                    </a:lnTo>
                    <a:lnTo>
                      <a:pt x="76" y="365"/>
                    </a:lnTo>
                    <a:lnTo>
                      <a:pt x="75" y="365"/>
                    </a:lnTo>
                    <a:lnTo>
                      <a:pt x="75" y="365"/>
                    </a:lnTo>
                    <a:lnTo>
                      <a:pt x="74" y="365"/>
                    </a:lnTo>
                    <a:lnTo>
                      <a:pt x="73" y="365"/>
                    </a:lnTo>
                    <a:lnTo>
                      <a:pt x="73" y="365"/>
                    </a:lnTo>
                    <a:lnTo>
                      <a:pt x="73" y="365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2" y="366"/>
                    </a:lnTo>
                    <a:lnTo>
                      <a:pt x="71" y="366"/>
                    </a:lnTo>
                    <a:lnTo>
                      <a:pt x="71" y="366"/>
                    </a:lnTo>
                    <a:lnTo>
                      <a:pt x="71" y="366"/>
                    </a:lnTo>
                    <a:lnTo>
                      <a:pt x="72" y="376"/>
                    </a:lnTo>
                    <a:lnTo>
                      <a:pt x="71" y="386"/>
                    </a:lnTo>
                    <a:lnTo>
                      <a:pt x="70" y="394"/>
                    </a:lnTo>
                    <a:lnTo>
                      <a:pt x="69" y="401"/>
                    </a:lnTo>
                    <a:lnTo>
                      <a:pt x="67" y="408"/>
                    </a:lnTo>
                    <a:lnTo>
                      <a:pt x="65" y="413"/>
                    </a:lnTo>
                    <a:lnTo>
                      <a:pt x="62" y="417"/>
                    </a:lnTo>
                    <a:lnTo>
                      <a:pt x="60" y="421"/>
                    </a:lnTo>
                    <a:lnTo>
                      <a:pt x="57" y="424"/>
                    </a:lnTo>
                    <a:lnTo>
                      <a:pt x="53" y="426"/>
                    </a:lnTo>
                    <a:lnTo>
                      <a:pt x="51" y="427"/>
                    </a:lnTo>
                    <a:lnTo>
                      <a:pt x="47" y="428"/>
                    </a:lnTo>
                    <a:lnTo>
                      <a:pt x="44" y="429"/>
                    </a:lnTo>
                    <a:lnTo>
                      <a:pt x="41" y="429"/>
                    </a:lnTo>
                    <a:lnTo>
                      <a:pt x="38" y="429"/>
                    </a:lnTo>
                    <a:lnTo>
                      <a:pt x="35" y="429"/>
                    </a:lnTo>
                    <a:lnTo>
                      <a:pt x="33" y="429"/>
                    </a:lnTo>
                    <a:lnTo>
                      <a:pt x="31" y="428"/>
                    </a:lnTo>
                    <a:lnTo>
                      <a:pt x="29" y="427"/>
                    </a:lnTo>
                    <a:lnTo>
                      <a:pt x="28" y="427"/>
                    </a:lnTo>
                    <a:lnTo>
                      <a:pt x="27" y="426"/>
                    </a:lnTo>
                    <a:lnTo>
                      <a:pt x="27" y="426"/>
                    </a:lnTo>
                    <a:lnTo>
                      <a:pt x="27" y="426"/>
                    </a:lnTo>
                    <a:lnTo>
                      <a:pt x="32" y="423"/>
                    </a:lnTo>
                    <a:lnTo>
                      <a:pt x="36" y="419"/>
                    </a:lnTo>
                    <a:lnTo>
                      <a:pt x="40" y="415"/>
                    </a:lnTo>
                    <a:lnTo>
                      <a:pt x="43" y="410"/>
                    </a:lnTo>
                    <a:lnTo>
                      <a:pt x="45" y="405"/>
                    </a:lnTo>
                    <a:lnTo>
                      <a:pt x="46" y="400"/>
                    </a:lnTo>
                    <a:lnTo>
                      <a:pt x="47" y="395"/>
                    </a:lnTo>
                    <a:lnTo>
                      <a:pt x="47" y="389"/>
                    </a:lnTo>
                    <a:lnTo>
                      <a:pt x="46" y="383"/>
                    </a:lnTo>
                    <a:lnTo>
                      <a:pt x="46" y="378"/>
                    </a:lnTo>
                    <a:lnTo>
                      <a:pt x="45" y="372"/>
                    </a:lnTo>
                    <a:lnTo>
                      <a:pt x="43" y="366"/>
                    </a:lnTo>
                    <a:lnTo>
                      <a:pt x="42" y="361"/>
                    </a:lnTo>
                    <a:lnTo>
                      <a:pt x="40" y="356"/>
                    </a:lnTo>
                    <a:lnTo>
                      <a:pt x="38" y="352"/>
                    </a:lnTo>
                    <a:lnTo>
                      <a:pt x="37" y="348"/>
                    </a:lnTo>
                    <a:lnTo>
                      <a:pt x="35" y="344"/>
                    </a:lnTo>
                    <a:lnTo>
                      <a:pt x="33" y="340"/>
                    </a:lnTo>
                    <a:lnTo>
                      <a:pt x="32" y="338"/>
                    </a:lnTo>
                    <a:lnTo>
                      <a:pt x="31" y="336"/>
                    </a:lnTo>
                    <a:lnTo>
                      <a:pt x="31" y="335"/>
                    </a:lnTo>
                    <a:lnTo>
                      <a:pt x="30" y="335"/>
                    </a:lnTo>
                    <a:lnTo>
                      <a:pt x="30" y="335"/>
                    </a:lnTo>
                    <a:lnTo>
                      <a:pt x="55" y="335"/>
                    </a:lnTo>
                    <a:lnTo>
                      <a:pt x="55" y="335"/>
                    </a:lnTo>
                    <a:lnTo>
                      <a:pt x="60" y="334"/>
                    </a:lnTo>
                    <a:lnTo>
                      <a:pt x="65" y="333"/>
                    </a:lnTo>
                    <a:lnTo>
                      <a:pt x="70" y="332"/>
                    </a:lnTo>
                    <a:lnTo>
                      <a:pt x="74" y="331"/>
                    </a:lnTo>
                    <a:lnTo>
                      <a:pt x="79" y="330"/>
                    </a:lnTo>
                    <a:lnTo>
                      <a:pt x="83" y="329"/>
                    </a:lnTo>
                    <a:lnTo>
                      <a:pt x="87" y="328"/>
                    </a:lnTo>
                    <a:lnTo>
                      <a:pt x="91" y="326"/>
                    </a:lnTo>
                    <a:lnTo>
                      <a:pt x="95" y="325"/>
                    </a:lnTo>
                    <a:lnTo>
                      <a:pt x="99" y="323"/>
                    </a:lnTo>
                    <a:lnTo>
                      <a:pt x="102" y="322"/>
                    </a:lnTo>
                    <a:lnTo>
                      <a:pt x="106" y="320"/>
                    </a:lnTo>
                    <a:lnTo>
                      <a:pt x="109" y="319"/>
                    </a:lnTo>
                    <a:lnTo>
                      <a:pt x="112" y="317"/>
                    </a:lnTo>
                    <a:lnTo>
                      <a:pt x="115" y="315"/>
                    </a:lnTo>
                    <a:lnTo>
                      <a:pt x="118" y="313"/>
                    </a:lnTo>
                    <a:lnTo>
                      <a:pt x="120" y="311"/>
                    </a:lnTo>
                    <a:lnTo>
                      <a:pt x="123" y="309"/>
                    </a:lnTo>
                    <a:lnTo>
                      <a:pt x="125" y="307"/>
                    </a:lnTo>
                    <a:lnTo>
                      <a:pt x="127" y="305"/>
                    </a:lnTo>
                    <a:lnTo>
                      <a:pt x="130" y="302"/>
                    </a:lnTo>
                    <a:lnTo>
                      <a:pt x="131" y="300"/>
                    </a:lnTo>
                    <a:lnTo>
                      <a:pt x="133" y="298"/>
                    </a:lnTo>
                    <a:lnTo>
                      <a:pt x="135" y="295"/>
                    </a:lnTo>
                    <a:lnTo>
                      <a:pt x="136" y="293"/>
                    </a:lnTo>
                    <a:lnTo>
                      <a:pt x="138" y="290"/>
                    </a:lnTo>
                    <a:lnTo>
                      <a:pt x="139" y="287"/>
                    </a:lnTo>
                    <a:lnTo>
                      <a:pt x="140" y="285"/>
                    </a:lnTo>
                    <a:lnTo>
                      <a:pt x="142" y="282"/>
                    </a:lnTo>
                    <a:lnTo>
                      <a:pt x="142" y="280"/>
                    </a:lnTo>
                    <a:lnTo>
                      <a:pt x="143" y="276"/>
                    </a:lnTo>
                    <a:lnTo>
                      <a:pt x="144" y="274"/>
                    </a:lnTo>
                    <a:lnTo>
                      <a:pt x="145" y="270"/>
                    </a:lnTo>
                    <a:lnTo>
                      <a:pt x="145" y="268"/>
                    </a:lnTo>
                    <a:lnTo>
                      <a:pt x="146" y="265"/>
                    </a:lnTo>
                    <a:lnTo>
                      <a:pt x="146" y="262"/>
                    </a:lnTo>
                    <a:lnTo>
                      <a:pt x="146" y="259"/>
                    </a:lnTo>
                    <a:lnTo>
                      <a:pt x="146" y="255"/>
                    </a:lnTo>
                    <a:lnTo>
                      <a:pt x="146" y="252"/>
                    </a:lnTo>
                    <a:lnTo>
                      <a:pt x="146" y="249"/>
                    </a:lnTo>
                    <a:lnTo>
                      <a:pt x="146" y="246"/>
                    </a:lnTo>
                    <a:lnTo>
                      <a:pt x="146" y="243"/>
                    </a:lnTo>
                    <a:lnTo>
                      <a:pt x="145" y="239"/>
                    </a:lnTo>
                    <a:lnTo>
                      <a:pt x="145" y="236"/>
                    </a:lnTo>
                    <a:lnTo>
                      <a:pt x="144" y="233"/>
                    </a:lnTo>
                    <a:lnTo>
                      <a:pt x="143" y="229"/>
                    </a:lnTo>
                    <a:lnTo>
                      <a:pt x="143" y="226"/>
                    </a:lnTo>
                    <a:lnTo>
                      <a:pt x="142" y="222"/>
                    </a:lnTo>
                    <a:lnTo>
                      <a:pt x="141" y="219"/>
                    </a:lnTo>
                    <a:lnTo>
                      <a:pt x="140" y="215"/>
                    </a:lnTo>
                    <a:lnTo>
                      <a:pt x="139" y="212"/>
                    </a:lnTo>
                    <a:lnTo>
                      <a:pt x="138" y="208"/>
                    </a:lnTo>
                    <a:lnTo>
                      <a:pt x="137" y="205"/>
                    </a:lnTo>
                    <a:lnTo>
                      <a:pt x="136" y="201"/>
                    </a:lnTo>
                    <a:lnTo>
                      <a:pt x="134" y="198"/>
                    </a:lnTo>
                    <a:lnTo>
                      <a:pt x="133" y="194"/>
                    </a:lnTo>
                    <a:lnTo>
                      <a:pt x="131" y="190"/>
                    </a:lnTo>
                    <a:lnTo>
                      <a:pt x="130" y="187"/>
                    </a:lnTo>
                    <a:lnTo>
                      <a:pt x="128" y="183"/>
                    </a:lnTo>
                    <a:lnTo>
                      <a:pt x="127" y="180"/>
                    </a:lnTo>
                    <a:lnTo>
                      <a:pt x="125" y="176"/>
                    </a:lnTo>
                    <a:lnTo>
                      <a:pt x="123" y="173"/>
                    </a:lnTo>
                    <a:lnTo>
                      <a:pt x="122" y="169"/>
                    </a:lnTo>
                    <a:lnTo>
                      <a:pt x="120" y="165"/>
                    </a:lnTo>
                    <a:lnTo>
                      <a:pt x="118" y="162"/>
                    </a:lnTo>
                    <a:lnTo>
                      <a:pt x="116" y="158"/>
                    </a:lnTo>
                    <a:lnTo>
                      <a:pt x="114" y="155"/>
                    </a:lnTo>
                    <a:lnTo>
                      <a:pt x="112" y="151"/>
                    </a:lnTo>
                    <a:lnTo>
                      <a:pt x="110" y="147"/>
                    </a:lnTo>
                    <a:lnTo>
                      <a:pt x="108" y="144"/>
                    </a:lnTo>
                    <a:lnTo>
                      <a:pt x="106" y="140"/>
                    </a:lnTo>
                    <a:lnTo>
                      <a:pt x="104" y="136"/>
                    </a:lnTo>
                    <a:lnTo>
                      <a:pt x="102" y="133"/>
                    </a:lnTo>
                    <a:lnTo>
                      <a:pt x="100" y="130"/>
                    </a:lnTo>
                    <a:lnTo>
                      <a:pt x="97" y="126"/>
                    </a:lnTo>
                    <a:lnTo>
                      <a:pt x="95" y="122"/>
                    </a:lnTo>
                    <a:lnTo>
                      <a:pt x="93" y="119"/>
                    </a:lnTo>
                    <a:lnTo>
                      <a:pt x="91" y="115"/>
                    </a:lnTo>
                    <a:lnTo>
                      <a:pt x="89" y="112"/>
                    </a:lnTo>
                    <a:lnTo>
                      <a:pt x="86" y="109"/>
                    </a:lnTo>
                    <a:lnTo>
                      <a:pt x="84" y="105"/>
                    </a:lnTo>
                    <a:lnTo>
                      <a:pt x="82" y="102"/>
                    </a:lnTo>
                    <a:lnTo>
                      <a:pt x="80" y="98"/>
                    </a:lnTo>
                    <a:lnTo>
                      <a:pt x="77" y="95"/>
                    </a:lnTo>
                    <a:lnTo>
                      <a:pt x="75" y="92"/>
                    </a:lnTo>
                    <a:lnTo>
                      <a:pt x="73" y="89"/>
                    </a:lnTo>
                    <a:lnTo>
                      <a:pt x="70" y="85"/>
                    </a:lnTo>
                    <a:lnTo>
                      <a:pt x="68" y="82"/>
                    </a:lnTo>
                    <a:lnTo>
                      <a:pt x="66" y="79"/>
                    </a:lnTo>
                    <a:lnTo>
                      <a:pt x="63" y="76"/>
                    </a:lnTo>
                    <a:lnTo>
                      <a:pt x="61" y="73"/>
                    </a:lnTo>
                    <a:lnTo>
                      <a:pt x="59" y="70"/>
                    </a:lnTo>
                    <a:lnTo>
                      <a:pt x="56" y="67"/>
                    </a:lnTo>
                    <a:lnTo>
                      <a:pt x="54" y="64"/>
                    </a:lnTo>
                    <a:lnTo>
                      <a:pt x="52" y="61"/>
                    </a:lnTo>
                    <a:lnTo>
                      <a:pt x="50" y="58"/>
                    </a:lnTo>
                    <a:lnTo>
                      <a:pt x="48" y="55"/>
                    </a:lnTo>
                    <a:lnTo>
                      <a:pt x="45" y="53"/>
                    </a:lnTo>
                    <a:lnTo>
                      <a:pt x="43" y="50"/>
                    </a:lnTo>
                    <a:lnTo>
                      <a:pt x="41" y="47"/>
                    </a:lnTo>
                    <a:lnTo>
                      <a:pt x="39" y="45"/>
                    </a:lnTo>
                    <a:lnTo>
                      <a:pt x="37" y="42"/>
                    </a:lnTo>
                    <a:lnTo>
                      <a:pt x="35" y="40"/>
                    </a:lnTo>
                    <a:lnTo>
                      <a:pt x="33" y="37"/>
                    </a:lnTo>
                    <a:lnTo>
                      <a:pt x="31" y="35"/>
                    </a:lnTo>
                    <a:lnTo>
                      <a:pt x="29" y="33"/>
                    </a:lnTo>
                    <a:lnTo>
                      <a:pt x="27" y="30"/>
                    </a:lnTo>
                    <a:lnTo>
                      <a:pt x="25" y="28"/>
                    </a:lnTo>
                    <a:lnTo>
                      <a:pt x="24" y="26"/>
                    </a:lnTo>
                    <a:lnTo>
                      <a:pt x="22" y="24"/>
                    </a:lnTo>
                    <a:lnTo>
                      <a:pt x="20" y="22"/>
                    </a:lnTo>
                    <a:lnTo>
                      <a:pt x="19" y="20"/>
                    </a:lnTo>
                    <a:lnTo>
                      <a:pt x="17" y="19"/>
                    </a:lnTo>
                    <a:lnTo>
                      <a:pt x="16" y="17"/>
                    </a:lnTo>
                    <a:lnTo>
                      <a:pt x="14" y="15"/>
                    </a:lnTo>
                    <a:lnTo>
                      <a:pt x="13" y="14"/>
                    </a:lnTo>
                    <a:lnTo>
                      <a:pt x="11" y="12"/>
                    </a:lnTo>
                    <a:lnTo>
                      <a:pt x="10" y="11"/>
                    </a:lnTo>
                    <a:lnTo>
                      <a:pt x="9" y="9"/>
                    </a:lnTo>
                    <a:lnTo>
                      <a:pt x="8" y="8"/>
                    </a:lnTo>
                    <a:lnTo>
                      <a:pt x="7" y="7"/>
                    </a:lnTo>
                    <a:lnTo>
                      <a:pt x="6" y="6"/>
                    </a:lnTo>
                    <a:lnTo>
                      <a:pt x="5" y="5"/>
                    </a:lnTo>
                    <a:lnTo>
                      <a:pt x="4" y="4"/>
                    </a:lnTo>
                    <a:lnTo>
                      <a:pt x="3" y="3"/>
                    </a:lnTo>
                    <a:lnTo>
                      <a:pt x="3" y="2"/>
                    </a:lnTo>
                    <a:lnTo>
                      <a:pt x="2" y="2"/>
                    </a:lnTo>
                    <a:lnTo>
                      <a:pt x="2" y="1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1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39" name="Freeform 54"/>
              <p:cNvSpPr>
                <a:spLocks/>
              </p:cNvSpPr>
              <p:nvPr/>
            </p:nvSpPr>
            <p:spPr bwMode="auto">
              <a:xfrm>
                <a:off x="665" y="2178"/>
                <a:ext cx="189" cy="166"/>
              </a:xfrm>
              <a:custGeom>
                <a:avLst/>
                <a:gdLst>
                  <a:gd name="T0" fmla="*/ 102 w 189"/>
                  <a:gd name="T1" fmla="*/ 57 h 166"/>
                  <a:gd name="T2" fmla="*/ 102 w 189"/>
                  <a:gd name="T3" fmla="*/ 57 h 166"/>
                  <a:gd name="T4" fmla="*/ 84 w 189"/>
                  <a:gd name="T5" fmla="*/ 8 h 166"/>
                  <a:gd name="T6" fmla="*/ 91 w 189"/>
                  <a:gd name="T7" fmla="*/ 72 h 166"/>
                  <a:gd name="T8" fmla="*/ 53 w 189"/>
                  <a:gd name="T9" fmla="*/ 49 h 166"/>
                  <a:gd name="T10" fmla="*/ 80 w 189"/>
                  <a:gd name="T11" fmla="*/ 87 h 166"/>
                  <a:gd name="T12" fmla="*/ 0 w 189"/>
                  <a:gd name="T13" fmla="*/ 87 h 166"/>
                  <a:gd name="T14" fmla="*/ 82 w 189"/>
                  <a:gd name="T15" fmla="*/ 106 h 166"/>
                  <a:gd name="T16" fmla="*/ 40 w 189"/>
                  <a:gd name="T17" fmla="*/ 166 h 166"/>
                  <a:gd name="T18" fmla="*/ 93 w 189"/>
                  <a:gd name="T19" fmla="*/ 121 h 166"/>
                  <a:gd name="T20" fmla="*/ 88 w 189"/>
                  <a:gd name="T21" fmla="*/ 163 h 166"/>
                  <a:gd name="T22" fmla="*/ 120 w 189"/>
                  <a:gd name="T23" fmla="*/ 114 h 166"/>
                  <a:gd name="T24" fmla="*/ 160 w 189"/>
                  <a:gd name="T25" fmla="*/ 121 h 166"/>
                  <a:gd name="T26" fmla="*/ 124 w 189"/>
                  <a:gd name="T27" fmla="*/ 94 h 166"/>
                  <a:gd name="T28" fmla="*/ 189 w 189"/>
                  <a:gd name="T29" fmla="*/ 11 h 166"/>
                  <a:gd name="T30" fmla="*/ 115 w 189"/>
                  <a:gd name="T31" fmla="*/ 72 h 166"/>
                  <a:gd name="T32" fmla="*/ 129 w 189"/>
                  <a:gd name="T33" fmla="*/ 0 h 166"/>
                  <a:gd name="T34" fmla="*/ 102 w 189"/>
                  <a:gd name="T35" fmla="*/ 57 h 166"/>
                  <a:gd name="T36" fmla="*/ 102 w 189"/>
                  <a:gd name="T37" fmla="*/ 57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9" h="166">
                    <a:moveTo>
                      <a:pt x="102" y="57"/>
                    </a:moveTo>
                    <a:lnTo>
                      <a:pt x="102" y="57"/>
                    </a:lnTo>
                    <a:lnTo>
                      <a:pt x="84" y="8"/>
                    </a:lnTo>
                    <a:lnTo>
                      <a:pt x="91" y="72"/>
                    </a:lnTo>
                    <a:lnTo>
                      <a:pt x="53" y="49"/>
                    </a:lnTo>
                    <a:lnTo>
                      <a:pt x="80" y="87"/>
                    </a:lnTo>
                    <a:lnTo>
                      <a:pt x="0" y="87"/>
                    </a:lnTo>
                    <a:lnTo>
                      <a:pt x="82" y="106"/>
                    </a:lnTo>
                    <a:lnTo>
                      <a:pt x="40" y="166"/>
                    </a:lnTo>
                    <a:lnTo>
                      <a:pt x="93" y="121"/>
                    </a:lnTo>
                    <a:lnTo>
                      <a:pt x="88" y="163"/>
                    </a:lnTo>
                    <a:lnTo>
                      <a:pt x="120" y="114"/>
                    </a:lnTo>
                    <a:lnTo>
                      <a:pt x="160" y="121"/>
                    </a:lnTo>
                    <a:lnTo>
                      <a:pt x="124" y="94"/>
                    </a:lnTo>
                    <a:lnTo>
                      <a:pt x="189" y="11"/>
                    </a:lnTo>
                    <a:lnTo>
                      <a:pt x="115" y="72"/>
                    </a:lnTo>
                    <a:lnTo>
                      <a:pt x="129" y="0"/>
                    </a:lnTo>
                    <a:lnTo>
                      <a:pt x="102" y="57"/>
                    </a:lnTo>
                    <a:lnTo>
                      <a:pt x="102" y="57"/>
                    </a:lnTo>
                    <a:close/>
                  </a:path>
                </a:pathLst>
              </a:custGeom>
              <a:solidFill>
                <a:srgbClr val="FB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40" name="Freeform 55"/>
              <p:cNvSpPr>
                <a:spLocks/>
              </p:cNvSpPr>
              <p:nvPr/>
            </p:nvSpPr>
            <p:spPr bwMode="auto">
              <a:xfrm>
                <a:off x="708" y="2276"/>
                <a:ext cx="155" cy="350"/>
              </a:xfrm>
              <a:custGeom>
                <a:avLst/>
                <a:gdLst>
                  <a:gd name="T0" fmla="*/ 94 w 155"/>
                  <a:gd name="T1" fmla="*/ 89 h 350"/>
                  <a:gd name="T2" fmla="*/ 106 w 155"/>
                  <a:gd name="T3" fmla="*/ 96 h 350"/>
                  <a:gd name="T4" fmla="*/ 117 w 155"/>
                  <a:gd name="T5" fmla="*/ 105 h 350"/>
                  <a:gd name="T6" fmla="*/ 127 w 155"/>
                  <a:gd name="T7" fmla="*/ 117 h 350"/>
                  <a:gd name="T8" fmla="*/ 135 w 155"/>
                  <a:gd name="T9" fmla="*/ 131 h 350"/>
                  <a:gd name="T10" fmla="*/ 142 w 155"/>
                  <a:gd name="T11" fmla="*/ 147 h 350"/>
                  <a:gd name="T12" fmla="*/ 148 w 155"/>
                  <a:gd name="T13" fmla="*/ 165 h 350"/>
                  <a:gd name="T14" fmla="*/ 152 w 155"/>
                  <a:gd name="T15" fmla="*/ 184 h 350"/>
                  <a:gd name="T16" fmla="*/ 154 w 155"/>
                  <a:gd name="T17" fmla="*/ 204 h 350"/>
                  <a:gd name="T18" fmla="*/ 154 w 155"/>
                  <a:gd name="T19" fmla="*/ 225 h 350"/>
                  <a:gd name="T20" fmla="*/ 153 w 155"/>
                  <a:gd name="T21" fmla="*/ 246 h 350"/>
                  <a:gd name="T22" fmla="*/ 150 w 155"/>
                  <a:gd name="T23" fmla="*/ 260 h 350"/>
                  <a:gd name="T24" fmla="*/ 146 w 155"/>
                  <a:gd name="T25" fmla="*/ 280 h 350"/>
                  <a:gd name="T26" fmla="*/ 139 w 155"/>
                  <a:gd name="T27" fmla="*/ 297 h 350"/>
                  <a:gd name="T28" fmla="*/ 131 w 155"/>
                  <a:gd name="T29" fmla="*/ 312 h 350"/>
                  <a:gd name="T30" fmla="*/ 122 w 155"/>
                  <a:gd name="T31" fmla="*/ 325 h 350"/>
                  <a:gd name="T32" fmla="*/ 112 w 155"/>
                  <a:gd name="T33" fmla="*/ 336 h 350"/>
                  <a:gd name="T34" fmla="*/ 101 w 155"/>
                  <a:gd name="T35" fmla="*/ 343 h 350"/>
                  <a:gd name="T36" fmla="*/ 89 w 155"/>
                  <a:gd name="T37" fmla="*/ 348 h 350"/>
                  <a:gd name="T38" fmla="*/ 77 w 155"/>
                  <a:gd name="T39" fmla="*/ 350 h 350"/>
                  <a:gd name="T40" fmla="*/ 64 w 155"/>
                  <a:gd name="T41" fmla="*/ 348 h 350"/>
                  <a:gd name="T42" fmla="*/ 56 w 155"/>
                  <a:gd name="T43" fmla="*/ 345 h 350"/>
                  <a:gd name="T44" fmla="*/ 45 w 155"/>
                  <a:gd name="T45" fmla="*/ 337 h 350"/>
                  <a:gd name="T46" fmla="*/ 34 w 155"/>
                  <a:gd name="T47" fmla="*/ 327 h 350"/>
                  <a:gd name="T48" fmla="*/ 25 w 155"/>
                  <a:gd name="T49" fmla="*/ 315 h 350"/>
                  <a:gd name="T50" fmla="*/ 16 w 155"/>
                  <a:gd name="T51" fmla="*/ 300 h 350"/>
                  <a:gd name="T52" fmla="*/ 10 w 155"/>
                  <a:gd name="T53" fmla="*/ 283 h 350"/>
                  <a:gd name="T54" fmla="*/ 5 w 155"/>
                  <a:gd name="T55" fmla="*/ 265 h 350"/>
                  <a:gd name="T56" fmla="*/ 1 w 155"/>
                  <a:gd name="T57" fmla="*/ 245 h 350"/>
                  <a:gd name="T58" fmla="*/ 0 w 155"/>
                  <a:gd name="T59" fmla="*/ 225 h 350"/>
                  <a:gd name="T60" fmla="*/ 0 w 155"/>
                  <a:gd name="T61" fmla="*/ 204 h 350"/>
                  <a:gd name="T62" fmla="*/ 2 w 155"/>
                  <a:gd name="T63" fmla="*/ 189 h 350"/>
                  <a:gd name="T64" fmla="*/ 5 w 155"/>
                  <a:gd name="T65" fmla="*/ 168 h 350"/>
                  <a:gd name="T66" fmla="*/ 11 w 155"/>
                  <a:gd name="T67" fmla="*/ 149 h 350"/>
                  <a:gd name="T68" fmla="*/ 18 w 155"/>
                  <a:gd name="T69" fmla="*/ 132 h 350"/>
                  <a:gd name="T70" fmla="*/ 27 w 155"/>
                  <a:gd name="T71" fmla="*/ 118 h 350"/>
                  <a:gd name="T72" fmla="*/ 37 w 155"/>
                  <a:gd name="T73" fmla="*/ 106 h 350"/>
                  <a:gd name="T74" fmla="*/ 48 w 155"/>
                  <a:gd name="T75" fmla="*/ 96 h 350"/>
                  <a:gd name="T76" fmla="*/ 60 w 155"/>
                  <a:gd name="T77" fmla="*/ 90 h 350"/>
                  <a:gd name="T78" fmla="*/ 72 w 155"/>
                  <a:gd name="T79" fmla="*/ 86 h 350"/>
                  <a:gd name="T80" fmla="*/ 76 w 155"/>
                  <a:gd name="T81" fmla="*/ 86 h 350"/>
                  <a:gd name="T82" fmla="*/ 76 w 155"/>
                  <a:gd name="T83" fmla="*/ 84 h 350"/>
                  <a:gd name="T84" fmla="*/ 74 w 155"/>
                  <a:gd name="T85" fmla="*/ 61 h 350"/>
                  <a:gd name="T86" fmla="*/ 68 w 155"/>
                  <a:gd name="T87" fmla="*/ 38 h 350"/>
                  <a:gd name="T88" fmla="*/ 60 w 155"/>
                  <a:gd name="T89" fmla="*/ 19 h 350"/>
                  <a:gd name="T90" fmla="*/ 54 w 155"/>
                  <a:gd name="T91" fmla="*/ 8 h 350"/>
                  <a:gd name="T92" fmla="*/ 62 w 155"/>
                  <a:gd name="T93" fmla="*/ 5 h 350"/>
                  <a:gd name="T94" fmla="*/ 70 w 155"/>
                  <a:gd name="T95" fmla="*/ 23 h 350"/>
                  <a:gd name="T96" fmla="*/ 77 w 155"/>
                  <a:gd name="T97" fmla="*/ 45 h 350"/>
                  <a:gd name="T98" fmla="*/ 82 w 155"/>
                  <a:gd name="T99" fmla="*/ 68 h 350"/>
                  <a:gd name="T100" fmla="*/ 83 w 155"/>
                  <a:gd name="T101" fmla="*/ 84 h 350"/>
                  <a:gd name="T102" fmla="*/ 83 w 155"/>
                  <a:gd name="T103" fmla="*/ 86 h 350"/>
                  <a:gd name="T104" fmla="*/ 90 w 155"/>
                  <a:gd name="T105" fmla="*/ 88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55" h="350">
                    <a:moveTo>
                      <a:pt x="94" y="89"/>
                    </a:moveTo>
                    <a:lnTo>
                      <a:pt x="94" y="89"/>
                    </a:lnTo>
                    <a:lnTo>
                      <a:pt x="94" y="89"/>
                    </a:lnTo>
                    <a:lnTo>
                      <a:pt x="98" y="91"/>
                    </a:lnTo>
                    <a:lnTo>
                      <a:pt x="102" y="93"/>
                    </a:lnTo>
                    <a:lnTo>
                      <a:pt x="106" y="96"/>
                    </a:lnTo>
                    <a:lnTo>
                      <a:pt x="110" y="98"/>
                    </a:lnTo>
                    <a:lnTo>
                      <a:pt x="114" y="101"/>
                    </a:lnTo>
                    <a:lnTo>
                      <a:pt x="117" y="105"/>
                    </a:lnTo>
                    <a:lnTo>
                      <a:pt x="120" y="109"/>
                    </a:lnTo>
                    <a:lnTo>
                      <a:pt x="124" y="113"/>
                    </a:lnTo>
                    <a:lnTo>
                      <a:pt x="127" y="117"/>
                    </a:lnTo>
                    <a:lnTo>
                      <a:pt x="130" y="121"/>
                    </a:lnTo>
                    <a:lnTo>
                      <a:pt x="133" y="126"/>
                    </a:lnTo>
                    <a:lnTo>
                      <a:pt x="135" y="131"/>
                    </a:lnTo>
                    <a:lnTo>
                      <a:pt x="138" y="136"/>
                    </a:lnTo>
                    <a:lnTo>
                      <a:pt x="140" y="141"/>
                    </a:lnTo>
                    <a:lnTo>
                      <a:pt x="142" y="147"/>
                    </a:lnTo>
                    <a:lnTo>
                      <a:pt x="144" y="153"/>
                    </a:lnTo>
                    <a:lnTo>
                      <a:pt x="146" y="159"/>
                    </a:lnTo>
                    <a:lnTo>
                      <a:pt x="148" y="165"/>
                    </a:lnTo>
                    <a:lnTo>
                      <a:pt x="150" y="171"/>
                    </a:lnTo>
                    <a:lnTo>
                      <a:pt x="151" y="178"/>
                    </a:lnTo>
                    <a:lnTo>
                      <a:pt x="152" y="184"/>
                    </a:lnTo>
                    <a:lnTo>
                      <a:pt x="153" y="191"/>
                    </a:lnTo>
                    <a:lnTo>
                      <a:pt x="154" y="197"/>
                    </a:lnTo>
                    <a:lnTo>
                      <a:pt x="154" y="204"/>
                    </a:lnTo>
                    <a:lnTo>
                      <a:pt x="155" y="211"/>
                    </a:lnTo>
                    <a:lnTo>
                      <a:pt x="155" y="218"/>
                    </a:lnTo>
                    <a:lnTo>
                      <a:pt x="154" y="225"/>
                    </a:lnTo>
                    <a:lnTo>
                      <a:pt x="154" y="232"/>
                    </a:lnTo>
                    <a:lnTo>
                      <a:pt x="154" y="239"/>
                    </a:lnTo>
                    <a:lnTo>
                      <a:pt x="153" y="246"/>
                    </a:lnTo>
                    <a:lnTo>
                      <a:pt x="153" y="246"/>
                    </a:lnTo>
                    <a:lnTo>
                      <a:pt x="152" y="253"/>
                    </a:lnTo>
                    <a:lnTo>
                      <a:pt x="150" y="260"/>
                    </a:lnTo>
                    <a:lnTo>
                      <a:pt x="149" y="267"/>
                    </a:lnTo>
                    <a:lnTo>
                      <a:pt x="147" y="273"/>
                    </a:lnTo>
                    <a:lnTo>
                      <a:pt x="146" y="280"/>
                    </a:lnTo>
                    <a:lnTo>
                      <a:pt x="143" y="286"/>
                    </a:lnTo>
                    <a:lnTo>
                      <a:pt x="142" y="291"/>
                    </a:lnTo>
                    <a:lnTo>
                      <a:pt x="139" y="297"/>
                    </a:lnTo>
                    <a:lnTo>
                      <a:pt x="136" y="302"/>
                    </a:lnTo>
                    <a:lnTo>
                      <a:pt x="134" y="307"/>
                    </a:lnTo>
                    <a:lnTo>
                      <a:pt x="131" y="312"/>
                    </a:lnTo>
                    <a:lnTo>
                      <a:pt x="128" y="317"/>
                    </a:lnTo>
                    <a:lnTo>
                      <a:pt x="125" y="321"/>
                    </a:lnTo>
                    <a:lnTo>
                      <a:pt x="122" y="325"/>
                    </a:lnTo>
                    <a:lnTo>
                      <a:pt x="119" y="329"/>
                    </a:lnTo>
                    <a:lnTo>
                      <a:pt x="115" y="332"/>
                    </a:lnTo>
                    <a:lnTo>
                      <a:pt x="112" y="336"/>
                    </a:lnTo>
                    <a:lnTo>
                      <a:pt x="108" y="339"/>
                    </a:lnTo>
                    <a:lnTo>
                      <a:pt x="105" y="341"/>
                    </a:lnTo>
                    <a:lnTo>
                      <a:pt x="101" y="343"/>
                    </a:lnTo>
                    <a:lnTo>
                      <a:pt x="97" y="345"/>
                    </a:lnTo>
                    <a:lnTo>
                      <a:pt x="93" y="347"/>
                    </a:lnTo>
                    <a:lnTo>
                      <a:pt x="89" y="348"/>
                    </a:lnTo>
                    <a:lnTo>
                      <a:pt x="85" y="349"/>
                    </a:lnTo>
                    <a:lnTo>
                      <a:pt x="81" y="350"/>
                    </a:lnTo>
                    <a:lnTo>
                      <a:pt x="77" y="350"/>
                    </a:lnTo>
                    <a:lnTo>
                      <a:pt x="73" y="350"/>
                    </a:lnTo>
                    <a:lnTo>
                      <a:pt x="69" y="349"/>
                    </a:lnTo>
                    <a:lnTo>
                      <a:pt x="64" y="348"/>
                    </a:lnTo>
                    <a:lnTo>
                      <a:pt x="60" y="346"/>
                    </a:lnTo>
                    <a:lnTo>
                      <a:pt x="60" y="346"/>
                    </a:lnTo>
                    <a:lnTo>
                      <a:pt x="56" y="345"/>
                    </a:lnTo>
                    <a:lnTo>
                      <a:pt x="52" y="342"/>
                    </a:lnTo>
                    <a:lnTo>
                      <a:pt x="48" y="340"/>
                    </a:lnTo>
                    <a:lnTo>
                      <a:pt x="45" y="337"/>
                    </a:lnTo>
                    <a:lnTo>
                      <a:pt x="41" y="334"/>
                    </a:lnTo>
                    <a:lnTo>
                      <a:pt x="37" y="331"/>
                    </a:lnTo>
                    <a:lnTo>
                      <a:pt x="34" y="327"/>
                    </a:lnTo>
                    <a:lnTo>
                      <a:pt x="31" y="323"/>
                    </a:lnTo>
                    <a:lnTo>
                      <a:pt x="28" y="319"/>
                    </a:lnTo>
                    <a:lnTo>
                      <a:pt x="25" y="315"/>
                    </a:lnTo>
                    <a:lnTo>
                      <a:pt x="22" y="310"/>
                    </a:lnTo>
                    <a:lnTo>
                      <a:pt x="19" y="305"/>
                    </a:lnTo>
                    <a:lnTo>
                      <a:pt x="16" y="300"/>
                    </a:lnTo>
                    <a:lnTo>
                      <a:pt x="14" y="294"/>
                    </a:lnTo>
                    <a:lnTo>
                      <a:pt x="12" y="289"/>
                    </a:lnTo>
                    <a:lnTo>
                      <a:pt x="10" y="283"/>
                    </a:lnTo>
                    <a:lnTo>
                      <a:pt x="8" y="277"/>
                    </a:lnTo>
                    <a:lnTo>
                      <a:pt x="6" y="271"/>
                    </a:lnTo>
                    <a:lnTo>
                      <a:pt x="5" y="265"/>
                    </a:lnTo>
                    <a:lnTo>
                      <a:pt x="4" y="258"/>
                    </a:lnTo>
                    <a:lnTo>
                      <a:pt x="2" y="251"/>
                    </a:lnTo>
                    <a:lnTo>
                      <a:pt x="1" y="245"/>
                    </a:lnTo>
                    <a:lnTo>
                      <a:pt x="1" y="238"/>
                    </a:lnTo>
                    <a:lnTo>
                      <a:pt x="0" y="231"/>
                    </a:lnTo>
                    <a:lnTo>
                      <a:pt x="0" y="225"/>
                    </a:lnTo>
                    <a:lnTo>
                      <a:pt x="0" y="217"/>
                    </a:lnTo>
                    <a:lnTo>
                      <a:pt x="0" y="211"/>
                    </a:lnTo>
                    <a:lnTo>
                      <a:pt x="0" y="204"/>
                    </a:lnTo>
                    <a:lnTo>
                      <a:pt x="1" y="196"/>
                    </a:lnTo>
                    <a:lnTo>
                      <a:pt x="2" y="189"/>
                    </a:lnTo>
                    <a:lnTo>
                      <a:pt x="2" y="189"/>
                    </a:lnTo>
                    <a:lnTo>
                      <a:pt x="3" y="182"/>
                    </a:lnTo>
                    <a:lnTo>
                      <a:pt x="4" y="175"/>
                    </a:lnTo>
                    <a:lnTo>
                      <a:pt x="5" y="168"/>
                    </a:lnTo>
                    <a:lnTo>
                      <a:pt x="7" y="162"/>
                    </a:lnTo>
                    <a:lnTo>
                      <a:pt x="9" y="156"/>
                    </a:lnTo>
                    <a:lnTo>
                      <a:pt x="11" y="149"/>
                    </a:lnTo>
                    <a:lnTo>
                      <a:pt x="13" y="143"/>
                    </a:lnTo>
                    <a:lnTo>
                      <a:pt x="16" y="138"/>
                    </a:lnTo>
                    <a:lnTo>
                      <a:pt x="18" y="132"/>
                    </a:lnTo>
                    <a:lnTo>
                      <a:pt x="21" y="127"/>
                    </a:lnTo>
                    <a:lnTo>
                      <a:pt x="24" y="122"/>
                    </a:lnTo>
                    <a:lnTo>
                      <a:pt x="27" y="118"/>
                    </a:lnTo>
                    <a:lnTo>
                      <a:pt x="30" y="113"/>
                    </a:lnTo>
                    <a:lnTo>
                      <a:pt x="33" y="109"/>
                    </a:lnTo>
                    <a:lnTo>
                      <a:pt x="37" y="106"/>
                    </a:lnTo>
                    <a:lnTo>
                      <a:pt x="40" y="102"/>
                    </a:lnTo>
                    <a:lnTo>
                      <a:pt x="44" y="99"/>
                    </a:lnTo>
                    <a:lnTo>
                      <a:pt x="48" y="96"/>
                    </a:lnTo>
                    <a:lnTo>
                      <a:pt x="52" y="94"/>
                    </a:lnTo>
                    <a:lnTo>
                      <a:pt x="56" y="91"/>
                    </a:lnTo>
                    <a:lnTo>
                      <a:pt x="60" y="90"/>
                    </a:lnTo>
                    <a:lnTo>
                      <a:pt x="64" y="88"/>
                    </a:lnTo>
                    <a:lnTo>
                      <a:pt x="68" y="87"/>
                    </a:lnTo>
                    <a:lnTo>
                      <a:pt x="72" y="86"/>
                    </a:lnTo>
                    <a:lnTo>
                      <a:pt x="76" y="86"/>
                    </a:lnTo>
                    <a:lnTo>
                      <a:pt x="76" y="86"/>
                    </a:lnTo>
                    <a:lnTo>
                      <a:pt x="76" y="86"/>
                    </a:lnTo>
                    <a:lnTo>
                      <a:pt x="76" y="85"/>
                    </a:lnTo>
                    <a:lnTo>
                      <a:pt x="76" y="84"/>
                    </a:lnTo>
                    <a:lnTo>
                      <a:pt x="76" y="84"/>
                    </a:lnTo>
                    <a:lnTo>
                      <a:pt x="76" y="76"/>
                    </a:lnTo>
                    <a:lnTo>
                      <a:pt x="75" y="68"/>
                    </a:lnTo>
                    <a:lnTo>
                      <a:pt x="74" y="61"/>
                    </a:lnTo>
                    <a:lnTo>
                      <a:pt x="72" y="53"/>
                    </a:lnTo>
                    <a:lnTo>
                      <a:pt x="70" y="46"/>
                    </a:lnTo>
                    <a:lnTo>
                      <a:pt x="68" y="38"/>
                    </a:lnTo>
                    <a:lnTo>
                      <a:pt x="65" y="31"/>
                    </a:lnTo>
                    <a:lnTo>
                      <a:pt x="63" y="25"/>
                    </a:lnTo>
                    <a:lnTo>
                      <a:pt x="60" y="19"/>
                    </a:lnTo>
                    <a:lnTo>
                      <a:pt x="57" y="13"/>
                    </a:lnTo>
                    <a:lnTo>
                      <a:pt x="54" y="8"/>
                    </a:lnTo>
                    <a:lnTo>
                      <a:pt x="54" y="8"/>
                    </a:lnTo>
                    <a:lnTo>
                      <a:pt x="59" y="0"/>
                    </a:lnTo>
                    <a:lnTo>
                      <a:pt x="59" y="0"/>
                    </a:lnTo>
                    <a:lnTo>
                      <a:pt x="62" y="5"/>
                    </a:lnTo>
                    <a:lnTo>
                      <a:pt x="65" y="11"/>
                    </a:lnTo>
                    <a:lnTo>
                      <a:pt x="68" y="16"/>
                    </a:lnTo>
                    <a:lnTo>
                      <a:pt x="70" y="23"/>
                    </a:lnTo>
                    <a:lnTo>
                      <a:pt x="73" y="30"/>
                    </a:lnTo>
                    <a:lnTo>
                      <a:pt x="75" y="37"/>
                    </a:lnTo>
                    <a:lnTo>
                      <a:pt x="77" y="45"/>
                    </a:lnTo>
                    <a:lnTo>
                      <a:pt x="79" y="52"/>
                    </a:lnTo>
                    <a:lnTo>
                      <a:pt x="81" y="60"/>
                    </a:lnTo>
                    <a:lnTo>
                      <a:pt x="82" y="68"/>
                    </a:lnTo>
                    <a:lnTo>
                      <a:pt x="83" y="76"/>
                    </a:lnTo>
                    <a:lnTo>
                      <a:pt x="83" y="84"/>
                    </a:lnTo>
                    <a:lnTo>
                      <a:pt x="83" y="84"/>
                    </a:lnTo>
                    <a:lnTo>
                      <a:pt x="83" y="85"/>
                    </a:lnTo>
                    <a:lnTo>
                      <a:pt x="83" y="86"/>
                    </a:lnTo>
                    <a:lnTo>
                      <a:pt x="83" y="86"/>
                    </a:lnTo>
                    <a:lnTo>
                      <a:pt x="83" y="86"/>
                    </a:lnTo>
                    <a:lnTo>
                      <a:pt x="86" y="87"/>
                    </a:lnTo>
                    <a:lnTo>
                      <a:pt x="90" y="88"/>
                    </a:lnTo>
                    <a:lnTo>
                      <a:pt x="94" y="89"/>
                    </a:lnTo>
                    <a:lnTo>
                      <a:pt x="94" y="8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41" name="Freeform 56"/>
              <p:cNvSpPr>
                <a:spLocks/>
              </p:cNvSpPr>
              <p:nvPr/>
            </p:nvSpPr>
            <p:spPr bwMode="auto">
              <a:xfrm>
                <a:off x="731" y="2401"/>
                <a:ext cx="93" cy="159"/>
              </a:xfrm>
              <a:custGeom>
                <a:avLst/>
                <a:gdLst>
                  <a:gd name="T0" fmla="*/ 13 w 93"/>
                  <a:gd name="T1" fmla="*/ 109 h 159"/>
                  <a:gd name="T2" fmla="*/ 13 w 93"/>
                  <a:gd name="T3" fmla="*/ 118 h 159"/>
                  <a:gd name="T4" fmla="*/ 16 w 93"/>
                  <a:gd name="T5" fmla="*/ 136 h 159"/>
                  <a:gd name="T6" fmla="*/ 20 w 93"/>
                  <a:gd name="T7" fmla="*/ 151 h 159"/>
                  <a:gd name="T8" fmla="*/ 22 w 93"/>
                  <a:gd name="T9" fmla="*/ 159 h 159"/>
                  <a:gd name="T10" fmla="*/ 15 w 93"/>
                  <a:gd name="T11" fmla="*/ 148 h 159"/>
                  <a:gd name="T12" fmla="*/ 9 w 93"/>
                  <a:gd name="T13" fmla="*/ 135 h 159"/>
                  <a:gd name="T14" fmla="*/ 4 w 93"/>
                  <a:gd name="T15" fmla="*/ 121 h 159"/>
                  <a:gd name="T16" fmla="*/ 1 w 93"/>
                  <a:gd name="T17" fmla="*/ 105 h 159"/>
                  <a:gd name="T18" fmla="*/ 0 w 93"/>
                  <a:gd name="T19" fmla="*/ 87 h 159"/>
                  <a:gd name="T20" fmla="*/ 1 w 93"/>
                  <a:gd name="T21" fmla="*/ 80 h 159"/>
                  <a:gd name="T22" fmla="*/ 2 w 93"/>
                  <a:gd name="T23" fmla="*/ 66 h 159"/>
                  <a:gd name="T24" fmla="*/ 5 w 93"/>
                  <a:gd name="T25" fmla="*/ 52 h 159"/>
                  <a:gd name="T26" fmla="*/ 9 w 93"/>
                  <a:gd name="T27" fmla="*/ 39 h 159"/>
                  <a:gd name="T28" fmla="*/ 14 w 93"/>
                  <a:gd name="T29" fmla="*/ 28 h 159"/>
                  <a:gd name="T30" fmla="*/ 20 w 93"/>
                  <a:gd name="T31" fmla="*/ 19 h 159"/>
                  <a:gd name="T32" fmla="*/ 27 w 93"/>
                  <a:gd name="T33" fmla="*/ 11 h 159"/>
                  <a:gd name="T34" fmla="*/ 34 w 93"/>
                  <a:gd name="T35" fmla="*/ 5 h 159"/>
                  <a:gd name="T36" fmla="*/ 43 w 93"/>
                  <a:gd name="T37" fmla="*/ 1 h 159"/>
                  <a:gd name="T38" fmla="*/ 51 w 93"/>
                  <a:gd name="T39" fmla="*/ 0 h 159"/>
                  <a:gd name="T40" fmla="*/ 57 w 93"/>
                  <a:gd name="T41" fmla="*/ 1 h 159"/>
                  <a:gd name="T42" fmla="*/ 67 w 93"/>
                  <a:gd name="T43" fmla="*/ 4 h 159"/>
                  <a:gd name="T44" fmla="*/ 75 w 93"/>
                  <a:gd name="T45" fmla="*/ 11 h 159"/>
                  <a:gd name="T46" fmla="*/ 84 w 93"/>
                  <a:gd name="T47" fmla="*/ 20 h 159"/>
                  <a:gd name="T48" fmla="*/ 91 w 93"/>
                  <a:gd name="T49" fmla="*/ 31 h 159"/>
                  <a:gd name="T50" fmla="*/ 93 w 93"/>
                  <a:gd name="T51" fmla="*/ 37 h 159"/>
                  <a:gd name="T52" fmla="*/ 85 w 93"/>
                  <a:gd name="T53" fmla="*/ 29 h 159"/>
                  <a:gd name="T54" fmla="*/ 75 w 93"/>
                  <a:gd name="T55" fmla="*/ 24 h 159"/>
                  <a:gd name="T56" fmla="*/ 64 w 93"/>
                  <a:gd name="T57" fmla="*/ 22 h 159"/>
                  <a:gd name="T58" fmla="*/ 60 w 93"/>
                  <a:gd name="T59" fmla="*/ 22 h 159"/>
                  <a:gd name="T60" fmla="*/ 51 w 93"/>
                  <a:gd name="T61" fmla="*/ 25 h 159"/>
                  <a:gd name="T62" fmla="*/ 43 w 93"/>
                  <a:gd name="T63" fmla="*/ 30 h 159"/>
                  <a:gd name="T64" fmla="*/ 36 w 93"/>
                  <a:gd name="T65" fmla="*/ 36 h 159"/>
                  <a:gd name="T66" fmla="*/ 29 w 93"/>
                  <a:gd name="T67" fmla="*/ 45 h 159"/>
                  <a:gd name="T68" fmla="*/ 24 w 93"/>
                  <a:gd name="T69" fmla="*/ 56 h 159"/>
                  <a:gd name="T70" fmla="*/ 19 w 93"/>
                  <a:gd name="T71" fmla="*/ 67 h 159"/>
                  <a:gd name="T72" fmla="*/ 16 w 93"/>
                  <a:gd name="T73" fmla="*/ 80 h 159"/>
                  <a:gd name="T74" fmla="*/ 14 w 93"/>
                  <a:gd name="T75" fmla="*/ 94 h 159"/>
                  <a:gd name="T76" fmla="*/ 13 w 93"/>
                  <a:gd name="T77" fmla="*/ 10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59">
                    <a:moveTo>
                      <a:pt x="13" y="109"/>
                    </a:move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18"/>
                    </a:lnTo>
                    <a:lnTo>
                      <a:pt x="14" y="127"/>
                    </a:lnTo>
                    <a:lnTo>
                      <a:pt x="16" y="136"/>
                    </a:lnTo>
                    <a:lnTo>
                      <a:pt x="17" y="144"/>
                    </a:lnTo>
                    <a:lnTo>
                      <a:pt x="20" y="151"/>
                    </a:lnTo>
                    <a:lnTo>
                      <a:pt x="22" y="159"/>
                    </a:lnTo>
                    <a:lnTo>
                      <a:pt x="22" y="159"/>
                    </a:lnTo>
                    <a:lnTo>
                      <a:pt x="18" y="154"/>
                    </a:lnTo>
                    <a:lnTo>
                      <a:pt x="15" y="148"/>
                    </a:lnTo>
                    <a:lnTo>
                      <a:pt x="12" y="142"/>
                    </a:lnTo>
                    <a:lnTo>
                      <a:pt x="9" y="135"/>
                    </a:lnTo>
                    <a:lnTo>
                      <a:pt x="6" y="128"/>
                    </a:lnTo>
                    <a:lnTo>
                      <a:pt x="4" y="121"/>
                    </a:lnTo>
                    <a:lnTo>
                      <a:pt x="2" y="113"/>
                    </a:lnTo>
                    <a:lnTo>
                      <a:pt x="1" y="105"/>
                    </a:lnTo>
                    <a:lnTo>
                      <a:pt x="1" y="9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1" y="80"/>
                    </a:lnTo>
                    <a:lnTo>
                      <a:pt x="1" y="72"/>
                    </a:lnTo>
                    <a:lnTo>
                      <a:pt x="2" y="66"/>
                    </a:lnTo>
                    <a:lnTo>
                      <a:pt x="3" y="58"/>
                    </a:lnTo>
                    <a:lnTo>
                      <a:pt x="5" y="52"/>
                    </a:lnTo>
                    <a:lnTo>
                      <a:pt x="6" y="46"/>
                    </a:lnTo>
                    <a:lnTo>
                      <a:pt x="9" y="39"/>
                    </a:lnTo>
                    <a:lnTo>
                      <a:pt x="11" y="34"/>
                    </a:lnTo>
                    <a:lnTo>
                      <a:pt x="14" y="28"/>
                    </a:lnTo>
                    <a:lnTo>
                      <a:pt x="17" y="23"/>
                    </a:lnTo>
                    <a:lnTo>
                      <a:pt x="20" y="19"/>
                    </a:lnTo>
                    <a:lnTo>
                      <a:pt x="23" y="15"/>
                    </a:lnTo>
                    <a:lnTo>
                      <a:pt x="27" y="11"/>
                    </a:lnTo>
                    <a:lnTo>
                      <a:pt x="30" y="8"/>
                    </a:lnTo>
                    <a:lnTo>
                      <a:pt x="34" y="5"/>
                    </a:lnTo>
                    <a:lnTo>
                      <a:pt x="38" y="3"/>
                    </a:lnTo>
                    <a:lnTo>
                      <a:pt x="43" y="1"/>
                    </a:lnTo>
                    <a:lnTo>
                      <a:pt x="47" y="1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7" y="1"/>
                    </a:lnTo>
                    <a:lnTo>
                      <a:pt x="62" y="2"/>
                    </a:lnTo>
                    <a:lnTo>
                      <a:pt x="67" y="4"/>
                    </a:lnTo>
                    <a:lnTo>
                      <a:pt x="71" y="7"/>
                    </a:lnTo>
                    <a:lnTo>
                      <a:pt x="75" y="11"/>
                    </a:lnTo>
                    <a:lnTo>
                      <a:pt x="80" y="15"/>
                    </a:lnTo>
                    <a:lnTo>
                      <a:pt x="84" y="20"/>
                    </a:lnTo>
                    <a:lnTo>
                      <a:pt x="87" y="25"/>
                    </a:lnTo>
                    <a:lnTo>
                      <a:pt x="91" y="31"/>
                    </a:lnTo>
                    <a:lnTo>
                      <a:pt x="93" y="37"/>
                    </a:lnTo>
                    <a:lnTo>
                      <a:pt x="93" y="37"/>
                    </a:lnTo>
                    <a:lnTo>
                      <a:pt x="89" y="33"/>
                    </a:lnTo>
                    <a:lnTo>
                      <a:pt x="85" y="29"/>
                    </a:lnTo>
                    <a:lnTo>
                      <a:pt x="80" y="26"/>
                    </a:lnTo>
                    <a:lnTo>
                      <a:pt x="75" y="24"/>
                    </a:lnTo>
                    <a:lnTo>
                      <a:pt x="70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2"/>
                    </a:lnTo>
                    <a:lnTo>
                      <a:pt x="56" y="23"/>
                    </a:lnTo>
                    <a:lnTo>
                      <a:pt x="51" y="25"/>
                    </a:lnTo>
                    <a:lnTo>
                      <a:pt x="47" y="27"/>
                    </a:lnTo>
                    <a:lnTo>
                      <a:pt x="43" y="30"/>
                    </a:lnTo>
                    <a:lnTo>
                      <a:pt x="40" y="33"/>
                    </a:lnTo>
                    <a:lnTo>
                      <a:pt x="36" y="36"/>
                    </a:lnTo>
                    <a:lnTo>
                      <a:pt x="33" y="41"/>
                    </a:lnTo>
                    <a:lnTo>
                      <a:pt x="29" y="45"/>
                    </a:lnTo>
                    <a:lnTo>
                      <a:pt x="26" y="50"/>
                    </a:lnTo>
                    <a:lnTo>
                      <a:pt x="24" y="56"/>
                    </a:lnTo>
                    <a:lnTo>
                      <a:pt x="21" y="61"/>
                    </a:lnTo>
                    <a:lnTo>
                      <a:pt x="19" y="67"/>
                    </a:lnTo>
                    <a:lnTo>
                      <a:pt x="17" y="74"/>
                    </a:lnTo>
                    <a:lnTo>
                      <a:pt x="16" y="80"/>
                    </a:lnTo>
                    <a:lnTo>
                      <a:pt x="15" y="87"/>
                    </a:lnTo>
                    <a:lnTo>
                      <a:pt x="14" y="94"/>
                    </a:lnTo>
                    <a:lnTo>
                      <a:pt x="13" y="101"/>
                    </a:lnTo>
                    <a:lnTo>
                      <a:pt x="13" y="109"/>
                    </a:lnTo>
                    <a:lnTo>
                      <a:pt x="13" y="10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42" name="Freeform 57"/>
              <p:cNvSpPr>
                <a:spLocks/>
              </p:cNvSpPr>
              <p:nvPr/>
            </p:nvSpPr>
            <p:spPr bwMode="auto">
              <a:xfrm>
                <a:off x="731" y="2401"/>
                <a:ext cx="93" cy="159"/>
              </a:xfrm>
              <a:custGeom>
                <a:avLst/>
                <a:gdLst>
                  <a:gd name="T0" fmla="*/ 13 w 93"/>
                  <a:gd name="T1" fmla="*/ 109 h 159"/>
                  <a:gd name="T2" fmla="*/ 13 w 93"/>
                  <a:gd name="T3" fmla="*/ 118 h 159"/>
                  <a:gd name="T4" fmla="*/ 16 w 93"/>
                  <a:gd name="T5" fmla="*/ 136 h 159"/>
                  <a:gd name="T6" fmla="*/ 20 w 93"/>
                  <a:gd name="T7" fmla="*/ 151 h 159"/>
                  <a:gd name="T8" fmla="*/ 22 w 93"/>
                  <a:gd name="T9" fmla="*/ 159 h 159"/>
                  <a:gd name="T10" fmla="*/ 15 w 93"/>
                  <a:gd name="T11" fmla="*/ 148 h 159"/>
                  <a:gd name="T12" fmla="*/ 9 w 93"/>
                  <a:gd name="T13" fmla="*/ 135 h 159"/>
                  <a:gd name="T14" fmla="*/ 4 w 93"/>
                  <a:gd name="T15" fmla="*/ 121 h 159"/>
                  <a:gd name="T16" fmla="*/ 1 w 93"/>
                  <a:gd name="T17" fmla="*/ 105 h 159"/>
                  <a:gd name="T18" fmla="*/ 0 w 93"/>
                  <a:gd name="T19" fmla="*/ 87 h 159"/>
                  <a:gd name="T20" fmla="*/ 1 w 93"/>
                  <a:gd name="T21" fmla="*/ 80 h 159"/>
                  <a:gd name="T22" fmla="*/ 2 w 93"/>
                  <a:gd name="T23" fmla="*/ 66 h 159"/>
                  <a:gd name="T24" fmla="*/ 5 w 93"/>
                  <a:gd name="T25" fmla="*/ 52 h 159"/>
                  <a:gd name="T26" fmla="*/ 9 w 93"/>
                  <a:gd name="T27" fmla="*/ 39 h 159"/>
                  <a:gd name="T28" fmla="*/ 14 w 93"/>
                  <a:gd name="T29" fmla="*/ 28 h 159"/>
                  <a:gd name="T30" fmla="*/ 20 w 93"/>
                  <a:gd name="T31" fmla="*/ 19 h 159"/>
                  <a:gd name="T32" fmla="*/ 27 w 93"/>
                  <a:gd name="T33" fmla="*/ 11 h 159"/>
                  <a:gd name="T34" fmla="*/ 34 w 93"/>
                  <a:gd name="T35" fmla="*/ 5 h 159"/>
                  <a:gd name="T36" fmla="*/ 43 w 93"/>
                  <a:gd name="T37" fmla="*/ 1 h 159"/>
                  <a:gd name="T38" fmla="*/ 51 w 93"/>
                  <a:gd name="T39" fmla="*/ 0 h 159"/>
                  <a:gd name="T40" fmla="*/ 57 w 93"/>
                  <a:gd name="T41" fmla="*/ 1 h 159"/>
                  <a:gd name="T42" fmla="*/ 67 w 93"/>
                  <a:gd name="T43" fmla="*/ 4 h 159"/>
                  <a:gd name="T44" fmla="*/ 75 w 93"/>
                  <a:gd name="T45" fmla="*/ 11 h 159"/>
                  <a:gd name="T46" fmla="*/ 84 w 93"/>
                  <a:gd name="T47" fmla="*/ 20 h 159"/>
                  <a:gd name="T48" fmla="*/ 91 w 93"/>
                  <a:gd name="T49" fmla="*/ 31 h 159"/>
                  <a:gd name="T50" fmla="*/ 93 w 93"/>
                  <a:gd name="T51" fmla="*/ 37 h 159"/>
                  <a:gd name="T52" fmla="*/ 85 w 93"/>
                  <a:gd name="T53" fmla="*/ 29 h 159"/>
                  <a:gd name="T54" fmla="*/ 75 w 93"/>
                  <a:gd name="T55" fmla="*/ 24 h 159"/>
                  <a:gd name="T56" fmla="*/ 64 w 93"/>
                  <a:gd name="T57" fmla="*/ 22 h 159"/>
                  <a:gd name="T58" fmla="*/ 60 w 93"/>
                  <a:gd name="T59" fmla="*/ 22 h 159"/>
                  <a:gd name="T60" fmla="*/ 51 w 93"/>
                  <a:gd name="T61" fmla="*/ 25 h 159"/>
                  <a:gd name="T62" fmla="*/ 43 w 93"/>
                  <a:gd name="T63" fmla="*/ 30 h 159"/>
                  <a:gd name="T64" fmla="*/ 36 w 93"/>
                  <a:gd name="T65" fmla="*/ 36 h 159"/>
                  <a:gd name="T66" fmla="*/ 29 w 93"/>
                  <a:gd name="T67" fmla="*/ 45 h 159"/>
                  <a:gd name="T68" fmla="*/ 24 w 93"/>
                  <a:gd name="T69" fmla="*/ 56 h 159"/>
                  <a:gd name="T70" fmla="*/ 19 w 93"/>
                  <a:gd name="T71" fmla="*/ 67 h 159"/>
                  <a:gd name="T72" fmla="*/ 16 w 93"/>
                  <a:gd name="T73" fmla="*/ 80 h 159"/>
                  <a:gd name="T74" fmla="*/ 14 w 93"/>
                  <a:gd name="T75" fmla="*/ 94 h 159"/>
                  <a:gd name="T76" fmla="*/ 13 w 93"/>
                  <a:gd name="T77" fmla="*/ 109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93" h="159">
                    <a:moveTo>
                      <a:pt x="13" y="109"/>
                    </a:moveTo>
                    <a:lnTo>
                      <a:pt x="13" y="109"/>
                    </a:lnTo>
                    <a:lnTo>
                      <a:pt x="13" y="109"/>
                    </a:lnTo>
                    <a:lnTo>
                      <a:pt x="13" y="118"/>
                    </a:lnTo>
                    <a:lnTo>
                      <a:pt x="14" y="127"/>
                    </a:lnTo>
                    <a:lnTo>
                      <a:pt x="16" y="136"/>
                    </a:lnTo>
                    <a:lnTo>
                      <a:pt x="17" y="144"/>
                    </a:lnTo>
                    <a:lnTo>
                      <a:pt x="20" y="151"/>
                    </a:lnTo>
                    <a:lnTo>
                      <a:pt x="22" y="159"/>
                    </a:lnTo>
                    <a:lnTo>
                      <a:pt x="22" y="159"/>
                    </a:lnTo>
                    <a:lnTo>
                      <a:pt x="18" y="154"/>
                    </a:lnTo>
                    <a:lnTo>
                      <a:pt x="15" y="148"/>
                    </a:lnTo>
                    <a:lnTo>
                      <a:pt x="12" y="142"/>
                    </a:lnTo>
                    <a:lnTo>
                      <a:pt x="9" y="135"/>
                    </a:lnTo>
                    <a:lnTo>
                      <a:pt x="6" y="128"/>
                    </a:lnTo>
                    <a:lnTo>
                      <a:pt x="4" y="121"/>
                    </a:lnTo>
                    <a:lnTo>
                      <a:pt x="2" y="113"/>
                    </a:lnTo>
                    <a:lnTo>
                      <a:pt x="1" y="105"/>
                    </a:lnTo>
                    <a:lnTo>
                      <a:pt x="1" y="96"/>
                    </a:lnTo>
                    <a:lnTo>
                      <a:pt x="0" y="87"/>
                    </a:lnTo>
                    <a:lnTo>
                      <a:pt x="0" y="87"/>
                    </a:lnTo>
                    <a:lnTo>
                      <a:pt x="1" y="80"/>
                    </a:lnTo>
                    <a:lnTo>
                      <a:pt x="1" y="72"/>
                    </a:lnTo>
                    <a:lnTo>
                      <a:pt x="2" y="66"/>
                    </a:lnTo>
                    <a:lnTo>
                      <a:pt x="3" y="58"/>
                    </a:lnTo>
                    <a:lnTo>
                      <a:pt x="5" y="52"/>
                    </a:lnTo>
                    <a:lnTo>
                      <a:pt x="6" y="46"/>
                    </a:lnTo>
                    <a:lnTo>
                      <a:pt x="9" y="39"/>
                    </a:lnTo>
                    <a:lnTo>
                      <a:pt x="11" y="34"/>
                    </a:lnTo>
                    <a:lnTo>
                      <a:pt x="14" y="28"/>
                    </a:lnTo>
                    <a:lnTo>
                      <a:pt x="17" y="23"/>
                    </a:lnTo>
                    <a:lnTo>
                      <a:pt x="20" y="19"/>
                    </a:lnTo>
                    <a:lnTo>
                      <a:pt x="23" y="15"/>
                    </a:lnTo>
                    <a:lnTo>
                      <a:pt x="27" y="11"/>
                    </a:lnTo>
                    <a:lnTo>
                      <a:pt x="30" y="8"/>
                    </a:lnTo>
                    <a:lnTo>
                      <a:pt x="34" y="5"/>
                    </a:lnTo>
                    <a:lnTo>
                      <a:pt x="38" y="3"/>
                    </a:lnTo>
                    <a:lnTo>
                      <a:pt x="43" y="1"/>
                    </a:lnTo>
                    <a:lnTo>
                      <a:pt x="47" y="1"/>
                    </a:lnTo>
                    <a:lnTo>
                      <a:pt x="51" y="0"/>
                    </a:lnTo>
                    <a:lnTo>
                      <a:pt x="51" y="0"/>
                    </a:lnTo>
                    <a:lnTo>
                      <a:pt x="57" y="1"/>
                    </a:lnTo>
                    <a:lnTo>
                      <a:pt x="62" y="2"/>
                    </a:lnTo>
                    <a:lnTo>
                      <a:pt x="67" y="4"/>
                    </a:lnTo>
                    <a:lnTo>
                      <a:pt x="71" y="7"/>
                    </a:lnTo>
                    <a:lnTo>
                      <a:pt x="75" y="11"/>
                    </a:lnTo>
                    <a:lnTo>
                      <a:pt x="80" y="15"/>
                    </a:lnTo>
                    <a:lnTo>
                      <a:pt x="84" y="20"/>
                    </a:lnTo>
                    <a:lnTo>
                      <a:pt x="87" y="25"/>
                    </a:lnTo>
                    <a:lnTo>
                      <a:pt x="91" y="31"/>
                    </a:lnTo>
                    <a:lnTo>
                      <a:pt x="93" y="37"/>
                    </a:lnTo>
                    <a:lnTo>
                      <a:pt x="93" y="37"/>
                    </a:lnTo>
                    <a:lnTo>
                      <a:pt x="89" y="33"/>
                    </a:lnTo>
                    <a:lnTo>
                      <a:pt x="85" y="29"/>
                    </a:lnTo>
                    <a:lnTo>
                      <a:pt x="80" y="26"/>
                    </a:lnTo>
                    <a:lnTo>
                      <a:pt x="75" y="24"/>
                    </a:lnTo>
                    <a:lnTo>
                      <a:pt x="70" y="22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0" y="22"/>
                    </a:lnTo>
                    <a:lnTo>
                      <a:pt x="56" y="23"/>
                    </a:lnTo>
                    <a:lnTo>
                      <a:pt x="51" y="25"/>
                    </a:lnTo>
                    <a:lnTo>
                      <a:pt x="47" y="27"/>
                    </a:lnTo>
                    <a:lnTo>
                      <a:pt x="43" y="30"/>
                    </a:lnTo>
                    <a:lnTo>
                      <a:pt x="40" y="33"/>
                    </a:lnTo>
                    <a:lnTo>
                      <a:pt x="36" y="36"/>
                    </a:lnTo>
                    <a:lnTo>
                      <a:pt x="33" y="41"/>
                    </a:lnTo>
                    <a:lnTo>
                      <a:pt x="29" y="45"/>
                    </a:lnTo>
                    <a:lnTo>
                      <a:pt x="26" y="50"/>
                    </a:lnTo>
                    <a:lnTo>
                      <a:pt x="24" y="56"/>
                    </a:lnTo>
                    <a:lnTo>
                      <a:pt x="21" y="61"/>
                    </a:lnTo>
                    <a:lnTo>
                      <a:pt x="19" y="67"/>
                    </a:lnTo>
                    <a:lnTo>
                      <a:pt x="17" y="74"/>
                    </a:lnTo>
                    <a:lnTo>
                      <a:pt x="16" y="80"/>
                    </a:lnTo>
                    <a:lnTo>
                      <a:pt x="15" y="87"/>
                    </a:lnTo>
                    <a:lnTo>
                      <a:pt x="14" y="94"/>
                    </a:lnTo>
                    <a:lnTo>
                      <a:pt x="13" y="101"/>
                    </a:lnTo>
                    <a:lnTo>
                      <a:pt x="13" y="109"/>
                    </a:lnTo>
                    <a:lnTo>
                      <a:pt x="13" y="109"/>
                    </a:lnTo>
                    <a:close/>
                  </a:path>
                </a:pathLst>
              </a:custGeom>
              <a:noFill/>
              <a:ln w="0" cap="flat">
                <a:solidFill>
                  <a:srgbClr val="000000"/>
                </a:solidFill>
                <a:prstDash val="solid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  <p:sp>
            <p:nvSpPr>
              <p:cNvPr id="43" name="Freeform 58"/>
              <p:cNvSpPr>
                <a:spLocks/>
              </p:cNvSpPr>
              <p:nvPr/>
            </p:nvSpPr>
            <p:spPr bwMode="auto">
              <a:xfrm>
                <a:off x="728" y="1747"/>
                <a:ext cx="116" cy="154"/>
              </a:xfrm>
              <a:custGeom>
                <a:avLst/>
                <a:gdLst>
                  <a:gd name="T0" fmla="*/ 0 w 116"/>
                  <a:gd name="T1" fmla="*/ 30 h 154"/>
                  <a:gd name="T2" fmla="*/ 9 w 116"/>
                  <a:gd name="T3" fmla="*/ 14 h 154"/>
                  <a:gd name="T4" fmla="*/ 27 w 116"/>
                  <a:gd name="T5" fmla="*/ 6 h 154"/>
                  <a:gd name="T6" fmla="*/ 43 w 116"/>
                  <a:gd name="T7" fmla="*/ 2 h 154"/>
                  <a:gd name="T8" fmla="*/ 61 w 116"/>
                  <a:gd name="T9" fmla="*/ 0 h 154"/>
                  <a:gd name="T10" fmla="*/ 77 w 116"/>
                  <a:gd name="T11" fmla="*/ 0 h 154"/>
                  <a:gd name="T12" fmla="*/ 98 w 116"/>
                  <a:gd name="T13" fmla="*/ 6 h 154"/>
                  <a:gd name="T14" fmla="*/ 116 w 116"/>
                  <a:gd name="T15" fmla="*/ 8 h 154"/>
                  <a:gd name="T16" fmla="*/ 103 w 116"/>
                  <a:gd name="T17" fmla="*/ 13 h 154"/>
                  <a:gd name="T18" fmla="*/ 85 w 116"/>
                  <a:gd name="T19" fmla="*/ 15 h 154"/>
                  <a:gd name="T20" fmla="*/ 66 w 116"/>
                  <a:gd name="T21" fmla="*/ 15 h 154"/>
                  <a:gd name="T22" fmla="*/ 48 w 116"/>
                  <a:gd name="T23" fmla="*/ 16 h 154"/>
                  <a:gd name="T24" fmla="*/ 30 w 116"/>
                  <a:gd name="T25" fmla="*/ 21 h 154"/>
                  <a:gd name="T26" fmla="*/ 36 w 116"/>
                  <a:gd name="T27" fmla="*/ 22 h 154"/>
                  <a:gd name="T28" fmla="*/ 52 w 116"/>
                  <a:gd name="T29" fmla="*/ 24 h 154"/>
                  <a:gd name="T30" fmla="*/ 72 w 116"/>
                  <a:gd name="T31" fmla="*/ 28 h 154"/>
                  <a:gd name="T32" fmla="*/ 89 w 116"/>
                  <a:gd name="T33" fmla="*/ 35 h 154"/>
                  <a:gd name="T34" fmla="*/ 99 w 116"/>
                  <a:gd name="T35" fmla="*/ 45 h 154"/>
                  <a:gd name="T36" fmla="*/ 98 w 116"/>
                  <a:gd name="T37" fmla="*/ 55 h 154"/>
                  <a:gd name="T38" fmla="*/ 79 w 116"/>
                  <a:gd name="T39" fmla="*/ 66 h 154"/>
                  <a:gd name="T40" fmla="*/ 65 w 116"/>
                  <a:gd name="T41" fmla="*/ 71 h 154"/>
                  <a:gd name="T42" fmla="*/ 44 w 116"/>
                  <a:gd name="T43" fmla="*/ 77 h 154"/>
                  <a:gd name="T44" fmla="*/ 36 w 116"/>
                  <a:gd name="T45" fmla="*/ 79 h 154"/>
                  <a:gd name="T46" fmla="*/ 51 w 116"/>
                  <a:gd name="T47" fmla="*/ 80 h 154"/>
                  <a:gd name="T48" fmla="*/ 71 w 116"/>
                  <a:gd name="T49" fmla="*/ 80 h 154"/>
                  <a:gd name="T50" fmla="*/ 87 w 116"/>
                  <a:gd name="T51" fmla="*/ 84 h 154"/>
                  <a:gd name="T52" fmla="*/ 91 w 116"/>
                  <a:gd name="T53" fmla="*/ 94 h 154"/>
                  <a:gd name="T54" fmla="*/ 81 w 116"/>
                  <a:gd name="T55" fmla="*/ 104 h 154"/>
                  <a:gd name="T56" fmla="*/ 60 w 116"/>
                  <a:gd name="T57" fmla="*/ 112 h 154"/>
                  <a:gd name="T58" fmla="*/ 48 w 116"/>
                  <a:gd name="T59" fmla="*/ 117 h 154"/>
                  <a:gd name="T60" fmla="*/ 65 w 116"/>
                  <a:gd name="T61" fmla="*/ 134 h 154"/>
                  <a:gd name="T62" fmla="*/ 51 w 116"/>
                  <a:gd name="T63" fmla="*/ 154 h 154"/>
                  <a:gd name="T64" fmla="*/ 59 w 116"/>
                  <a:gd name="T65" fmla="*/ 136 h 154"/>
                  <a:gd name="T66" fmla="*/ 45 w 116"/>
                  <a:gd name="T67" fmla="*/ 122 h 154"/>
                  <a:gd name="T68" fmla="*/ 39 w 116"/>
                  <a:gd name="T69" fmla="*/ 113 h 154"/>
                  <a:gd name="T70" fmla="*/ 59 w 116"/>
                  <a:gd name="T71" fmla="*/ 105 h 154"/>
                  <a:gd name="T72" fmla="*/ 75 w 116"/>
                  <a:gd name="T73" fmla="*/ 94 h 154"/>
                  <a:gd name="T74" fmla="*/ 67 w 116"/>
                  <a:gd name="T75" fmla="*/ 87 h 154"/>
                  <a:gd name="T76" fmla="*/ 49 w 116"/>
                  <a:gd name="T77" fmla="*/ 87 h 154"/>
                  <a:gd name="T78" fmla="*/ 31 w 116"/>
                  <a:gd name="T79" fmla="*/ 89 h 154"/>
                  <a:gd name="T80" fmla="*/ 13 w 116"/>
                  <a:gd name="T81" fmla="*/ 89 h 154"/>
                  <a:gd name="T82" fmla="*/ 18 w 116"/>
                  <a:gd name="T83" fmla="*/ 78 h 154"/>
                  <a:gd name="T84" fmla="*/ 34 w 116"/>
                  <a:gd name="T85" fmla="*/ 66 h 154"/>
                  <a:gd name="T86" fmla="*/ 52 w 116"/>
                  <a:gd name="T87" fmla="*/ 64 h 154"/>
                  <a:gd name="T88" fmla="*/ 71 w 116"/>
                  <a:gd name="T89" fmla="*/ 57 h 154"/>
                  <a:gd name="T90" fmla="*/ 70 w 116"/>
                  <a:gd name="T91" fmla="*/ 46 h 154"/>
                  <a:gd name="T92" fmla="*/ 52 w 116"/>
                  <a:gd name="T93" fmla="*/ 40 h 154"/>
                  <a:gd name="T94" fmla="*/ 33 w 116"/>
                  <a:gd name="T95" fmla="*/ 38 h 154"/>
                  <a:gd name="T96" fmla="*/ 14 w 116"/>
                  <a:gd name="T97" fmla="*/ 38 h 154"/>
                  <a:gd name="T98" fmla="*/ 0 w 116"/>
                  <a:gd name="T99" fmla="*/ 36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16" h="154">
                    <a:moveTo>
                      <a:pt x="0" y="36"/>
                    </a:moveTo>
                    <a:lnTo>
                      <a:pt x="0" y="36"/>
                    </a:lnTo>
                    <a:lnTo>
                      <a:pt x="0" y="36"/>
                    </a:lnTo>
                    <a:lnTo>
                      <a:pt x="0" y="30"/>
                    </a:lnTo>
                    <a:lnTo>
                      <a:pt x="1" y="25"/>
                    </a:lnTo>
                    <a:lnTo>
                      <a:pt x="3" y="21"/>
                    </a:lnTo>
                    <a:lnTo>
                      <a:pt x="6" y="17"/>
                    </a:lnTo>
                    <a:lnTo>
                      <a:pt x="9" y="14"/>
                    </a:lnTo>
                    <a:lnTo>
                      <a:pt x="13" y="11"/>
                    </a:lnTo>
                    <a:lnTo>
                      <a:pt x="18" y="9"/>
                    </a:lnTo>
                    <a:lnTo>
                      <a:pt x="22" y="7"/>
                    </a:lnTo>
                    <a:lnTo>
                      <a:pt x="27" y="6"/>
                    </a:lnTo>
                    <a:lnTo>
                      <a:pt x="32" y="5"/>
                    </a:lnTo>
                    <a:lnTo>
                      <a:pt x="36" y="4"/>
                    </a:lnTo>
                    <a:lnTo>
                      <a:pt x="40" y="3"/>
                    </a:lnTo>
                    <a:lnTo>
                      <a:pt x="43" y="2"/>
                    </a:lnTo>
                    <a:lnTo>
                      <a:pt x="43" y="2"/>
                    </a:lnTo>
                    <a:lnTo>
                      <a:pt x="49" y="1"/>
                    </a:lnTo>
                    <a:lnTo>
                      <a:pt x="55" y="1"/>
                    </a:lnTo>
                    <a:lnTo>
                      <a:pt x="61" y="0"/>
                    </a:lnTo>
                    <a:lnTo>
                      <a:pt x="67" y="0"/>
                    </a:lnTo>
                    <a:lnTo>
                      <a:pt x="73" y="0"/>
                    </a:lnTo>
                    <a:lnTo>
                      <a:pt x="73" y="0"/>
                    </a:lnTo>
                    <a:lnTo>
                      <a:pt x="77" y="0"/>
                    </a:lnTo>
                    <a:lnTo>
                      <a:pt x="82" y="1"/>
                    </a:lnTo>
                    <a:lnTo>
                      <a:pt x="87" y="3"/>
                    </a:lnTo>
                    <a:lnTo>
                      <a:pt x="93" y="5"/>
                    </a:lnTo>
                    <a:lnTo>
                      <a:pt x="98" y="6"/>
                    </a:lnTo>
                    <a:lnTo>
                      <a:pt x="104" y="8"/>
                    </a:lnTo>
                    <a:lnTo>
                      <a:pt x="108" y="9"/>
                    </a:lnTo>
                    <a:lnTo>
                      <a:pt x="112" y="9"/>
                    </a:lnTo>
                    <a:lnTo>
                      <a:pt x="116" y="8"/>
                    </a:lnTo>
                    <a:lnTo>
                      <a:pt x="116" y="8"/>
                    </a:lnTo>
                    <a:lnTo>
                      <a:pt x="112" y="10"/>
                    </a:lnTo>
                    <a:lnTo>
                      <a:pt x="107" y="12"/>
                    </a:lnTo>
                    <a:lnTo>
                      <a:pt x="103" y="13"/>
                    </a:lnTo>
                    <a:lnTo>
                      <a:pt x="98" y="14"/>
                    </a:lnTo>
                    <a:lnTo>
                      <a:pt x="94" y="15"/>
                    </a:lnTo>
                    <a:lnTo>
                      <a:pt x="89" y="15"/>
                    </a:lnTo>
                    <a:lnTo>
                      <a:pt x="85" y="15"/>
                    </a:lnTo>
                    <a:lnTo>
                      <a:pt x="80" y="15"/>
                    </a:lnTo>
                    <a:lnTo>
                      <a:pt x="75" y="15"/>
                    </a:lnTo>
                    <a:lnTo>
                      <a:pt x="71" y="15"/>
                    </a:lnTo>
                    <a:lnTo>
                      <a:pt x="66" y="15"/>
                    </a:lnTo>
                    <a:lnTo>
                      <a:pt x="62" y="15"/>
                    </a:lnTo>
                    <a:lnTo>
                      <a:pt x="57" y="16"/>
                    </a:lnTo>
                    <a:lnTo>
                      <a:pt x="52" y="16"/>
                    </a:lnTo>
                    <a:lnTo>
                      <a:pt x="48" y="16"/>
                    </a:lnTo>
                    <a:lnTo>
                      <a:pt x="43" y="17"/>
                    </a:lnTo>
                    <a:lnTo>
                      <a:pt x="39" y="18"/>
                    </a:lnTo>
                    <a:lnTo>
                      <a:pt x="35" y="20"/>
                    </a:lnTo>
                    <a:lnTo>
                      <a:pt x="30" y="21"/>
                    </a:lnTo>
                    <a:lnTo>
                      <a:pt x="30" y="21"/>
                    </a:lnTo>
                    <a:lnTo>
                      <a:pt x="32" y="21"/>
                    </a:lnTo>
                    <a:lnTo>
                      <a:pt x="33" y="22"/>
                    </a:lnTo>
                    <a:lnTo>
                      <a:pt x="36" y="22"/>
                    </a:lnTo>
                    <a:lnTo>
                      <a:pt x="40" y="23"/>
                    </a:lnTo>
                    <a:lnTo>
                      <a:pt x="43" y="23"/>
                    </a:lnTo>
                    <a:lnTo>
                      <a:pt x="48" y="24"/>
                    </a:lnTo>
                    <a:lnTo>
                      <a:pt x="52" y="24"/>
                    </a:lnTo>
                    <a:lnTo>
                      <a:pt x="57" y="25"/>
                    </a:lnTo>
                    <a:lnTo>
                      <a:pt x="62" y="26"/>
                    </a:lnTo>
                    <a:lnTo>
                      <a:pt x="67" y="27"/>
                    </a:lnTo>
                    <a:lnTo>
                      <a:pt x="72" y="28"/>
                    </a:lnTo>
                    <a:lnTo>
                      <a:pt x="76" y="30"/>
                    </a:lnTo>
                    <a:lnTo>
                      <a:pt x="81" y="31"/>
                    </a:lnTo>
                    <a:lnTo>
                      <a:pt x="85" y="33"/>
                    </a:lnTo>
                    <a:lnTo>
                      <a:pt x="89" y="35"/>
                    </a:lnTo>
                    <a:lnTo>
                      <a:pt x="92" y="37"/>
                    </a:lnTo>
                    <a:lnTo>
                      <a:pt x="95" y="39"/>
                    </a:lnTo>
                    <a:lnTo>
                      <a:pt x="98" y="42"/>
                    </a:lnTo>
                    <a:lnTo>
                      <a:pt x="99" y="45"/>
                    </a:lnTo>
                    <a:lnTo>
                      <a:pt x="100" y="48"/>
                    </a:lnTo>
                    <a:lnTo>
                      <a:pt x="100" y="51"/>
                    </a:lnTo>
                    <a:lnTo>
                      <a:pt x="98" y="55"/>
                    </a:lnTo>
                    <a:lnTo>
                      <a:pt x="98" y="55"/>
                    </a:lnTo>
                    <a:lnTo>
                      <a:pt x="96" y="58"/>
                    </a:lnTo>
                    <a:lnTo>
                      <a:pt x="91" y="60"/>
                    </a:lnTo>
                    <a:lnTo>
                      <a:pt x="85" y="63"/>
                    </a:lnTo>
                    <a:lnTo>
                      <a:pt x="79" y="66"/>
                    </a:lnTo>
                    <a:lnTo>
                      <a:pt x="73" y="68"/>
                    </a:lnTo>
                    <a:lnTo>
                      <a:pt x="69" y="69"/>
                    </a:lnTo>
                    <a:lnTo>
                      <a:pt x="69" y="69"/>
                    </a:lnTo>
                    <a:lnTo>
                      <a:pt x="65" y="71"/>
                    </a:lnTo>
                    <a:lnTo>
                      <a:pt x="60" y="73"/>
                    </a:lnTo>
                    <a:lnTo>
                      <a:pt x="55" y="75"/>
                    </a:lnTo>
                    <a:lnTo>
                      <a:pt x="49" y="76"/>
                    </a:lnTo>
                    <a:lnTo>
                      <a:pt x="44" y="77"/>
                    </a:lnTo>
                    <a:lnTo>
                      <a:pt x="39" y="78"/>
                    </a:lnTo>
                    <a:lnTo>
                      <a:pt x="34" y="78"/>
                    </a:lnTo>
                    <a:lnTo>
                      <a:pt x="34" y="78"/>
                    </a:lnTo>
                    <a:lnTo>
                      <a:pt x="36" y="79"/>
                    </a:lnTo>
                    <a:lnTo>
                      <a:pt x="39" y="79"/>
                    </a:lnTo>
                    <a:lnTo>
                      <a:pt x="43" y="80"/>
                    </a:lnTo>
                    <a:lnTo>
                      <a:pt x="47" y="80"/>
                    </a:lnTo>
                    <a:lnTo>
                      <a:pt x="51" y="80"/>
                    </a:lnTo>
                    <a:lnTo>
                      <a:pt x="56" y="80"/>
                    </a:lnTo>
                    <a:lnTo>
                      <a:pt x="61" y="80"/>
                    </a:lnTo>
                    <a:lnTo>
                      <a:pt x="66" y="80"/>
                    </a:lnTo>
                    <a:lnTo>
                      <a:pt x="71" y="80"/>
                    </a:lnTo>
                    <a:lnTo>
                      <a:pt x="76" y="81"/>
                    </a:lnTo>
                    <a:lnTo>
                      <a:pt x="80" y="81"/>
                    </a:lnTo>
                    <a:lnTo>
                      <a:pt x="84" y="83"/>
                    </a:lnTo>
                    <a:lnTo>
                      <a:pt x="87" y="84"/>
                    </a:lnTo>
                    <a:lnTo>
                      <a:pt x="90" y="85"/>
                    </a:lnTo>
                    <a:lnTo>
                      <a:pt x="91" y="88"/>
                    </a:lnTo>
                    <a:lnTo>
                      <a:pt x="92" y="90"/>
                    </a:lnTo>
                    <a:lnTo>
                      <a:pt x="91" y="94"/>
                    </a:lnTo>
                    <a:lnTo>
                      <a:pt x="91" y="94"/>
                    </a:lnTo>
                    <a:lnTo>
                      <a:pt x="89" y="98"/>
                    </a:lnTo>
                    <a:lnTo>
                      <a:pt x="86" y="101"/>
                    </a:lnTo>
                    <a:lnTo>
                      <a:pt x="81" y="104"/>
                    </a:lnTo>
                    <a:lnTo>
                      <a:pt x="76" y="106"/>
                    </a:lnTo>
                    <a:lnTo>
                      <a:pt x="71" y="109"/>
                    </a:lnTo>
                    <a:lnTo>
                      <a:pt x="66" y="110"/>
                    </a:lnTo>
                    <a:lnTo>
                      <a:pt x="60" y="112"/>
                    </a:lnTo>
                    <a:lnTo>
                      <a:pt x="55" y="114"/>
                    </a:lnTo>
                    <a:lnTo>
                      <a:pt x="51" y="115"/>
                    </a:lnTo>
                    <a:lnTo>
                      <a:pt x="48" y="117"/>
                    </a:lnTo>
                    <a:lnTo>
                      <a:pt x="48" y="117"/>
                    </a:lnTo>
                    <a:lnTo>
                      <a:pt x="53" y="121"/>
                    </a:lnTo>
                    <a:lnTo>
                      <a:pt x="61" y="128"/>
                    </a:lnTo>
                    <a:lnTo>
                      <a:pt x="65" y="134"/>
                    </a:lnTo>
                    <a:lnTo>
                      <a:pt x="65" y="134"/>
                    </a:lnTo>
                    <a:lnTo>
                      <a:pt x="64" y="140"/>
                    </a:lnTo>
                    <a:lnTo>
                      <a:pt x="60" y="146"/>
                    </a:lnTo>
                    <a:lnTo>
                      <a:pt x="55" y="151"/>
                    </a:lnTo>
                    <a:lnTo>
                      <a:pt x="51" y="154"/>
                    </a:lnTo>
                    <a:lnTo>
                      <a:pt x="51" y="154"/>
                    </a:lnTo>
                    <a:lnTo>
                      <a:pt x="54" y="149"/>
                    </a:lnTo>
                    <a:lnTo>
                      <a:pt x="57" y="143"/>
                    </a:lnTo>
                    <a:lnTo>
                      <a:pt x="59" y="136"/>
                    </a:lnTo>
                    <a:lnTo>
                      <a:pt x="59" y="136"/>
                    </a:lnTo>
                    <a:lnTo>
                      <a:pt x="55" y="131"/>
                    </a:lnTo>
                    <a:lnTo>
                      <a:pt x="50" y="126"/>
                    </a:lnTo>
                    <a:lnTo>
                      <a:pt x="45" y="122"/>
                    </a:lnTo>
                    <a:lnTo>
                      <a:pt x="41" y="118"/>
                    </a:lnTo>
                    <a:lnTo>
                      <a:pt x="36" y="116"/>
                    </a:lnTo>
                    <a:lnTo>
                      <a:pt x="36" y="116"/>
                    </a:lnTo>
                    <a:lnTo>
                      <a:pt x="39" y="113"/>
                    </a:lnTo>
                    <a:lnTo>
                      <a:pt x="44" y="111"/>
                    </a:lnTo>
                    <a:lnTo>
                      <a:pt x="48" y="109"/>
                    </a:lnTo>
                    <a:lnTo>
                      <a:pt x="53" y="106"/>
                    </a:lnTo>
                    <a:lnTo>
                      <a:pt x="59" y="105"/>
                    </a:lnTo>
                    <a:lnTo>
                      <a:pt x="63" y="102"/>
                    </a:lnTo>
                    <a:lnTo>
                      <a:pt x="68" y="100"/>
                    </a:lnTo>
                    <a:lnTo>
                      <a:pt x="72" y="97"/>
                    </a:lnTo>
                    <a:lnTo>
                      <a:pt x="75" y="94"/>
                    </a:lnTo>
                    <a:lnTo>
                      <a:pt x="76" y="89"/>
                    </a:lnTo>
                    <a:lnTo>
                      <a:pt x="76" y="89"/>
                    </a:lnTo>
                    <a:lnTo>
                      <a:pt x="71" y="88"/>
                    </a:lnTo>
                    <a:lnTo>
                      <a:pt x="67" y="87"/>
                    </a:lnTo>
                    <a:lnTo>
                      <a:pt x="62" y="87"/>
                    </a:lnTo>
                    <a:lnTo>
                      <a:pt x="58" y="87"/>
                    </a:lnTo>
                    <a:lnTo>
                      <a:pt x="53" y="87"/>
                    </a:lnTo>
                    <a:lnTo>
                      <a:pt x="49" y="87"/>
                    </a:lnTo>
                    <a:lnTo>
                      <a:pt x="44" y="88"/>
                    </a:lnTo>
                    <a:lnTo>
                      <a:pt x="40" y="88"/>
                    </a:lnTo>
                    <a:lnTo>
                      <a:pt x="35" y="89"/>
                    </a:lnTo>
                    <a:lnTo>
                      <a:pt x="31" y="89"/>
                    </a:lnTo>
                    <a:lnTo>
                      <a:pt x="26" y="90"/>
                    </a:lnTo>
                    <a:lnTo>
                      <a:pt x="21" y="90"/>
                    </a:lnTo>
                    <a:lnTo>
                      <a:pt x="17" y="90"/>
                    </a:lnTo>
                    <a:lnTo>
                      <a:pt x="13" y="89"/>
                    </a:lnTo>
                    <a:lnTo>
                      <a:pt x="8" y="88"/>
                    </a:lnTo>
                    <a:lnTo>
                      <a:pt x="8" y="88"/>
                    </a:lnTo>
                    <a:lnTo>
                      <a:pt x="13" y="83"/>
                    </a:lnTo>
                    <a:lnTo>
                      <a:pt x="18" y="78"/>
                    </a:lnTo>
                    <a:lnTo>
                      <a:pt x="22" y="73"/>
                    </a:lnTo>
                    <a:lnTo>
                      <a:pt x="27" y="69"/>
                    </a:lnTo>
                    <a:lnTo>
                      <a:pt x="34" y="66"/>
                    </a:lnTo>
                    <a:lnTo>
                      <a:pt x="34" y="66"/>
                    </a:lnTo>
                    <a:lnTo>
                      <a:pt x="37" y="65"/>
                    </a:lnTo>
                    <a:lnTo>
                      <a:pt x="41" y="65"/>
                    </a:lnTo>
                    <a:lnTo>
                      <a:pt x="47" y="64"/>
                    </a:lnTo>
                    <a:lnTo>
                      <a:pt x="52" y="64"/>
                    </a:lnTo>
                    <a:lnTo>
                      <a:pt x="57" y="63"/>
                    </a:lnTo>
                    <a:lnTo>
                      <a:pt x="62" y="61"/>
                    </a:lnTo>
                    <a:lnTo>
                      <a:pt x="67" y="60"/>
                    </a:lnTo>
                    <a:lnTo>
                      <a:pt x="71" y="57"/>
                    </a:lnTo>
                    <a:lnTo>
                      <a:pt x="73" y="53"/>
                    </a:lnTo>
                    <a:lnTo>
                      <a:pt x="75" y="49"/>
                    </a:lnTo>
                    <a:lnTo>
                      <a:pt x="75" y="49"/>
                    </a:lnTo>
                    <a:lnTo>
                      <a:pt x="70" y="46"/>
                    </a:lnTo>
                    <a:lnTo>
                      <a:pt x="66" y="44"/>
                    </a:lnTo>
                    <a:lnTo>
                      <a:pt x="62" y="42"/>
                    </a:lnTo>
                    <a:lnTo>
                      <a:pt x="57" y="41"/>
                    </a:lnTo>
                    <a:lnTo>
                      <a:pt x="52" y="40"/>
                    </a:lnTo>
                    <a:lnTo>
                      <a:pt x="48" y="39"/>
                    </a:lnTo>
                    <a:lnTo>
                      <a:pt x="43" y="39"/>
                    </a:lnTo>
                    <a:lnTo>
                      <a:pt x="38" y="38"/>
                    </a:lnTo>
                    <a:lnTo>
                      <a:pt x="33" y="38"/>
                    </a:lnTo>
                    <a:lnTo>
                      <a:pt x="28" y="38"/>
                    </a:lnTo>
                    <a:lnTo>
                      <a:pt x="23" y="38"/>
                    </a:lnTo>
                    <a:lnTo>
                      <a:pt x="19" y="38"/>
                    </a:lnTo>
                    <a:lnTo>
                      <a:pt x="14" y="38"/>
                    </a:lnTo>
                    <a:lnTo>
                      <a:pt x="9" y="37"/>
                    </a:lnTo>
                    <a:lnTo>
                      <a:pt x="4" y="36"/>
                    </a:lnTo>
                    <a:lnTo>
                      <a:pt x="0" y="36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E0140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pt-PT"/>
              </a:p>
            </p:txBody>
          </p:sp>
        </p:grpSp>
      </p:grpSp>
      <p:sp>
        <p:nvSpPr>
          <p:cNvPr id="44" name="Rectângulo 43"/>
          <p:cNvSpPr/>
          <p:nvPr/>
        </p:nvSpPr>
        <p:spPr>
          <a:xfrm>
            <a:off x="3067075" y="40996"/>
            <a:ext cx="33810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pt-PT" sz="4000" b="1" dirty="0">
                <a:solidFill>
                  <a:schemeClr val="dk1"/>
                </a:solidFill>
                <a:latin typeface="Blackadder ITC" pitchFamily="82" charset="0"/>
              </a:rPr>
              <a:t>Análise </a:t>
            </a:r>
            <a:r>
              <a:rPr lang="pt-PT" sz="4000" b="1" dirty="0">
                <a:solidFill>
                  <a:schemeClr val="dk1"/>
                </a:solidFill>
                <a:latin typeface="Arial Narrow" pitchFamily="34" charset="0"/>
              </a:rPr>
              <a:t>SWOT</a:t>
            </a:r>
          </a:p>
        </p:txBody>
      </p:sp>
    </p:spTree>
    <p:extLst>
      <p:ext uri="{BB962C8B-B14F-4D97-AF65-F5344CB8AC3E}">
        <p14:creationId xmlns:p14="http://schemas.microsoft.com/office/powerpoint/2010/main" val="1289635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ergaminho vertical 4"/>
          <p:cNvSpPr/>
          <p:nvPr/>
        </p:nvSpPr>
        <p:spPr>
          <a:xfrm>
            <a:off x="-180528" y="95344"/>
            <a:ext cx="9324528" cy="6762656"/>
          </a:xfrm>
          <a:prstGeom prst="verticalScroll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2" algn="just">
              <a:lnSpc>
                <a:spcPct val="200000"/>
              </a:lnSpc>
            </a:pPr>
            <a:r>
              <a:rPr lang="pt-PT" sz="2000" b="1" cap="small" dirty="0" err="1">
                <a:solidFill>
                  <a:schemeClr val="tx1"/>
                </a:solidFill>
                <a:hlinkClick r:id="rId2" action="ppaction://hlinksldjump"/>
              </a:rPr>
              <a:t>balanced</a:t>
            </a:r>
            <a:r>
              <a:rPr lang="pt-PT" sz="2000" b="1" cap="small" dirty="0">
                <a:solidFill>
                  <a:schemeClr val="tx1"/>
                </a:solidFill>
                <a:hlinkClick r:id="rId2" action="ppaction://hlinksldjump"/>
              </a:rPr>
              <a:t> </a:t>
            </a:r>
            <a:r>
              <a:rPr lang="pt-PT" sz="2000" b="1" cap="small" dirty="0" err="1">
                <a:solidFill>
                  <a:schemeClr val="tx1"/>
                </a:solidFill>
                <a:hlinkClick r:id="rId2" action="ppaction://hlinksldjump"/>
              </a:rPr>
              <a:t>scorecard</a:t>
            </a:r>
            <a:endParaRPr lang="pt-PT" sz="2000" dirty="0">
              <a:solidFill>
                <a:schemeClr val="tx1"/>
              </a:solidFill>
            </a:endParaRPr>
          </a:p>
          <a:p>
            <a:pPr algn="just">
              <a:lnSpc>
                <a:spcPct val="250000"/>
              </a:lnSpc>
            </a:pPr>
            <a:r>
              <a:rPr lang="pt-PT" sz="2000" dirty="0">
                <a:solidFill>
                  <a:schemeClr val="tx1"/>
                </a:solidFill>
              </a:rPr>
              <a:t>	O </a:t>
            </a:r>
            <a:r>
              <a:rPr lang="pt-PT" sz="2000" dirty="0" err="1">
                <a:solidFill>
                  <a:schemeClr val="tx1"/>
                </a:solidFill>
              </a:rPr>
              <a:t>Balanced</a:t>
            </a:r>
            <a:r>
              <a:rPr lang="pt-PT" sz="2000" dirty="0">
                <a:solidFill>
                  <a:schemeClr val="tx1"/>
                </a:solidFill>
              </a:rPr>
              <a:t> </a:t>
            </a:r>
            <a:r>
              <a:rPr lang="pt-PT" sz="2000" dirty="0" err="1">
                <a:solidFill>
                  <a:schemeClr val="tx1"/>
                </a:solidFill>
              </a:rPr>
              <a:t>Scorecard</a:t>
            </a:r>
            <a:r>
              <a:rPr lang="pt-PT" sz="2000" dirty="0">
                <a:solidFill>
                  <a:schemeClr val="tx1"/>
                </a:solidFill>
              </a:rPr>
              <a:t> (BSC), de acordo com João Russo (2006:23), é uma ferramenta de gestão que procura dar uma visão global e integrada do desempenho organizacional de acordo com a perspectiva financeira, incluindo adicionalmente, três novas perspectivas não-financeiras, relacionadas com factores intangíveis considerados essenciais para um bom desempenho futuro.</a:t>
            </a:r>
          </a:p>
        </p:txBody>
      </p:sp>
      <p:sp>
        <p:nvSpPr>
          <p:cNvPr id="2" name="Rectângulo 1"/>
          <p:cNvSpPr/>
          <p:nvPr/>
        </p:nvSpPr>
        <p:spPr>
          <a:xfrm>
            <a:off x="2123728" y="95344"/>
            <a:ext cx="50300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pt-PT" sz="4000" b="1" dirty="0">
                <a:solidFill>
                  <a:schemeClr val="dk1"/>
                </a:solidFill>
                <a:latin typeface="Blackadder ITC" pitchFamily="82" charset="0"/>
                <a:hlinkClick r:id="rId2" action="ppaction://hlinksldjump"/>
              </a:rPr>
              <a:t>Revisão Teórica</a:t>
            </a:r>
            <a:endParaRPr lang="pt-PT" sz="4000" b="1" dirty="0">
              <a:solidFill>
                <a:schemeClr val="dk1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436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0" y="3429000"/>
            <a:ext cx="882047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>
              <a:lnSpc>
                <a:spcPct val="150000"/>
              </a:lnSpc>
            </a:pPr>
            <a:r>
              <a:rPr lang="pt-PT" sz="2000" b="1" dirty="0">
                <a:hlinkClick r:id="rId2" action="ppaction://hlinksldjump"/>
              </a:rPr>
              <a:t>Perspectiva Financeira</a:t>
            </a:r>
            <a:r>
              <a:rPr lang="pt-PT" sz="2000" dirty="0"/>
              <a:t>: como somos vistos pelos accionistas?</a:t>
            </a:r>
          </a:p>
        </p:txBody>
      </p:sp>
    </p:spTree>
    <p:extLst>
      <p:ext uri="{BB962C8B-B14F-4D97-AF65-F5344CB8AC3E}">
        <p14:creationId xmlns:p14="http://schemas.microsoft.com/office/powerpoint/2010/main" val="8761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1043608" y="3284984"/>
            <a:ext cx="71287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b="1" dirty="0">
                <a:hlinkClick r:id="rId2" action="ppaction://hlinksldjump"/>
              </a:rPr>
              <a:t>Perspectiva Cliente</a:t>
            </a:r>
            <a:r>
              <a:rPr lang="pt-PT" b="1" dirty="0"/>
              <a:t>: </a:t>
            </a:r>
            <a:r>
              <a:rPr lang="pt-PT" dirty="0"/>
              <a:t>Como somos</a:t>
            </a:r>
            <a:r>
              <a:rPr lang="pt-PT" b="1" dirty="0"/>
              <a:t> </a:t>
            </a:r>
            <a:r>
              <a:rPr lang="pt-PT" dirty="0"/>
              <a:t>vistos pelos clientes?</a:t>
            </a:r>
          </a:p>
        </p:txBody>
      </p:sp>
    </p:spTree>
    <p:extLst>
      <p:ext uri="{BB962C8B-B14F-4D97-AF65-F5344CB8AC3E}">
        <p14:creationId xmlns:p14="http://schemas.microsoft.com/office/powerpoint/2010/main" val="23096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251520" y="1052736"/>
            <a:ext cx="83529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/>
            <a:r>
              <a:rPr lang="pt-PT" b="1" dirty="0">
                <a:hlinkClick r:id="rId2" action="ppaction://hlinksldjump"/>
              </a:rPr>
              <a:t>Perspectiva dos Processos interno</a:t>
            </a:r>
            <a:r>
              <a:rPr lang="pt-PT" b="1" dirty="0"/>
              <a:t>: </a:t>
            </a:r>
            <a:r>
              <a:rPr lang="pt-PT" dirty="0"/>
              <a:t>onde temos de ser excelentes?</a:t>
            </a:r>
            <a:endParaRPr lang="pt-PT" sz="1600" dirty="0"/>
          </a:p>
        </p:txBody>
      </p:sp>
      <p:grpSp>
        <p:nvGrpSpPr>
          <p:cNvPr id="3" name="Grupo 2"/>
          <p:cNvGrpSpPr/>
          <p:nvPr/>
        </p:nvGrpSpPr>
        <p:grpSpPr>
          <a:xfrm>
            <a:off x="288032" y="3032956"/>
            <a:ext cx="8567936" cy="2772308"/>
            <a:chOff x="0" y="3140968"/>
            <a:chExt cx="8567936" cy="792088"/>
          </a:xfrm>
        </p:grpSpPr>
        <p:sp>
          <p:nvSpPr>
            <p:cNvPr id="4" name="Estrela de 8 pontas 3"/>
            <p:cNvSpPr/>
            <p:nvPr/>
          </p:nvSpPr>
          <p:spPr>
            <a:xfrm>
              <a:off x="0" y="3140968"/>
              <a:ext cx="1475656" cy="792088"/>
            </a:xfrm>
            <a:prstGeom prst="star8">
              <a:avLst/>
            </a:prstGeom>
            <a:gradFill>
              <a:gsLst>
                <a:gs pos="0">
                  <a:schemeClr val="bg2">
                    <a:lumMod val="2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 smtClean="0">
                  <a:solidFill>
                    <a:schemeClr val="tx1"/>
                  </a:solidFill>
                </a:rPr>
                <a:t>Clientes com necessidades </a:t>
              </a:r>
              <a:endParaRPr lang="pt-PT" sz="1100" dirty="0">
                <a:solidFill>
                  <a:schemeClr val="tx1"/>
                </a:solidFill>
              </a:endParaRPr>
            </a:p>
          </p:txBody>
        </p:sp>
        <p:sp>
          <p:nvSpPr>
            <p:cNvPr id="5" name="Pentágono 4"/>
            <p:cNvSpPr/>
            <p:nvPr/>
          </p:nvSpPr>
          <p:spPr>
            <a:xfrm>
              <a:off x="1547664" y="3212976"/>
              <a:ext cx="1080120" cy="576064"/>
            </a:xfrm>
            <a:prstGeom prst="homePlat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>
                  <a:solidFill>
                    <a:schemeClr val="tx1"/>
                  </a:solidFill>
                </a:rPr>
                <a:t>Estudar o mercado</a:t>
              </a:r>
            </a:p>
          </p:txBody>
        </p:sp>
        <p:sp>
          <p:nvSpPr>
            <p:cNvPr id="6" name="Pentágono 5"/>
            <p:cNvSpPr/>
            <p:nvPr/>
          </p:nvSpPr>
          <p:spPr>
            <a:xfrm>
              <a:off x="3707904" y="3212976"/>
              <a:ext cx="1152128" cy="576064"/>
            </a:xfrm>
            <a:prstGeom prst="homePlate">
              <a:avLst>
                <a:gd name="adj" fmla="val 61905"/>
              </a:avLst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>
                  <a:solidFill>
                    <a:schemeClr val="tx1"/>
                  </a:solidFill>
                </a:rPr>
                <a:t>Produzir o produto</a:t>
              </a:r>
            </a:p>
          </p:txBody>
        </p:sp>
        <p:sp>
          <p:nvSpPr>
            <p:cNvPr id="7" name="Pentágono 6"/>
            <p:cNvSpPr/>
            <p:nvPr/>
          </p:nvSpPr>
          <p:spPr>
            <a:xfrm>
              <a:off x="4860032" y="3212976"/>
              <a:ext cx="1080120" cy="576064"/>
            </a:xfrm>
            <a:prstGeom prst="homePlat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>
                  <a:solidFill>
                    <a:schemeClr val="tx1"/>
                  </a:solidFill>
                </a:rPr>
                <a:t>Entregar o produto</a:t>
              </a:r>
            </a:p>
          </p:txBody>
        </p:sp>
        <p:sp>
          <p:nvSpPr>
            <p:cNvPr id="8" name="Pentágono 7"/>
            <p:cNvSpPr/>
            <p:nvPr/>
          </p:nvSpPr>
          <p:spPr>
            <a:xfrm>
              <a:off x="2627784" y="3212976"/>
              <a:ext cx="1080120" cy="576064"/>
            </a:xfrm>
            <a:prstGeom prst="homePlat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>
                  <a:solidFill>
                    <a:schemeClr val="tx1"/>
                  </a:solidFill>
                </a:rPr>
                <a:t>Atrair clientes </a:t>
              </a:r>
            </a:p>
          </p:txBody>
        </p:sp>
        <p:sp>
          <p:nvSpPr>
            <p:cNvPr id="9" name="Pentágono 8"/>
            <p:cNvSpPr/>
            <p:nvPr/>
          </p:nvSpPr>
          <p:spPr>
            <a:xfrm>
              <a:off x="5940152" y="3212976"/>
              <a:ext cx="1080120" cy="576064"/>
            </a:xfrm>
            <a:prstGeom prst="homePlate">
              <a:avLst/>
            </a:prstGeom>
            <a:gradFill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solidFill>
                <a:schemeClr val="accent1">
                  <a:lumMod val="20000"/>
                  <a:lumOff val="8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>
                  <a:solidFill>
                    <a:schemeClr val="tx1"/>
                  </a:solidFill>
                </a:rPr>
                <a:t>Apoia o cliente</a:t>
              </a:r>
            </a:p>
          </p:txBody>
        </p:sp>
        <p:sp>
          <p:nvSpPr>
            <p:cNvPr id="10" name="Estrela de 8 pontas 9"/>
            <p:cNvSpPr/>
            <p:nvPr/>
          </p:nvSpPr>
          <p:spPr>
            <a:xfrm>
              <a:off x="7092280" y="3140968"/>
              <a:ext cx="1475656" cy="792088"/>
            </a:xfrm>
            <a:prstGeom prst="star8">
              <a:avLst/>
            </a:prstGeom>
            <a:gradFill>
              <a:gsLst>
                <a:gs pos="0">
                  <a:schemeClr val="bg2">
                    <a:lumMod val="25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  <a:ln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pt-PT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pt-PT" sz="1100" dirty="0" smtClean="0">
                  <a:solidFill>
                    <a:schemeClr val="tx1"/>
                  </a:solidFill>
                </a:rPr>
                <a:t>Clientes satisfeito </a:t>
              </a:r>
              <a:endParaRPr lang="pt-PT" sz="1100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002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-756592" y="2780928"/>
            <a:ext cx="9505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3"/>
            <a:r>
              <a:rPr lang="pt-PT" b="1" dirty="0">
                <a:hlinkClick r:id="rId2" action="ppaction://hlinksldjump"/>
              </a:rPr>
              <a:t>Perspectiva da inovação e desenvolvimento</a:t>
            </a:r>
            <a:r>
              <a:rPr lang="pt-PT" b="1" dirty="0"/>
              <a:t>: </a:t>
            </a:r>
            <a:r>
              <a:rPr lang="pt-PT" dirty="0"/>
              <a:t>podemos continuar a melhorar e a criar valor?</a:t>
            </a:r>
            <a:endParaRPr lang="pt-PT" sz="1600" dirty="0"/>
          </a:p>
        </p:txBody>
      </p:sp>
    </p:spTree>
    <p:extLst>
      <p:ext uri="{BB962C8B-B14F-4D97-AF65-F5344CB8AC3E}">
        <p14:creationId xmlns:p14="http://schemas.microsoft.com/office/powerpoint/2010/main" val="2071007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0.gstatic.com/images?q=tbn:ANd9GcQwnzghqlD9qhyWQOtCYc98xBEjxjKkYIxEYvcCB50WwwhjiV0jV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5" y="1259468"/>
            <a:ext cx="2967882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Fluxograma: documento 3"/>
          <p:cNvSpPr/>
          <p:nvPr/>
        </p:nvSpPr>
        <p:spPr>
          <a:xfrm>
            <a:off x="155574" y="1259468"/>
            <a:ext cx="6216626" cy="5229200"/>
          </a:xfrm>
          <a:prstGeom prst="flowChartDocumen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200000"/>
              </a:lnSpc>
            </a:pPr>
            <a:endParaRPr lang="pt-PT" sz="2000" dirty="0" smtClean="0"/>
          </a:p>
          <a:p>
            <a:pPr>
              <a:lnSpc>
                <a:spcPct val="200000"/>
              </a:lnSpc>
            </a:pPr>
            <a:r>
              <a:rPr lang="pt-PT" sz="2000" dirty="0" smtClean="0"/>
              <a:t>O </a:t>
            </a:r>
            <a:r>
              <a:rPr lang="pt-PT" sz="2000" dirty="0"/>
              <a:t>mapa estratégico é uma apresentação visual dos factores críticos de sucesso de uma organização das relações causa-efeitos entre eles.</a:t>
            </a:r>
          </a:p>
          <a:p>
            <a:pPr>
              <a:lnSpc>
                <a:spcPct val="200000"/>
              </a:lnSpc>
            </a:pPr>
            <a:r>
              <a:rPr lang="pt-PT" sz="2000" dirty="0"/>
              <a:t>Estes mapas proporcionam uma forma consistente para representar a estratégia, permitindo assim que objectivos e metas possam ser estabelecidos e geridos, e ainda que a estratégia possa ser traduzida e convertida em termos operacionais.</a:t>
            </a:r>
          </a:p>
        </p:txBody>
      </p:sp>
      <p:sp>
        <p:nvSpPr>
          <p:cNvPr id="3" name="CaixaDeTexto 2">
            <a:hlinkClick r:id="rId3" action="ppaction://hlinksldjump"/>
          </p:cNvPr>
          <p:cNvSpPr txBox="1"/>
          <p:nvPr/>
        </p:nvSpPr>
        <p:spPr>
          <a:xfrm>
            <a:off x="3059832" y="588750"/>
            <a:ext cx="39724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000" dirty="0" smtClean="0">
                <a:latin typeface="Algerian" pitchFamily="82" charset="0"/>
                <a:hlinkClick r:id="rId3" action="ppaction://hlinksldjump"/>
              </a:rPr>
              <a:t>Mapa Estratégico </a:t>
            </a:r>
            <a:endParaRPr lang="pt-PT" sz="2000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745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ângulo 1"/>
          <p:cNvSpPr/>
          <p:nvPr/>
        </p:nvSpPr>
        <p:spPr>
          <a:xfrm>
            <a:off x="2915816" y="28168"/>
            <a:ext cx="3707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PT" b="1" dirty="0">
                <a:hlinkClick r:id="rId2" action="ppaction://hlinksldjump"/>
              </a:rPr>
              <a:t>Implementação do BSC na XPTO</a:t>
            </a:r>
            <a:endParaRPr lang="pt-PT" b="1" dirty="0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461"/>
          <a:stretch/>
        </p:blipFill>
        <p:spPr bwMode="auto">
          <a:xfrm>
            <a:off x="0" y="620688"/>
            <a:ext cx="9143999" cy="563481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0451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5109"/>
          <a:stretch/>
        </p:blipFill>
        <p:spPr bwMode="auto">
          <a:xfrm>
            <a:off x="179513" y="1057702"/>
            <a:ext cx="8964488" cy="580029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ângulo 2"/>
          <p:cNvSpPr/>
          <p:nvPr/>
        </p:nvSpPr>
        <p:spPr>
          <a:xfrm>
            <a:off x="2483768" y="212834"/>
            <a:ext cx="37077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pt-PT" b="1" dirty="0">
                <a:hlinkClick r:id="rId4" action="ppaction://hlinksldjump"/>
              </a:rPr>
              <a:t>Implementação do BSC na XPTO</a:t>
            </a:r>
            <a:endParaRPr lang="pt-PT" b="1" dirty="0"/>
          </a:p>
        </p:txBody>
      </p:sp>
    </p:spTree>
    <p:extLst>
      <p:ext uri="{BB962C8B-B14F-4D97-AF65-F5344CB8AC3E}">
        <p14:creationId xmlns:p14="http://schemas.microsoft.com/office/powerpoint/2010/main" val="17180919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15766" y="1484784"/>
            <a:ext cx="907300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700" dirty="0" smtClean="0">
                <a:latin typeface="Arial Black" pitchFamily="34" charset="0"/>
              </a:rPr>
              <a:t> </a:t>
            </a:r>
            <a:r>
              <a:rPr lang="pt-PT" sz="2700" dirty="0" smtClean="0">
                <a:latin typeface="Arial Black" pitchFamily="34" charset="0"/>
                <a:hlinkClick r:id="rId2" action="ppaction://hlinkfile"/>
              </a:rPr>
              <a:t>Cockpit XPTO, LDA</a:t>
            </a:r>
            <a:endParaRPr lang="pt-PT" sz="2700" dirty="0">
              <a:latin typeface="Arial Black" pitchFamily="34" charset="0"/>
            </a:endParaRPr>
          </a:p>
        </p:txBody>
      </p:sp>
      <p:grpSp>
        <p:nvGrpSpPr>
          <p:cNvPr id="5" name="Group 13"/>
          <p:cNvGrpSpPr>
            <a:grpSpLocks/>
          </p:cNvGrpSpPr>
          <p:nvPr/>
        </p:nvGrpSpPr>
        <p:grpSpPr bwMode="auto">
          <a:xfrm>
            <a:off x="323528" y="2483379"/>
            <a:ext cx="8568952" cy="4041965"/>
            <a:chOff x="0" y="0"/>
            <a:chExt cx="320" cy="320"/>
          </a:xfrm>
        </p:grpSpPr>
        <p:graphicFrame>
          <p:nvGraphicFramePr>
            <p:cNvPr id="6" name="Chart 1"/>
            <p:cNvGraphicFramePr>
              <a:graphicFrameLocks/>
            </p:cNvGraphicFramePr>
            <p:nvPr/>
          </p:nvGraphicFramePr>
          <p:xfrm>
            <a:off x="0" y="0"/>
            <a:ext cx="320" cy="3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graphicFrame>
          <p:nvGraphicFramePr>
            <p:cNvPr id="8" name="Chart 2"/>
            <p:cNvGraphicFramePr>
              <a:graphicFrameLocks/>
            </p:cNvGraphicFramePr>
            <p:nvPr/>
          </p:nvGraphicFramePr>
          <p:xfrm>
            <a:off x="0" y="1"/>
            <a:ext cx="320" cy="1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370867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ergaminho vertical 2"/>
          <p:cNvSpPr/>
          <p:nvPr/>
        </p:nvSpPr>
        <p:spPr>
          <a:xfrm>
            <a:off x="179512" y="188640"/>
            <a:ext cx="8964488" cy="6669360"/>
          </a:xfrm>
          <a:prstGeom prst="verticalScroll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200000"/>
              </a:lnSpc>
            </a:pPr>
            <a:r>
              <a:rPr lang="pt-PT" sz="2000" dirty="0">
                <a:solidFill>
                  <a:schemeClr val="tx1"/>
                </a:solidFill>
              </a:rPr>
              <a:t> 	</a:t>
            </a:r>
            <a:r>
              <a:rPr lang="pt-PT" sz="2000" dirty="0" smtClean="0">
                <a:solidFill>
                  <a:schemeClr val="tx1"/>
                </a:solidFill>
              </a:rPr>
              <a:t>No </a:t>
            </a:r>
            <a:r>
              <a:rPr lang="pt-PT" sz="2000" dirty="0">
                <a:solidFill>
                  <a:schemeClr val="tx1"/>
                </a:solidFill>
              </a:rPr>
              <a:t>processo de implementação do BSC há que ter em conta as suas limitações tais como</a:t>
            </a:r>
            <a:r>
              <a:rPr lang="pt-PT" sz="2000" dirty="0" smtClean="0">
                <a:solidFill>
                  <a:schemeClr val="tx1"/>
                </a:solidFill>
              </a:rPr>
              <a:t>:</a:t>
            </a:r>
          </a:p>
          <a:p>
            <a:pPr algn="just">
              <a:lnSpc>
                <a:spcPct val="200000"/>
              </a:lnSpc>
            </a:pPr>
            <a:endParaRPr lang="pt-PT" sz="2000" dirty="0" smtClean="0">
              <a:solidFill>
                <a:schemeClr val="tx1"/>
              </a:solidFill>
            </a:endParaRPr>
          </a:p>
          <a:p>
            <a:pPr marL="342900" lvl="0" indent="-3429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pt-PT" sz="2000" dirty="0" smtClean="0">
                <a:solidFill>
                  <a:schemeClr val="tx1"/>
                </a:solidFill>
              </a:rPr>
              <a:t>A </a:t>
            </a:r>
            <a:r>
              <a:rPr lang="pt-PT" sz="2000" dirty="0">
                <a:solidFill>
                  <a:schemeClr val="tx1"/>
                </a:solidFill>
              </a:rPr>
              <a:t>satisfação e lealdade do cliente não conduzem sempre a obtenção de um bom resultado financeiro</a:t>
            </a:r>
            <a:r>
              <a:rPr lang="pt-PT" sz="2000" dirty="0" smtClean="0">
                <a:solidFill>
                  <a:schemeClr val="tx1"/>
                </a:solidFill>
              </a:rPr>
              <a:t>;</a:t>
            </a:r>
          </a:p>
          <a:p>
            <a:pPr marL="342900" lvl="0" indent="-342900" algn="just">
              <a:lnSpc>
                <a:spcPct val="200000"/>
              </a:lnSpc>
              <a:buFont typeface="Wingdings" pitchFamily="2" charset="2"/>
              <a:buChar char="Ø"/>
            </a:pPr>
            <a:r>
              <a:rPr lang="pt-PT" sz="2000" dirty="0" smtClean="0">
                <a:solidFill>
                  <a:schemeClr val="tx1"/>
                </a:solidFill>
              </a:rPr>
              <a:t>Os </a:t>
            </a:r>
            <a:r>
              <a:rPr lang="pt-PT" sz="2000" dirty="0">
                <a:solidFill>
                  <a:schemeClr val="tx1"/>
                </a:solidFill>
              </a:rPr>
              <a:t>empregados podem adaptar uma postura não activa de mero comprimento de ordens, de objectivos, dando apenas importância aos resultados que estão sob a vigilância das medições;</a:t>
            </a:r>
          </a:p>
        </p:txBody>
      </p:sp>
      <p:sp>
        <p:nvSpPr>
          <p:cNvPr id="4" name="CaixaDeTexto 3"/>
          <p:cNvSpPr txBox="1"/>
          <p:nvPr/>
        </p:nvSpPr>
        <p:spPr>
          <a:xfrm>
            <a:off x="2848061" y="0"/>
            <a:ext cx="4824536" cy="720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PT" sz="2400" b="1" dirty="0" smtClean="0">
                <a:latin typeface="Algerian" pitchFamily="82" charset="0"/>
                <a:hlinkClick r:id="rId2" action="ppaction://hlinksldjump"/>
              </a:rPr>
              <a:t>Recomendações</a:t>
            </a:r>
            <a:endParaRPr lang="pt-PT" sz="2400" b="1" dirty="0"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346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2"/>
          <p:cNvSpPr/>
          <p:nvPr/>
        </p:nvSpPr>
        <p:spPr>
          <a:xfrm>
            <a:off x="191465" y="654833"/>
            <a:ext cx="8712968" cy="6192688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PT" sz="2000" dirty="0">
                <a:solidFill>
                  <a:schemeClr val="tx1"/>
                </a:solidFill>
              </a:rPr>
              <a:t> Como modelo de controlo estratégico, o BSC secundariza as relações com alguns </a:t>
            </a:r>
            <a:r>
              <a:rPr lang="pt-PT" sz="2000" dirty="0" err="1">
                <a:solidFill>
                  <a:schemeClr val="tx1"/>
                </a:solidFill>
              </a:rPr>
              <a:t>stakesholder</a:t>
            </a:r>
            <a:r>
              <a:rPr lang="pt-PT" sz="2000" dirty="0">
                <a:solidFill>
                  <a:schemeClr val="tx1"/>
                </a:solidFill>
              </a:rPr>
              <a:t>, nomeadamente os fornecedores e as instituições públicas, que para muitas empresas é um aspecto essencial do negócio;</a:t>
            </a:r>
          </a:p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endParaRPr lang="pt-PT" sz="2000" dirty="0">
              <a:solidFill>
                <a:schemeClr val="tx1"/>
              </a:solidFill>
            </a:endParaRPr>
          </a:p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PT" sz="2000" dirty="0">
                <a:solidFill>
                  <a:schemeClr val="tx1"/>
                </a:solidFill>
              </a:rPr>
              <a:t>BSC não prevê a monitorização das actividades das concorrências;</a:t>
            </a:r>
          </a:p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endParaRPr lang="pt-PT" sz="2000" dirty="0">
              <a:solidFill>
                <a:schemeClr val="tx1"/>
              </a:solidFill>
            </a:endParaRPr>
          </a:p>
          <a:p>
            <a:pPr marL="285750" lvl="0" indent="-285750"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pt-PT" sz="2000" dirty="0">
                <a:solidFill>
                  <a:schemeClr val="tx1"/>
                </a:solidFill>
              </a:rPr>
              <a:t> O BSC considera apenas a imagem da empresa aos olhos do cliente, quando o aspecto fundamental é o que cliente pensa da empresa comparativamente a concorrência;</a:t>
            </a:r>
          </a:p>
          <a:p>
            <a:pPr lvl="0" algn="just">
              <a:lnSpc>
                <a:spcPct val="150000"/>
              </a:lnSpc>
            </a:pPr>
            <a:endParaRPr lang="pt-PT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43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ângulo arredondado 2"/>
          <p:cNvSpPr/>
          <p:nvPr/>
        </p:nvSpPr>
        <p:spPr>
          <a:xfrm>
            <a:off x="251520" y="384412"/>
            <a:ext cx="8784976" cy="62849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r>
              <a:rPr lang="pt-PT" sz="2000" b="1" dirty="0">
                <a:solidFill>
                  <a:schemeClr val="tx1"/>
                </a:solidFill>
                <a:hlinkClick r:id="rId2" action="ppaction://hlinksldjump"/>
              </a:rPr>
              <a:t>Conclusão </a:t>
            </a:r>
            <a:endParaRPr lang="pt-PT" sz="2000" b="1" dirty="0">
              <a:solidFill>
                <a:schemeClr val="tx1"/>
              </a:solidFill>
            </a:endParaRPr>
          </a:p>
          <a:p>
            <a:pPr algn="just">
              <a:lnSpc>
                <a:spcPct val="200000"/>
              </a:lnSpc>
            </a:pPr>
            <a:r>
              <a:rPr lang="pt-PT" sz="2000" dirty="0">
                <a:solidFill>
                  <a:schemeClr val="tx1"/>
                </a:solidFill>
              </a:rPr>
              <a:t> 	A economia moderna esta globalizada, por isso, para que possamos tirar melhor proveito e ter sucesso deste fenómeno há que implementar algumas estratégias, e uma delas foi a implementação do BSC. </a:t>
            </a:r>
          </a:p>
          <a:p>
            <a:pPr algn="just">
              <a:lnSpc>
                <a:spcPct val="200000"/>
              </a:lnSpc>
            </a:pPr>
            <a:r>
              <a:rPr lang="pt-PT" sz="2000" dirty="0">
                <a:solidFill>
                  <a:schemeClr val="tx1"/>
                </a:solidFill>
              </a:rPr>
              <a:t>	O BSC vai nos ajudar a ter melhor enfoque nos nossos clientes-alvo, que variedade e que necessidade a organização deverá servir para manter a diferenciação. </a:t>
            </a:r>
          </a:p>
          <a:p>
            <a:pPr algn="just">
              <a:lnSpc>
                <a:spcPct val="200000"/>
              </a:lnSpc>
            </a:pPr>
            <a:r>
              <a:rPr lang="pt-PT" sz="2000" dirty="0">
                <a:solidFill>
                  <a:schemeClr val="tx1"/>
                </a:solidFill>
              </a:rPr>
              <a:t>Isso foi possível graças ao trabalho em equipa e do esforço de toda equipa de gestão da empresa.</a:t>
            </a:r>
          </a:p>
        </p:txBody>
      </p:sp>
    </p:spTree>
    <p:extLst>
      <p:ext uri="{BB962C8B-B14F-4D97-AF65-F5344CB8AC3E}">
        <p14:creationId xmlns:p14="http://schemas.microsoft.com/office/powerpoint/2010/main" val="1883224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395536" y="1052736"/>
            <a:ext cx="8424936" cy="3385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304704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PT" sz="2000" b="1" i="0" u="none" strike="noStrike" cap="none" normalizeH="0" baseline="0" dirty="0" smtClean="0" bmk="_Toc339626695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Bibliografia</a:t>
            </a:r>
          </a:p>
          <a:p>
            <a:r>
              <a:rPr lang="pt-PT" sz="2000" dirty="0"/>
              <a:t>Carlos Pereira da Cruz, </a:t>
            </a:r>
            <a:r>
              <a:rPr lang="pt-PT" sz="2000" i="1" dirty="0" err="1"/>
              <a:t>Balanced</a:t>
            </a:r>
            <a:r>
              <a:rPr lang="pt-PT" sz="2000" i="1" dirty="0"/>
              <a:t> </a:t>
            </a:r>
            <a:r>
              <a:rPr lang="pt-PT" sz="2000" i="1" dirty="0" err="1"/>
              <a:t>scorecard</a:t>
            </a:r>
            <a:r>
              <a:rPr lang="pt-PT" sz="2000" i="1" dirty="0"/>
              <a:t> – concentrar uma organização no que é essencial</a:t>
            </a:r>
            <a:r>
              <a:rPr lang="pt-PT" sz="2000" dirty="0"/>
              <a:t>, Vida Económica, 2006</a:t>
            </a:r>
            <a:r>
              <a:rPr lang="pt-PT" sz="2000" dirty="0" smtClean="0"/>
              <a:t>.</a:t>
            </a:r>
          </a:p>
          <a:p>
            <a:r>
              <a:rPr lang="pt-PT" sz="2000" dirty="0" smtClean="0"/>
              <a:t> </a:t>
            </a:r>
            <a:endParaRPr lang="pt-PT" sz="2000" dirty="0"/>
          </a:p>
          <a:p>
            <a:r>
              <a:rPr lang="pt-PT" sz="2000" dirty="0"/>
              <a:t>Russo, João (2006) </a:t>
            </a:r>
            <a:r>
              <a:rPr lang="pt-PT" sz="2000" dirty="0" err="1"/>
              <a:t>Balanced</a:t>
            </a:r>
            <a:r>
              <a:rPr lang="pt-PT" sz="2000" dirty="0"/>
              <a:t> </a:t>
            </a:r>
            <a:r>
              <a:rPr lang="pt-PT" sz="2000" dirty="0" err="1"/>
              <a:t>Scorecard</a:t>
            </a:r>
            <a:r>
              <a:rPr lang="pt-PT" sz="2000" dirty="0"/>
              <a:t> para PME, Edições </a:t>
            </a:r>
            <a:r>
              <a:rPr lang="pt-PT" sz="2000" dirty="0" err="1"/>
              <a:t>Lidel</a:t>
            </a:r>
            <a:r>
              <a:rPr lang="pt-PT" sz="2000" dirty="0"/>
              <a:t> </a:t>
            </a:r>
            <a:endParaRPr lang="pt-PT" sz="2000" dirty="0" smtClean="0"/>
          </a:p>
          <a:p>
            <a:endParaRPr lang="pt-PT" sz="2000" dirty="0"/>
          </a:p>
          <a:p>
            <a:endParaRPr lang="pt-PT" sz="2000" dirty="0"/>
          </a:p>
          <a:p>
            <a:r>
              <a:rPr lang="pt-PT" sz="2000" b="1" dirty="0"/>
              <a:t>Recursos </a:t>
            </a:r>
            <a:r>
              <a:rPr lang="pt-PT" sz="2000" b="1" i="1" dirty="0"/>
              <a:t>Online </a:t>
            </a:r>
            <a:r>
              <a:rPr lang="pt-PT" sz="2000" b="1" dirty="0"/>
              <a:t>e </a:t>
            </a:r>
            <a:r>
              <a:rPr lang="pt-PT" sz="2000" b="1" i="1" dirty="0"/>
              <a:t>Websites </a:t>
            </a:r>
            <a:r>
              <a:rPr lang="pt-PT" sz="2000" b="1" dirty="0"/>
              <a:t>Consultados: </a:t>
            </a:r>
            <a:endParaRPr lang="pt-PT" sz="2000" dirty="0"/>
          </a:p>
          <a:p>
            <a:r>
              <a:rPr lang="pt-PT" sz="2000" dirty="0"/>
              <a:t>Www.balancedscorecard.org/ (página da </a:t>
            </a:r>
            <a:r>
              <a:rPr lang="pt-PT" sz="2000" i="1" dirty="0" err="1"/>
              <a:t>Balanced</a:t>
            </a:r>
            <a:r>
              <a:rPr lang="pt-PT" sz="2000" i="1" dirty="0"/>
              <a:t> </a:t>
            </a:r>
            <a:r>
              <a:rPr lang="pt-PT" sz="2000" i="1" dirty="0" err="1"/>
              <a:t>Scorecard</a:t>
            </a:r>
            <a:r>
              <a:rPr lang="pt-PT" sz="2000" i="1" dirty="0"/>
              <a:t> </a:t>
            </a:r>
            <a:r>
              <a:rPr lang="pt-PT" sz="2000" i="1" dirty="0" err="1"/>
              <a:t>Institute</a:t>
            </a:r>
            <a:r>
              <a:rPr lang="pt-PT" sz="2000" dirty="0"/>
              <a:t>), </a:t>
            </a:r>
            <a:r>
              <a:rPr lang="pt-PT" sz="2000" dirty="0" err="1"/>
              <a:t>acceso</a:t>
            </a:r>
            <a:r>
              <a:rPr lang="pt-PT" sz="2000" dirty="0"/>
              <a:t> em 26 de </a:t>
            </a:r>
            <a:r>
              <a:rPr lang="pt-PT" sz="2000" dirty="0" err="1"/>
              <a:t>outobro</a:t>
            </a:r>
            <a:r>
              <a:rPr lang="pt-PT" sz="2000" dirty="0"/>
              <a:t> de 2012. </a:t>
            </a:r>
            <a:endParaRPr kumimoji="0" lang="pt-PT" sz="2000" b="1" i="0" u="none" strike="noStrike" cap="none" normalizeH="0" baseline="0" dirty="0" smtClean="0">
              <a:ln>
                <a:noFill/>
              </a:ln>
              <a:solidFill>
                <a:srgbClr val="365F91"/>
              </a:solidFill>
              <a:effectLst/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1019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772816"/>
            <a:ext cx="990059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6000" b="1" dirty="0" smtClean="0">
                <a:hlinkClick r:id="rId6" action="ppaction://hlinksldjump"/>
              </a:rPr>
              <a:t>Obrigado pela atenção Dispensado</a:t>
            </a:r>
            <a:endParaRPr lang="pt-PT" sz="6000" b="1" dirty="0"/>
          </a:p>
        </p:txBody>
      </p:sp>
      <p:pic>
        <p:nvPicPr>
          <p:cNvPr id="3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" name="Áudio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3037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15404">
        <p14:flip dir="r"/>
      </p:transition>
    </mc:Choice>
    <mc:Fallback xmlns="">
      <p:transition spd="slow" advTm="154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 isNarration="1">
              <p:cMediaNode vol="80000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3871" objId="3"/>
        <p14:stopEvt time="8936" objId="3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F491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5703422</TotalTime>
  <Words>491</Words>
  <Application>Microsoft Office PowerPoint</Application>
  <PresentationFormat>Apresentação no Ecrã (4:3)</PresentationFormat>
  <Paragraphs>128</Paragraphs>
  <Slides>22</Slides>
  <Notes>0</Notes>
  <HiddenSlides>0</HiddenSlides>
  <MMClips>2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4" baseType="lpstr">
      <vt:lpstr>Fluxo</vt:lpstr>
      <vt:lpstr>Acrobat Document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EUNICE</dc:creator>
  <cp:lastModifiedBy>IPR</cp:lastModifiedBy>
  <cp:revision>84</cp:revision>
  <dcterms:created xsi:type="dcterms:W3CDTF">2012-11-02T14:46:09Z</dcterms:created>
  <dcterms:modified xsi:type="dcterms:W3CDTF">2012-11-15T11:14:20Z</dcterms:modified>
</cp:coreProperties>
</file>