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91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87" r:id="rId10"/>
    <p:sldId id="288" r:id="rId11"/>
    <p:sldId id="289" r:id="rId12"/>
    <p:sldId id="290" r:id="rId13"/>
    <p:sldId id="286" r:id="rId14"/>
    <p:sldId id="265" r:id="rId15"/>
    <p:sldId id="266" r:id="rId16"/>
    <p:sldId id="281" r:id="rId17"/>
    <p:sldId id="292" r:id="rId18"/>
    <p:sldId id="267" r:id="rId19"/>
    <p:sldId id="268" r:id="rId20"/>
    <p:sldId id="282" r:id="rId21"/>
    <p:sldId id="283" r:id="rId22"/>
    <p:sldId id="285" r:id="rId23"/>
    <p:sldId id="269" r:id="rId24"/>
    <p:sldId id="270" r:id="rId25"/>
    <p:sldId id="271" r:id="rId26"/>
    <p:sldId id="274" r:id="rId27"/>
    <p:sldId id="272" r:id="rId28"/>
    <p:sldId id="273" r:id="rId29"/>
    <p:sldId id="275" r:id="rId30"/>
    <p:sldId id="276" r:id="rId31"/>
    <p:sldId id="277" r:id="rId32"/>
    <p:sldId id="278" r:id="rId33"/>
    <p:sldId id="279" r:id="rId34"/>
    <p:sldId id="280" r:id="rId35"/>
  </p:sldIdLst>
  <p:sldSz cx="9144000" cy="6858000" type="screen4x3"/>
  <p:notesSz cx="6858000" cy="9144000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pt-PT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8D229513-2733-4854-873B-845D0BC2E3D9}" type="datetimeFigureOut">
              <a:rPr lang="pt-PT"/>
              <a:pPr/>
              <a:t>29-03-2014</a:t>
            </a:fld>
            <a:endParaRPr lang="pt-PT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40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pt-PT"/>
          </a:p>
        </p:txBody>
      </p:sp>
      <p:sp>
        <p:nvSpPr>
          <p:cNvPr id="440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4E8DD3A6-3C5B-4081-9B66-D8B6E33D8A47}" type="slidenum">
              <a:rPr lang="pt-PT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pt-PT"/>
          </a:p>
        </p:txBody>
      </p:sp>
      <p:sp>
        <p:nvSpPr>
          <p:cNvPr id="72707" name="Marcador de Posição do Número do Diapositivo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E0743402-67F3-4D34-92A3-FA474EEC947D}" type="slidenum">
              <a:rPr lang="pt-PT" sz="1200">
                <a:latin typeface="+mn-lt"/>
              </a:rPr>
              <a:pPr algn="r">
                <a:defRPr/>
              </a:pPr>
              <a:t>9</a:t>
            </a:fld>
            <a:endParaRPr lang="pt-PT" sz="1200"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pt-PT"/>
          </a:p>
        </p:txBody>
      </p:sp>
      <p:sp>
        <p:nvSpPr>
          <p:cNvPr id="74755" name="Marcador de Posição do Número do Diapositivo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2BC65204-6BA5-4890-8CB9-2952FB72B230}" type="slidenum">
              <a:rPr lang="pt-PT" sz="1200">
                <a:latin typeface="+mn-lt"/>
              </a:rPr>
              <a:pPr algn="r">
                <a:defRPr/>
              </a:pPr>
              <a:t>10</a:t>
            </a:fld>
            <a:endParaRPr lang="pt-PT" sz="1200">
              <a:latin typeface="+mn-lt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pt-PT"/>
          </a:p>
        </p:txBody>
      </p:sp>
      <p:sp>
        <p:nvSpPr>
          <p:cNvPr id="76803" name="Marcador de Posição do Número do Diapositivo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C888F3B7-0FBD-4DC1-8F3F-A9BF793CDC1C}" type="slidenum">
              <a:rPr lang="pt-PT" sz="1200">
                <a:latin typeface="+mn-lt"/>
              </a:rPr>
              <a:pPr algn="r">
                <a:defRPr/>
              </a:pPr>
              <a:t>11</a:t>
            </a:fld>
            <a:endParaRPr lang="pt-PT" sz="1200">
              <a:latin typeface="+mn-lt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pt-PT"/>
          </a:p>
        </p:txBody>
      </p:sp>
      <p:sp>
        <p:nvSpPr>
          <p:cNvPr id="78851" name="Marcador de Posição do Número do Diapositivo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A6B96AAA-3703-4FFA-A714-B75C08A98DA0}" type="slidenum">
              <a:rPr lang="pt-PT" sz="1200">
                <a:latin typeface="+mn-lt"/>
              </a:rPr>
              <a:pPr algn="r">
                <a:defRPr/>
              </a:pPr>
              <a:t>12</a:t>
            </a:fld>
            <a:endParaRPr lang="pt-PT" sz="1200">
              <a:latin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7EC0F-97F7-4F6B-92A3-665FBADE0A61}" type="datetimeFigureOut">
              <a:rPr lang="pt-PT"/>
              <a:pPr>
                <a:defRPr/>
              </a:pPr>
              <a:t>29-03-2014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98396-A558-4079-847A-9E2A3868105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1092-0E3C-49F6-AFC6-534A620815DE}" type="datetimeFigureOut">
              <a:rPr lang="pt-PT"/>
              <a:pPr>
                <a:defRPr/>
              </a:pPr>
              <a:t>29-03-2014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37D36-59AC-452A-9B3A-8D4AD865467B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D4BFA-8256-41BD-9CE0-CF894912C825}" type="datetimeFigureOut">
              <a:rPr lang="pt-PT"/>
              <a:pPr>
                <a:defRPr/>
              </a:pPr>
              <a:t>29-03-2014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3E175-6B35-40B6-AA39-6BBA6D5817C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26F51-CCA7-453E-ADC8-557E4B20AF58}" type="datetimeFigureOut">
              <a:rPr lang="pt-PT"/>
              <a:pPr>
                <a:defRPr/>
              </a:pPr>
              <a:t>29-03-2014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2083E-CA98-41A7-A624-82D3D55A67FD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20E97-9770-45F1-B105-8084C580BA36}" type="datetimeFigureOut">
              <a:rPr lang="pt-PT"/>
              <a:pPr>
                <a:defRPr/>
              </a:pPr>
              <a:t>29-03-2014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236D3-F1AD-44C6-8677-3F417335B856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15E2B-5A6F-474C-9D1C-A7280EF4FB41}" type="datetimeFigureOut">
              <a:rPr lang="pt-PT"/>
              <a:pPr>
                <a:defRPr/>
              </a:pPr>
              <a:t>29-03-2014</a:t>
            </a:fld>
            <a:endParaRPr lang="pt-PT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28F63-4E4B-4123-B238-42092B5672E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FA593-FB49-4134-987F-E05C252CF30F}" type="datetimeFigureOut">
              <a:rPr lang="pt-PT"/>
              <a:pPr>
                <a:defRPr/>
              </a:pPr>
              <a:t>29-03-2014</a:t>
            </a:fld>
            <a:endParaRPr lang="pt-PT"/>
          </a:p>
        </p:txBody>
      </p:sp>
      <p:sp>
        <p:nvSpPr>
          <p:cNvPr id="8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2CC3E-0C4C-472D-9C07-667C998B62D3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34BB1-1D99-498D-9FE1-039CD6629F8C}" type="datetimeFigureOut">
              <a:rPr lang="pt-PT"/>
              <a:pPr>
                <a:defRPr/>
              </a:pPr>
              <a:t>29-03-2014</a:t>
            </a:fld>
            <a:endParaRPr lang="pt-PT"/>
          </a:p>
        </p:txBody>
      </p:sp>
      <p:sp>
        <p:nvSpPr>
          <p:cNvPr id="4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80F34-EAB4-4E9C-8F18-4DA21112EDB2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5E674-430A-4350-B4DB-A4D0CDBE5E85}" type="datetimeFigureOut">
              <a:rPr lang="pt-PT"/>
              <a:pPr>
                <a:defRPr/>
              </a:pPr>
              <a:t>29-03-2014</a:t>
            </a:fld>
            <a:endParaRPr lang="pt-PT"/>
          </a:p>
        </p:txBody>
      </p:sp>
      <p:sp>
        <p:nvSpPr>
          <p:cNvPr id="3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34BF2-5CBB-4D68-B50E-E08F0CD63531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C099A-4512-4A61-9F8F-825FC1626A71}" type="datetimeFigureOut">
              <a:rPr lang="pt-PT"/>
              <a:pPr>
                <a:defRPr/>
              </a:pPr>
              <a:t>29-03-2014</a:t>
            </a:fld>
            <a:endParaRPr lang="pt-PT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1496B-689A-4A39-AF98-DAF05A3F081C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FEC31-7F76-42D0-8410-240C1076C01A}" type="datetimeFigureOut">
              <a:rPr lang="pt-PT"/>
              <a:pPr>
                <a:defRPr/>
              </a:pPr>
              <a:t>29-03-2014</a:t>
            </a:fld>
            <a:endParaRPr lang="pt-PT"/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54601-5FF6-4932-8E83-5DF7A7177508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Posição do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 estilo</a:t>
            </a:r>
          </a:p>
        </p:txBody>
      </p:sp>
      <p:sp>
        <p:nvSpPr>
          <p:cNvPr id="1027" name="Marcador de Posição do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50E8F11-DEA5-4F8A-B736-3FEF942DD251}" type="datetimeFigureOut">
              <a:rPr lang="pt-PT"/>
              <a:pPr>
                <a:defRPr/>
              </a:pPr>
              <a:t>29-03-2014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2CC260-EECF-46F2-ACBF-3EAC274C30D7}" type="slidenum">
              <a:rPr lang="pt-PT"/>
              <a:pPr>
                <a:defRPr/>
              </a:pPr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iteforma.pt/site/docs/default.asp?Lingua=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http://www.citeforma.pt/site/imagens/logo_home_novo.gif" TargetMode="Externa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iteforma.pt/site/docs/default.asp?Lingua=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http://www.citeforma.pt/site/imagens/logo_home_novo.gif" TargetMode="Externa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iteforma.pt/site/docs/default.asp?Lingua=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http://www.citeforma.pt/site/imagens/logo_home_novo.gif" TargetMode="Externa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iteforma.pt/site/imagens/logo_home_novo.gi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iteforma.pt/site/docs/default.asp?Lingua=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citeforma.pt/site/imagens/logo_home_novo.gif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iteforma.pt/site/docs/default.asp?Lingua=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http://www.citeforma.pt/site/imagens/logo_home_novo.gif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395288" y="476250"/>
            <a:ext cx="8229600" cy="604837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pt-PT" sz="3600" smtClean="0"/>
          </a:p>
          <a:p>
            <a:pPr>
              <a:lnSpc>
                <a:spcPct val="90000"/>
              </a:lnSpc>
            </a:pPr>
            <a:endParaRPr lang="pt-PT" sz="3600" smtClean="0"/>
          </a:p>
          <a:p>
            <a:pPr>
              <a:lnSpc>
                <a:spcPct val="90000"/>
              </a:lnSpc>
            </a:pPr>
            <a:endParaRPr lang="pt-PT" sz="3600" smtClean="0"/>
          </a:p>
          <a:p>
            <a:pPr>
              <a:lnSpc>
                <a:spcPct val="90000"/>
              </a:lnSpc>
            </a:pPr>
            <a:endParaRPr lang="pt-PT" sz="3600" smtClean="0"/>
          </a:p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pt-PT" sz="3600" smtClean="0"/>
              <a:t>Exame OTOC 10.2013</a:t>
            </a:r>
          </a:p>
          <a:p>
            <a:pPr>
              <a:lnSpc>
                <a:spcPct val="90000"/>
              </a:lnSpc>
            </a:pPr>
            <a:endParaRPr lang="pt-PT" sz="190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o Número do Diapositivo 5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73AE7DC-23FF-4607-AC35-E83891E6FA05}" type="slidenum">
              <a:rPr lang="pt-PT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pt-PT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4608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485775" y="571500"/>
            <a:ext cx="8229600" cy="5554663"/>
          </a:xfrm>
        </p:spPr>
        <p:txBody>
          <a:bodyPr/>
          <a:lstStyle/>
          <a:p>
            <a:pPr algn="just">
              <a:buFontTx/>
              <a:buChar char="-"/>
            </a:pPr>
            <a:r>
              <a:rPr lang="pt-PT" sz="2400" smtClean="0"/>
              <a:t>Investimentos em subsidiárias</a:t>
            </a:r>
          </a:p>
          <a:p>
            <a:pPr algn="just">
              <a:buFontTx/>
              <a:buChar char="-"/>
            </a:pPr>
            <a:r>
              <a:rPr lang="pt-PT" sz="2400" smtClean="0"/>
              <a:t>Investimentos em associadas</a:t>
            </a:r>
          </a:p>
          <a:p>
            <a:pPr algn="just">
              <a:buFontTx/>
              <a:buChar char="-"/>
            </a:pPr>
            <a:r>
              <a:rPr lang="pt-PT" sz="2400" smtClean="0"/>
              <a:t>Investimentos em entidades conjuntamente controladas; e</a:t>
            </a:r>
          </a:p>
          <a:p>
            <a:pPr algn="just">
              <a:buFontTx/>
              <a:buChar char="-"/>
            </a:pPr>
            <a:r>
              <a:rPr lang="pt-PT" sz="2400" smtClean="0"/>
              <a:t>Investimentos noutras empresas.</a:t>
            </a:r>
          </a:p>
          <a:p>
            <a:pPr algn="just">
              <a:buFontTx/>
              <a:buChar char="-"/>
            </a:pPr>
            <a:endParaRPr lang="pt-PT" sz="2400" smtClean="0"/>
          </a:p>
          <a:p>
            <a:pPr algn="just">
              <a:buFontTx/>
              <a:buChar char="-"/>
            </a:pPr>
            <a:r>
              <a:rPr lang="pt-PT" sz="2400" b="1" u="sng" smtClean="0"/>
              <a:t>Subsidiárias </a:t>
            </a:r>
            <a:r>
              <a:rPr lang="pt-PT" sz="2400" smtClean="0"/>
              <a:t>-  (também denominadas filiais, empresas do grupo, filhas, afiliadas), são as empresas que fazem parte de um conjunto compreendido por empresa-mãe e empresas filiais. Empresas filiais são aquelas sobre as quais uma empresa (empresa-mãe) detém o poder de domínio ou de controlo (</a:t>
            </a:r>
            <a:r>
              <a:rPr lang="pt-PT" sz="2400" b="1" smtClean="0"/>
              <a:t>controlo exclusivo</a:t>
            </a:r>
            <a:r>
              <a:rPr lang="pt-PT" sz="2400" smtClean="0"/>
              <a:t>).</a:t>
            </a:r>
          </a:p>
        </p:txBody>
      </p:sp>
      <p:sp>
        <p:nvSpPr>
          <p:cNvPr id="5" name="Marcador de Posição do Número do Diapositivo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54A5F2D-77E1-4D59-8B1F-5D89C400823F}" type="slidenum">
              <a:rPr lang="pt-PT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pt-PT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46085" name="Picture 6" descr="CITEFORMA - Centro de Formação Profissional dos Trabalhadores de Escritório, Comércio, Serviços e Novas Tecnologias">
            <a:hlinkClick r:id="rId3"/>
          </p:cNvPr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214313" y="0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o Número do Diapositivo 5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AFAA529D-FA21-45A7-AAF3-D509FFD58699}" type="slidenum">
              <a:rPr lang="pt-PT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pt-PT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48131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457200" y="571500"/>
            <a:ext cx="8229600" cy="5554663"/>
          </a:xfrm>
        </p:spPr>
        <p:txBody>
          <a:bodyPr/>
          <a:lstStyle/>
          <a:p>
            <a:pPr algn="just">
              <a:buFontTx/>
              <a:buChar char="-"/>
            </a:pPr>
            <a:r>
              <a:rPr lang="pt-PT" sz="2400" b="1" u="sng" smtClean="0"/>
              <a:t>Empresas associadas</a:t>
            </a:r>
            <a:r>
              <a:rPr lang="pt-PT" sz="2400" smtClean="0"/>
              <a:t>-  são aquelas empresas onde a investidora exerce </a:t>
            </a:r>
            <a:r>
              <a:rPr lang="pt-PT" sz="2400" b="1" smtClean="0"/>
              <a:t>influência significativa, </a:t>
            </a:r>
            <a:r>
              <a:rPr lang="pt-PT" sz="2400" smtClean="0"/>
              <a:t>não detendo, porém, controlo sobre as políticas operacionais, financeiras e de gestão. Presume-se que existe influência significativa quando a participação financeira varia entre 20% e 50%.</a:t>
            </a:r>
          </a:p>
          <a:p>
            <a:pPr algn="just">
              <a:buFontTx/>
              <a:buChar char="-"/>
            </a:pPr>
            <a:endParaRPr lang="pt-PT" sz="2400" smtClean="0"/>
          </a:p>
          <a:p>
            <a:pPr algn="just">
              <a:buFontTx/>
              <a:buChar char="-"/>
            </a:pPr>
            <a:r>
              <a:rPr lang="pt-PT" sz="2400" b="1" u="sng" smtClean="0"/>
              <a:t>Empreendimentos conjuntos</a:t>
            </a:r>
            <a:r>
              <a:rPr lang="pt-PT" sz="2400" smtClean="0"/>
              <a:t> – são as participações financeiras em empresas com repartição igualitária da gestão e do controlo accionista com outro (s) parceiro (s), formalizados por acordo contratual </a:t>
            </a:r>
            <a:r>
              <a:rPr lang="pt-PT" sz="2400" b="1" smtClean="0"/>
              <a:t>(controlo conjunto</a:t>
            </a:r>
            <a:r>
              <a:rPr lang="pt-PT" sz="2400" smtClean="0"/>
              <a:t>). Por exemplo os investidores detém 50% (2); </a:t>
            </a:r>
          </a:p>
        </p:txBody>
      </p:sp>
      <p:sp>
        <p:nvSpPr>
          <p:cNvPr id="5" name="Marcador de Posição do Número do Diapositivo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ACF2E0F1-37A7-4B46-B769-B4D9CDEF775D}" type="slidenum">
              <a:rPr lang="pt-PT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pt-PT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48133" name="Picture 6" descr="CITEFORMA - Centro de Formação Profissional dos Trabalhadores de Escritório, Comércio, Serviços e Novas Tecnologias">
            <a:hlinkClick r:id="rId3"/>
          </p:cNvPr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0" y="0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o Número do Diapositivo 5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8C277A3-0D7E-4DC0-B5B9-EF765640BE8F}" type="slidenum">
              <a:rPr lang="pt-PT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pt-PT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0179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457200" y="571500"/>
            <a:ext cx="8229600" cy="5554663"/>
          </a:xfrm>
        </p:spPr>
        <p:txBody>
          <a:bodyPr/>
          <a:lstStyle/>
          <a:p>
            <a:pPr algn="just">
              <a:buFontTx/>
              <a:buChar char="-"/>
            </a:pPr>
            <a:r>
              <a:rPr lang="pt-PT" sz="2400" b="1" u="sng" smtClean="0"/>
              <a:t>Outras participações financeiras</a:t>
            </a:r>
            <a:r>
              <a:rPr lang="pt-PT" sz="2400" smtClean="0"/>
              <a:t>-  são as participações financeiras onde não existe influência significativa (por norma, aquelas que sejam inferiores a 20%).</a:t>
            </a:r>
          </a:p>
        </p:txBody>
      </p:sp>
      <p:sp>
        <p:nvSpPr>
          <p:cNvPr id="5" name="Marcador de Posição do Número do Diapositivo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FA58347-CE78-479A-88EA-72681AF9CA60}" type="slidenum">
              <a:rPr lang="pt-PT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pt-PT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50181" name="Picture 6" descr="CITEFORMA - Centro de Formação Profissional dos Trabalhadores de Escritório, Comércio, Serviços e Novas Tecnologias">
            <a:hlinkClick r:id="rId3"/>
          </p:cNvPr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0" y="6143625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o Número do Diapositivo 5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69F4E696-9D5D-43D5-A275-D04550ACCBC1}" type="slidenum">
              <a:rPr lang="pt-PT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pt-PT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41987" name="Título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pt-PT" smtClean="0"/>
          </a:p>
        </p:txBody>
      </p:sp>
      <p:sp>
        <p:nvSpPr>
          <p:cNvPr id="5" name="Marcador de Posição do Número do Diapositivo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208838C-2FED-47ED-BA25-B6EF3F9FF0C3}" type="slidenum">
              <a:rPr lang="pt-PT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pt-PT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graphicFrame>
        <p:nvGraphicFramePr>
          <p:cNvPr id="8" name="Marcador de Posição de Conteúdo 7"/>
          <p:cNvGraphicFramePr>
            <a:graphicFrameLocks noGrp="1"/>
          </p:cNvGraphicFramePr>
          <p:nvPr>
            <p:ph idx="4294967295"/>
          </p:nvPr>
        </p:nvGraphicFramePr>
        <p:xfrm>
          <a:off x="500063" y="214313"/>
          <a:ext cx="8229600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Controlo/Influência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Tipo de participação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Norma aplicável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Contas</a:t>
                      </a:r>
                      <a:r>
                        <a:rPr lang="pt-PT" baseline="0" dirty="0" smtClean="0"/>
                        <a:t> individuais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Contas consolidadas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Controlo exclusivo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Subsidiária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NCRF 15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Método da equivalência (1)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Método da consolidação</a:t>
                      </a:r>
                      <a:r>
                        <a:rPr lang="pt-PT" baseline="0" dirty="0" smtClean="0"/>
                        <a:t> integral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Controlo conjunto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Empreendimento conjunto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NCRF 13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Método</a:t>
                      </a:r>
                      <a:r>
                        <a:rPr lang="pt-PT" baseline="0" dirty="0" smtClean="0"/>
                        <a:t> da equivalência patrimonial ou da consolidação proporcional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Método da consolidação</a:t>
                      </a:r>
                      <a:r>
                        <a:rPr lang="pt-PT" baseline="0" dirty="0" smtClean="0"/>
                        <a:t> proporcional (3)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Influência significativa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Associada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NCRF 13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Método da equivalência patrimonial (1)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Método</a:t>
                      </a:r>
                      <a:r>
                        <a:rPr lang="pt-PT" baseline="0" dirty="0" smtClean="0"/>
                        <a:t> da equivalência patrimonial (1)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Sem influência significativa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Outras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NCRF 27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Justo valor (2)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dirty="0" smtClean="0"/>
                        <a:t>Justo valor (2)</a:t>
                      </a:r>
                      <a:endParaRPr lang="pt-PT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2027" name="CaixaDeTexto 8"/>
          <p:cNvSpPr txBox="1">
            <a:spLocks noChangeArrowheads="1"/>
          </p:cNvSpPr>
          <p:nvPr/>
        </p:nvSpPr>
        <p:spPr bwMode="auto">
          <a:xfrm>
            <a:off x="428625" y="5143500"/>
            <a:ext cx="828675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>
              <a:buFontTx/>
              <a:buAutoNum type="arabicParenR"/>
            </a:pPr>
            <a:r>
              <a:rPr lang="pt-PT">
                <a:latin typeface="Calibri" pitchFamily="34" charset="0"/>
              </a:rPr>
              <a:t>Custo, se existirem restrições severas e duradouras que prejudiquem significativamente a capacidade de transferência de fundos.</a:t>
            </a:r>
          </a:p>
          <a:p>
            <a:pPr marL="342900" indent="-342900" algn="just">
              <a:buFontTx/>
              <a:buAutoNum type="arabicParenR"/>
            </a:pPr>
            <a:r>
              <a:rPr lang="pt-PT">
                <a:latin typeface="Calibri" pitchFamily="34" charset="0"/>
              </a:rPr>
              <a:t>Custo se o justo valor não for fiavelmente determinado.</a:t>
            </a:r>
          </a:p>
          <a:p>
            <a:pPr marL="342900" indent="-342900" algn="just">
              <a:buFontTx/>
              <a:buAutoNum type="arabicParenR"/>
            </a:pPr>
            <a:r>
              <a:rPr lang="pt-PT">
                <a:latin typeface="Calibri" pitchFamily="34" charset="0"/>
              </a:rPr>
              <a:t>Excluídas da consolidação se existirem restrições severas e duradouras que prejudiquem significativamente a capacidade de transferência de fundos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QUESTÃO 9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 rtlCol="0">
            <a:normAutofit lnSpcReduction="1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2000" dirty="0"/>
              <a:t>Em 2013 a Ideias &amp; Ideias está a tentar arrancar </a:t>
            </a:r>
            <a:r>
              <a:rPr lang="pt-PT" sz="2000" dirty="0" smtClean="0"/>
              <a:t>com </a:t>
            </a:r>
            <a:r>
              <a:rPr lang="pt-PT" sz="2000" dirty="0"/>
              <a:t>atividade também em Moçambique, </a:t>
            </a:r>
            <a:r>
              <a:rPr lang="pt-PT" sz="2000" dirty="0" smtClean="0"/>
              <a:t>pelo </a:t>
            </a:r>
            <a:r>
              <a:rPr lang="pt-PT" sz="2000" dirty="0"/>
              <a:t>que um dos três administradores deslocou-se </a:t>
            </a:r>
            <a:r>
              <a:rPr lang="pt-PT" sz="2000" dirty="0" smtClean="0"/>
              <a:t>àquele </a:t>
            </a:r>
            <a:r>
              <a:rPr lang="pt-PT" sz="2000" dirty="0"/>
              <a:t>país a fim de estabelecer contatos </a:t>
            </a:r>
            <a:r>
              <a:rPr lang="pt-PT" sz="2000" dirty="0" smtClean="0"/>
              <a:t>comerciais </a:t>
            </a:r>
            <a:r>
              <a:rPr lang="pt-PT" sz="2000" dirty="0"/>
              <a:t>e dar início com o apoio de um </a:t>
            </a:r>
            <a:r>
              <a:rPr lang="pt-PT" sz="2000" dirty="0" smtClean="0"/>
              <a:t>advogado local </a:t>
            </a:r>
            <a:r>
              <a:rPr lang="pt-PT" sz="2000" dirty="0"/>
              <a:t>ao processo de constituição de </a:t>
            </a:r>
            <a:r>
              <a:rPr lang="pt-PT" sz="2000" dirty="0" smtClean="0"/>
              <a:t>uma </a:t>
            </a:r>
            <a:r>
              <a:rPr lang="pt-PT" sz="2000" dirty="0"/>
              <a:t>nova empresa. Até junho de 2013, a Ideias &amp; </a:t>
            </a:r>
            <a:r>
              <a:rPr lang="pt-PT" sz="2000" dirty="0" smtClean="0"/>
              <a:t>Ideias </a:t>
            </a:r>
            <a:r>
              <a:rPr lang="pt-PT" sz="2000" dirty="0"/>
              <a:t>já tinha despendido a quantia </a:t>
            </a:r>
            <a:r>
              <a:rPr lang="pt-PT" sz="2000" dirty="0" smtClean="0"/>
              <a:t>total de </a:t>
            </a:r>
            <a:r>
              <a:rPr lang="pt-PT" sz="2000" dirty="0"/>
              <a:t>€28.000, repartida entre viagens e estadas (€</a:t>
            </a:r>
            <a:r>
              <a:rPr lang="pt-PT" sz="2000" dirty="0" smtClean="0"/>
              <a:t>16.000</a:t>
            </a:r>
            <a:r>
              <a:rPr lang="pt-PT" sz="2000" dirty="0"/>
              <a:t>), honorários do advogado </a:t>
            </a:r>
            <a:r>
              <a:rPr lang="pt-PT" sz="2000" dirty="0" smtClean="0"/>
              <a:t>moçambicano </a:t>
            </a:r>
            <a:r>
              <a:rPr lang="pt-PT" sz="2000" dirty="0"/>
              <a:t>(€10.000) e despesas administrativas </a:t>
            </a:r>
            <a:r>
              <a:rPr lang="pt-PT" sz="2000" dirty="0" smtClean="0"/>
              <a:t>com </a:t>
            </a:r>
            <a:r>
              <a:rPr lang="pt-PT" sz="2000" dirty="0"/>
              <a:t>a constituição da empresa (€2.000). </a:t>
            </a:r>
            <a:endParaRPr lang="pt-PT" sz="20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2000" dirty="0"/>
              <a:t>Na Demonstração dos Resultados por Funções da </a:t>
            </a:r>
            <a:r>
              <a:rPr lang="pt-PT" sz="2000" dirty="0" smtClean="0"/>
              <a:t>Ideias </a:t>
            </a:r>
            <a:r>
              <a:rPr lang="pt-PT" sz="2000" dirty="0"/>
              <a:t>&amp; Ideias de 2013, os </a:t>
            </a:r>
            <a:r>
              <a:rPr lang="pt-PT" sz="2000" dirty="0" smtClean="0"/>
              <a:t>gastos relativos </a:t>
            </a:r>
            <a:r>
              <a:rPr lang="pt-PT" sz="2000" dirty="0"/>
              <a:t>às despesas incorridas com a abertura de </a:t>
            </a:r>
            <a:r>
              <a:rPr lang="pt-PT" sz="2000" dirty="0" smtClean="0"/>
              <a:t>uma </a:t>
            </a:r>
            <a:r>
              <a:rPr lang="pt-PT" sz="2000" dirty="0"/>
              <a:t>nova participada em </a:t>
            </a:r>
            <a:r>
              <a:rPr lang="pt-PT" sz="2000" dirty="0" smtClean="0"/>
              <a:t>Moçambique </a:t>
            </a:r>
            <a:r>
              <a:rPr lang="pt-PT" sz="2000" dirty="0"/>
              <a:t>devem ser incluídos nos: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</a:t>
            </a:r>
            <a:r>
              <a:rPr lang="pt-PT" sz="2000" b="1" dirty="0" smtClean="0"/>
              <a:t>a) Gastos </a:t>
            </a:r>
            <a:r>
              <a:rPr lang="pt-PT" sz="2000" b="1" dirty="0"/>
              <a:t>administrativos.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b) Gastos </a:t>
            </a:r>
            <a:r>
              <a:rPr lang="pt-PT" sz="2000" dirty="0"/>
              <a:t>de financiamento.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c) Gastos </a:t>
            </a:r>
            <a:r>
              <a:rPr lang="pt-PT" sz="2000" dirty="0"/>
              <a:t>de produção.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d) Gastos </a:t>
            </a:r>
            <a:r>
              <a:rPr lang="pt-PT" sz="2000" dirty="0"/>
              <a:t>de distribuição.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2000" dirty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2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QUESTÃO 12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 rtlCol="0">
            <a:normAutofit lnSpcReduction="1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1600" dirty="0"/>
              <a:t>Herculano, funcionário da Ideias &amp; Ideias, </a:t>
            </a:r>
            <a:r>
              <a:rPr lang="pt-PT" sz="1600" dirty="0" smtClean="0"/>
              <a:t>aproveitando </a:t>
            </a:r>
            <a:r>
              <a:rPr lang="pt-PT" sz="1600" dirty="0"/>
              <a:t>um dia a presença do Dr. Augusto </a:t>
            </a:r>
            <a:r>
              <a:rPr lang="pt-PT" sz="1600" dirty="0" smtClean="0"/>
              <a:t> Madureira </a:t>
            </a:r>
            <a:r>
              <a:rPr lang="pt-PT" sz="1600" dirty="0"/>
              <a:t>na empresa, falou com ele no sentido de </a:t>
            </a:r>
            <a:r>
              <a:rPr lang="pt-PT" sz="1600" dirty="0" smtClean="0"/>
              <a:t>obter </a:t>
            </a:r>
            <a:r>
              <a:rPr lang="pt-PT" sz="1600" dirty="0"/>
              <a:t>esclarecimento relativo ao clube </a:t>
            </a:r>
            <a:r>
              <a:rPr lang="pt-PT" sz="1600" dirty="0" smtClean="0"/>
              <a:t>desportivo </a:t>
            </a:r>
            <a:r>
              <a:rPr lang="pt-PT" sz="1600" dirty="0"/>
              <a:t>do qual é Presidente da Direção. </a:t>
            </a:r>
            <a:r>
              <a:rPr lang="pt-PT" sz="1600" dirty="0" smtClean="0"/>
              <a:t>Herculano </a:t>
            </a:r>
            <a:r>
              <a:rPr lang="pt-PT" sz="1600" dirty="0"/>
              <a:t>explicou então ao Dr. Augusto </a:t>
            </a:r>
            <a:r>
              <a:rPr lang="pt-PT" sz="1600" dirty="0" smtClean="0"/>
              <a:t>Madureira </a:t>
            </a:r>
            <a:r>
              <a:rPr lang="pt-PT" sz="1600" dirty="0"/>
              <a:t>que o clube desportivo a cuja Direção </a:t>
            </a:r>
            <a:r>
              <a:rPr lang="pt-PT" sz="1600" dirty="0" smtClean="0"/>
              <a:t>preside </a:t>
            </a:r>
            <a:r>
              <a:rPr lang="pt-PT" sz="1600" dirty="0"/>
              <a:t>apenas tem como receitas as </a:t>
            </a:r>
            <a:r>
              <a:rPr lang="pt-PT" sz="1600" dirty="0" err="1" smtClean="0"/>
              <a:t>jóias</a:t>
            </a:r>
            <a:r>
              <a:rPr lang="pt-PT" sz="1600" dirty="0" smtClean="0"/>
              <a:t> e </a:t>
            </a:r>
            <a:r>
              <a:rPr lang="pt-PT" sz="1600" dirty="0"/>
              <a:t>quotas dos sócios, as mensalidades que os sócios </a:t>
            </a:r>
            <a:r>
              <a:rPr lang="pt-PT" sz="1600" dirty="0" smtClean="0"/>
              <a:t>praticantes </a:t>
            </a:r>
            <a:r>
              <a:rPr lang="pt-PT" sz="1600" dirty="0"/>
              <a:t>de modalidades amadoras </a:t>
            </a:r>
            <a:r>
              <a:rPr lang="pt-PT" sz="1600" dirty="0" smtClean="0"/>
              <a:t> pagam</a:t>
            </a:r>
            <a:r>
              <a:rPr lang="pt-PT" sz="1600" dirty="0"/>
              <a:t>, receitas publicitárias obtidas junto de </a:t>
            </a:r>
            <a:r>
              <a:rPr lang="pt-PT" sz="1600" dirty="0" smtClean="0"/>
              <a:t>empresas </a:t>
            </a:r>
            <a:r>
              <a:rPr lang="pt-PT" sz="1600" dirty="0"/>
              <a:t>do bairro e, esporadicamente, </a:t>
            </a:r>
            <a:r>
              <a:rPr lang="pt-PT" sz="1600" dirty="0" smtClean="0"/>
              <a:t>subsídios </a:t>
            </a:r>
            <a:r>
              <a:rPr lang="pt-PT" sz="1600" dirty="0"/>
              <a:t>atribuídos pela Junta de Freguesia. No </a:t>
            </a:r>
            <a:r>
              <a:rPr lang="pt-PT" sz="1600" dirty="0" smtClean="0"/>
              <a:t>total</a:t>
            </a:r>
            <a:r>
              <a:rPr lang="pt-PT" sz="1600" dirty="0"/>
              <a:t>, as vendas e outros rendimentos do </a:t>
            </a:r>
            <a:r>
              <a:rPr lang="pt-PT" sz="1600" dirty="0" smtClean="0"/>
              <a:t>dito </a:t>
            </a:r>
            <a:r>
              <a:rPr lang="pt-PT" sz="1600" dirty="0"/>
              <a:t>clube desportivo ultrapassaram sempre os € </a:t>
            </a:r>
            <a:r>
              <a:rPr lang="pt-PT" sz="1600" dirty="0" smtClean="0"/>
              <a:t>200.000 </a:t>
            </a:r>
            <a:r>
              <a:rPr lang="pt-PT" sz="1600" dirty="0"/>
              <a:t>anuais, ao longo do último triénio. </a:t>
            </a:r>
            <a:r>
              <a:rPr lang="pt-PT" sz="1600" dirty="0" smtClean="0"/>
              <a:t>O </a:t>
            </a:r>
            <a:r>
              <a:rPr lang="pt-PT" sz="1600" dirty="0"/>
              <a:t>Tesoureiro do clube desportivo apenas tem </a:t>
            </a:r>
            <a:r>
              <a:rPr lang="pt-PT" sz="1600" dirty="0" smtClean="0"/>
              <a:t>preparado </a:t>
            </a:r>
            <a:r>
              <a:rPr lang="pt-PT" sz="1600" dirty="0"/>
              <a:t>anualmente um mapa de Receitas </a:t>
            </a:r>
            <a:r>
              <a:rPr lang="pt-PT" sz="1600" dirty="0" smtClean="0"/>
              <a:t>e </a:t>
            </a:r>
            <a:r>
              <a:rPr lang="pt-PT" sz="1600" dirty="0"/>
              <a:t>Despesas, documento que tem satisfeito os sócios</a:t>
            </a:r>
            <a:r>
              <a:rPr lang="pt-PT" sz="1600" dirty="0" smtClean="0"/>
              <a:t>. O </a:t>
            </a:r>
            <a:r>
              <a:rPr lang="pt-PT" sz="1600" dirty="0"/>
              <a:t>gerente do banco com o qual o clube </a:t>
            </a:r>
            <a:r>
              <a:rPr lang="pt-PT" sz="1600" dirty="0" smtClean="0"/>
              <a:t>trabalha </a:t>
            </a:r>
            <a:r>
              <a:rPr lang="pt-PT" sz="1600" dirty="0"/>
              <a:t>tem insistido agora junto de Herculano </a:t>
            </a:r>
            <a:r>
              <a:rPr lang="pt-PT" sz="1600" dirty="0" smtClean="0"/>
              <a:t>para </a:t>
            </a:r>
            <a:r>
              <a:rPr lang="pt-PT" sz="1600" dirty="0"/>
              <a:t>que este lhe apresente </a:t>
            </a:r>
            <a:r>
              <a:rPr lang="pt-PT" sz="1600" dirty="0" smtClean="0"/>
              <a:t>as demonstrações </a:t>
            </a:r>
            <a:r>
              <a:rPr lang="pt-PT" sz="1600" dirty="0"/>
              <a:t>financeiras preparadas nos termos </a:t>
            </a:r>
            <a:r>
              <a:rPr lang="pt-PT" sz="1600" dirty="0" smtClean="0"/>
              <a:t>legais</a:t>
            </a:r>
            <a:r>
              <a:rPr lang="pt-PT" sz="1600" dirty="0"/>
              <a:t>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1600" dirty="0"/>
              <a:t>Em 2013, o clube a que Herculano preside: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1600" dirty="0" smtClean="0"/>
              <a:t>	a) Está </a:t>
            </a:r>
            <a:r>
              <a:rPr lang="pt-PT" sz="1600" dirty="0"/>
              <a:t>obrigado à aplicação da normalização </a:t>
            </a:r>
            <a:r>
              <a:rPr lang="pt-PT" sz="1600" dirty="0" smtClean="0"/>
              <a:t>contabilística </a:t>
            </a:r>
            <a:r>
              <a:rPr lang="pt-PT" sz="1600" dirty="0"/>
              <a:t>para as ESNL.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1600" dirty="0" smtClean="0"/>
              <a:t>	</a:t>
            </a:r>
            <a:r>
              <a:rPr lang="pt-PT" sz="1600" b="1" dirty="0" smtClean="0"/>
              <a:t>B) Não </a:t>
            </a:r>
            <a:r>
              <a:rPr lang="pt-PT" sz="1600" b="1" dirty="0"/>
              <a:t>está obrigado à aplicação da normalização </a:t>
            </a:r>
            <a:r>
              <a:rPr lang="pt-PT" sz="1600" b="1" dirty="0" smtClean="0"/>
              <a:t>contabilística </a:t>
            </a:r>
            <a:r>
              <a:rPr lang="pt-PT" sz="1600" b="1" dirty="0"/>
              <a:t>para as ESNL.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1600" dirty="0" smtClean="0"/>
              <a:t>	c) Pode </a:t>
            </a:r>
            <a:r>
              <a:rPr lang="pt-PT" sz="1600" dirty="0"/>
              <a:t>apresentar ou não, por deliberação da Direção</a:t>
            </a:r>
            <a:r>
              <a:rPr lang="pt-PT" sz="1600" dirty="0" smtClean="0"/>
              <a:t>, demonstrações </a:t>
            </a:r>
            <a:r>
              <a:rPr lang="pt-PT" sz="1600" dirty="0"/>
              <a:t>financeiras </a:t>
            </a:r>
            <a:r>
              <a:rPr lang="pt-PT" sz="1600" dirty="0" smtClean="0"/>
              <a:t> preparadas </a:t>
            </a:r>
            <a:r>
              <a:rPr lang="pt-PT" sz="1600" dirty="0"/>
              <a:t>de acordo com a Norma </a:t>
            </a:r>
            <a:r>
              <a:rPr lang="pt-PT" sz="1600" dirty="0" smtClean="0"/>
              <a:t>contabilística </a:t>
            </a:r>
            <a:r>
              <a:rPr lang="pt-PT" sz="1600" dirty="0"/>
              <a:t>e </a:t>
            </a:r>
            <a:r>
              <a:rPr lang="pt-PT" sz="1600" dirty="0" smtClean="0"/>
              <a:t>de </a:t>
            </a:r>
            <a:r>
              <a:rPr lang="pt-PT" sz="1600" dirty="0"/>
              <a:t>relato financeiro para </a:t>
            </a:r>
            <a:r>
              <a:rPr lang="pt-PT" sz="1600" dirty="0" smtClean="0"/>
              <a:t>pequenas </a:t>
            </a:r>
            <a:r>
              <a:rPr lang="pt-PT" sz="1600" dirty="0"/>
              <a:t>entidades.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1600" dirty="0" smtClean="0"/>
              <a:t>	d) Nenhuma </a:t>
            </a:r>
            <a:r>
              <a:rPr lang="pt-PT" sz="1600" dirty="0"/>
              <a:t>das anteriores.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1600" dirty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2000" dirty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2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QUESTÃO 12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457200" y="1268413"/>
            <a:ext cx="8229600" cy="4857750"/>
          </a:xfrm>
        </p:spPr>
        <p:txBody>
          <a:bodyPr>
            <a:normAutofit/>
          </a:bodyPr>
          <a:lstStyle/>
          <a:p>
            <a:r>
              <a:rPr lang="pt-PT" sz="1800" u="sng" smtClean="0"/>
              <a:t>ESNL Regime da normalização contabilística para entidades do sector não lucrativo</a:t>
            </a:r>
            <a:r>
              <a:rPr lang="pt-PT" sz="1800" smtClean="0"/>
              <a:t/>
            </a:r>
            <a:br>
              <a:rPr lang="pt-PT" sz="1800" smtClean="0"/>
            </a:br>
            <a:r>
              <a:rPr lang="pt-PT" sz="1800" u="sng" smtClean="0"/>
              <a:t>(a que se refere o n.º 2 do artigo 1.º do Decreto Lei n.º 36-A/2011, de 9 de março)</a:t>
            </a:r>
            <a:r>
              <a:rPr lang="pt-PT" sz="1800" smtClean="0"/>
              <a:t/>
            </a:r>
            <a:br>
              <a:rPr lang="pt-PT" sz="1800" smtClean="0"/>
            </a:br>
            <a:r>
              <a:rPr lang="pt-PT" sz="1800" smtClean="0"/>
              <a:t>1 - Apresentação:</a:t>
            </a:r>
            <a:br>
              <a:rPr lang="pt-PT" sz="1800" smtClean="0"/>
            </a:br>
            <a:r>
              <a:rPr lang="pt-PT" sz="1800" smtClean="0"/>
              <a:t>1.1 - A normalização contabilística para as entidades do sector não lucrativo, doravante designadas ESNL, criada pelo presente decreto-lei insere-se na aplicação do Sistema de Normalização Contabilística (SNC) que sucede ao Plano Oficial de Contabilidade (POC).</a:t>
            </a:r>
            <a:br>
              <a:rPr lang="pt-PT" sz="1800" smtClean="0"/>
            </a:br>
            <a:r>
              <a:rPr lang="pt-PT" sz="1800" smtClean="0"/>
              <a:t>1.2 - O Sistema de Normalização Contabilística para Entidades do Sector não Lucrativo (SNC-ESNL) é composto pelos seguintes instrumentos:</a:t>
            </a:r>
            <a:br>
              <a:rPr lang="pt-PT" sz="1800" smtClean="0"/>
            </a:br>
            <a:r>
              <a:rPr lang="pt-PT" sz="1800" smtClean="0"/>
              <a:t>Bases para a apresentação de demonstrações financeiras (BADF);</a:t>
            </a:r>
            <a:br>
              <a:rPr lang="pt-PT" sz="1800" smtClean="0"/>
            </a:br>
            <a:r>
              <a:rPr lang="pt-PT" sz="1800" smtClean="0"/>
              <a:t>Modelos de demonstrações financeiras (MDF);</a:t>
            </a:r>
            <a:br>
              <a:rPr lang="pt-PT" sz="1800" smtClean="0"/>
            </a:br>
            <a:r>
              <a:rPr lang="pt-PT" sz="1800" smtClean="0"/>
              <a:t>Código de Contas (CC);</a:t>
            </a:r>
            <a:br>
              <a:rPr lang="pt-PT" sz="1800" smtClean="0"/>
            </a:br>
            <a:r>
              <a:rPr lang="pt-PT" sz="1800" smtClean="0"/>
              <a:t>Norma contabilística e de relato financeiro para entidades do sector não lucrativo (NCRF-ESNL);</a:t>
            </a:r>
            <a:br>
              <a:rPr lang="pt-PT" sz="1800" smtClean="0"/>
            </a:br>
            <a:r>
              <a:rPr lang="pt-PT" sz="1800" smtClean="0"/>
              <a:t>Normas interpretativas (NI).</a:t>
            </a:r>
            <a:br>
              <a:rPr lang="pt-PT" sz="1800" smtClean="0"/>
            </a:br>
            <a:endParaRPr lang="pt-PT" sz="180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QUESTÃO 12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457200" y="1268413"/>
            <a:ext cx="8229600" cy="4857750"/>
          </a:xfrm>
        </p:spPr>
        <p:txBody>
          <a:bodyPr>
            <a:normAutofit/>
          </a:bodyPr>
          <a:lstStyle/>
          <a:p>
            <a:pPr algn="just"/>
            <a:r>
              <a:rPr lang="pt-PT" sz="2000" smtClean="0"/>
              <a:t>Ficam dispensadas da aplicação da normalização contabilística para as ESNL as entidades cujas vendas e outros rendimentos não excedam €150.000 em nenhum dos dois exercícios anteriores, salvo quando integrem o perímetro de consolidação de uma entidade que apresente demonstrações financeiras consolidadas ou estejam obrigadas à apresentação de qualquer das demonstrações financeiras referidas no n.º1 do art.º 11.º por disposição legal ou estatutária ou por exigência das entidades públicas financiadoras.</a:t>
            </a:r>
          </a:p>
          <a:p>
            <a:pPr algn="just"/>
            <a:endParaRPr lang="pt-PT" sz="2000" smtClean="0"/>
          </a:p>
          <a:p>
            <a:pPr algn="just"/>
            <a:endParaRPr lang="pt-PT" sz="2000" smtClean="0"/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1763713" y="4581525"/>
            <a:ext cx="5616575" cy="1295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/>
              <a:t>Art.º 10.º n.º1 do DL 36-A/2011, de 9 de Março.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QUESTÃO 13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2000" dirty="0"/>
              <a:t>Ainda em 2012, a Ideias &amp; Ideias adquiriu uma </a:t>
            </a:r>
            <a:r>
              <a:rPr lang="pt-PT" sz="2000" dirty="0" smtClean="0"/>
              <a:t>impressora </a:t>
            </a:r>
            <a:r>
              <a:rPr lang="pt-PT" sz="2000" dirty="0"/>
              <a:t>a jato de tinta para </a:t>
            </a:r>
            <a:r>
              <a:rPr lang="pt-PT" sz="2000" dirty="0" smtClean="0"/>
              <a:t>grandes formatos</a:t>
            </a:r>
            <a:r>
              <a:rPr lang="pt-PT" sz="2000" dirty="0"/>
              <a:t>, que substituiu uma outra que deixou de </a:t>
            </a:r>
            <a:r>
              <a:rPr lang="pt-PT" sz="2000" dirty="0" smtClean="0"/>
              <a:t>ser </a:t>
            </a:r>
            <a:r>
              <a:rPr lang="pt-PT" sz="2000" dirty="0"/>
              <a:t>utilizada. Apesar de ter sido um </a:t>
            </a:r>
            <a:r>
              <a:rPr lang="pt-PT" sz="2000" dirty="0" smtClean="0"/>
              <a:t>investimento </a:t>
            </a:r>
            <a:r>
              <a:rPr lang="pt-PT" sz="2000" dirty="0"/>
              <a:t>de montante muito elevado (€300.000</a:t>
            </a:r>
            <a:r>
              <a:rPr lang="pt-PT" sz="2000" dirty="0" smtClean="0"/>
              <a:t>), o </a:t>
            </a:r>
            <a:r>
              <a:rPr lang="pt-PT" sz="2000" dirty="0"/>
              <a:t>mesmo justifica-se quer pelo facto </a:t>
            </a:r>
            <a:r>
              <a:rPr lang="pt-PT" sz="2000" dirty="0" smtClean="0"/>
              <a:t>de </a:t>
            </a:r>
            <a:r>
              <a:rPr lang="pt-PT" sz="2000" dirty="0"/>
              <a:t>dotar a empresa de novas capacidades em termos </a:t>
            </a:r>
            <a:r>
              <a:rPr lang="pt-PT" sz="2000" dirty="0" smtClean="0"/>
              <a:t>de </a:t>
            </a:r>
            <a:r>
              <a:rPr lang="pt-PT" sz="2000" dirty="0"/>
              <a:t>produções de grandes </a:t>
            </a:r>
            <a:r>
              <a:rPr lang="pt-PT" sz="2000" dirty="0" smtClean="0"/>
              <a:t>formatos (</a:t>
            </a:r>
            <a:r>
              <a:rPr lang="pt-PT" sz="2000" dirty="0"/>
              <a:t>como, por exemplo, telas publicitárias para </a:t>
            </a:r>
            <a:r>
              <a:rPr lang="pt-PT" sz="2000" dirty="0" smtClean="0"/>
              <a:t>colocar </a:t>
            </a:r>
            <a:r>
              <a:rPr lang="pt-PT" sz="2000" dirty="0"/>
              <a:t>no exterior de edifícios) quer pela maior </a:t>
            </a:r>
            <a:r>
              <a:rPr lang="pt-PT" sz="2000" dirty="0" smtClean="0"/>
              <a:t>economia </a:t>
            </a:r>
            <a:r>
              <a:rPr lang="pt-PT" sz="2000" dirty="0"/>
              <a:t>no consumo de tintas. A instalação e </a:t>
            </a:r>
            <a:r>
              <a:rPr lang="pt-PT" sz="2000" dirty="0" smtClean="0"/>
              <a:t>entrada </a:t>
            </a:r>
            <a:r>
              <a:rPr lang="pt-PT" sz="2000" dirty="0"/>
              <a:t>em funcionamento da nova </a:t>
            </a:r>
            <a:r>
              <a:rPr lang="pt-PT" sz="2000" dirty="0" smtClean="0"/>
              <a:t>impressora </a:t>
            </a:r>
            <a:r>
              <a:rPr lang="pt-PT" sz="2000" dirty="0"/>
              <a:t>implicou gastos adicionais no valor de </a:t>
            </a:r>
            <a:r>
              <a:rPr lang="pt-PT" sz="2000" dirty="0" smtClean="0"/>
              <a:t>€27.000</a:t>
            </a:r>
            <a:r>
              <a:rPr lang="pt-PT" sz="2000" dirty="0"/>
              <a:t>, ainda antes do início da </a:t>
            </a:r>
            <a:r>
              <a:rPr lang="pt-PT" sz="2000" dirty="0" smtClean="0"/>
              <a:t>utilização deste </a:t>
            </a:r>
            <a:r>
              <a:rPr lang="pt-PT" sz="2000" dirty="0"/>
              <a:t>equipamento.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2000" dirty="0"/>
              <a:t>Relativamente às quantias </a:t>
            </a:r>
            <a:r>
              <a:rPr lang="pt-PT" sz="2000" dirty="0" err="1"/>
              <a:t>dispendidas</a:t>
            </a:r>
            <a:r>
              <a:rPr lang="pt-PT" sz="2000" dirty="0"/>
              <a:t>, a Ideias &amp; </a:t>
            </a:r>
            <a:r>
              <a:rPr lang="pt-PT" sz="2000" dirty="0" smtClean="0"/>
              <a:t>Ideias </a:t>
            </a:r>
            <a:r>
              <a:rPr lang="pt-PT" sz="2000" dirty="0"/>
              <a:t>deverá: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2000" b="1" dirty="0"/>
              <a:t>a</a:t>
            </a:r>
            <a:r>
              <a:rPr lang="pt-PT" sz="2000" b="1" dirty="0" smtClean="0"/>
              <a:t>) Ter </a:t>
            </a:r>
            <a:r>
              <a:rPr lang="pt-PT" sz="2000" b="1" dirty="0"/>
              <a:t>registado a quantia de €327.000 a débito de </a:t>
            </a:r>
            <a:r>
              <a:rPr lang="pt-PT" sz="2000" b="1" dirty="0" smtClean="0"/>
              <a:t>433 Ativos </a:t>
            </a:r>
            <a:r>
              <a:rPr lang="pt-PT" sz="2000" b="1" dirty="0"/>
              <a:t>fixos tangíveis – </a:t>
            </a:r>
            <a:r>
              <a:rPr lang="pt-PT" sz="2000" b="1" dirty="0" smtClean="0"/>
              <a:t> Equipamento </a:t>
            </a:r>
            <a:r>
              <a:rPr lang="pt-PT" sz="2000" b="1" dirty="0"/>
              <a:t>básico.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b) Ter </a:t>
            </a:r>
            <a:r>
              <a:rPr lang="pt-PT" sz="2000" dirty="0"/>
              <a:t>registado a quantia de €300.000 a débito de </a:t>
            </a:r>
            <a:r>
              <a:rPr lang="pt-PT" sz="2000" dirty="0" smtClean="0"/>
              <a:t>433 Ativos </a:t>
            </a:r>
            <a:r>
              <a:rPr lang="pt-PT" sz="2000" dirty="0"/>
              <a:t>fixos tangíveis – </a:t>
            </a:r>
            <a:r>
              <a:rPr lang="pt-PT" sz="2000" dirty="0" smtClean="0"/>
              <a:t> Equipamento </a:t>
            </a:r>
            <a:r>
              <a:rPr lang="pt-PT" sz="2000" dirty="0"/>
              <a:t>básico e os restantes €27.000 nas </a:t>
            </a:r>
            <a:r>
              <a:rPr lang="pt-PT" sz="2000" dirty="0" smtClean="0"/>
              <a:t>correspondentes </a:t>
            </a:r>
            <a:r>
              <a:rPr lang="pt-PT" sz="2000" dirty="0"/>
              <a:t>contas de gastos por </a:t>
            </a:r>
            <a:r>
              <a:rPr lang="pt-PT" sz="2000" dirty="0" smtClean="0"/>
              <a:t>naturezas</a:t>
            </a:r>
            <a:r>
              <a:rPr lang="pt-PT" sz="2000" dirty="0"/>
              <a:t>, em 2012.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c) Ter </a:t>
            </a:r>
            <a:r>
              <a:rPr lang="pt-PT" sz="2000" dirty="0"/>
              <a:t>registado a quantia de €300.000 a débito de </a:t>
            </a:r>
            <a:r>
              <a:rPr lang="pt-PT" sz="2000" dirty="0" smtClean="0"/>
              <a:t>433 Ativos </a:t>
            </a:r>
            <a:r>
              <a:rPr lang="pt-PT" sz="2000" dirty="0"/>
              <a:t>fixos tangíveis – </a:t>
            </a:r>
            <a:r>
              <a:rPr lang="pt-PT" sz="2000" dirty="0" smtClean="0"/>
              <a:t> Equipamento </a:t>
            </a:r>
            <a:r>
              <a:rPr lang="pt-PT" sz="2000" dirty="0"/>
              <a:t>básico e os restantes € 27.000 em 446 </a:t>
            </a:r>
            <a:r>
              <a:rPr lang="pt-PT" sz="2000" dirty="0" err="1" smtClean="0"/>
              <a:t>Activos</a:t>
            </a:r>
            <a:r>
              <a:rPr lang="pt-PT" sz="2000" dirty="0" smtClean="0"/>
              <a:t> </a:t>
            </a:r>
            <a:r>
              <a:rPr lang="pt-PT" sz="2000" dirty="0" err="1"/>
              <a:t>intagiveis</a:t>
            </a:r>
            <a:r>
              <a:rPr lang="pt-PT" sz="2000" dirty="0"/>
              <a:t> – Outros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</a:t>
            </a:r>
            <a:r>
              <a:rPr lang="pt-PT" sz="2000" dirty="0" err="1" smtClean="0"/>
              <a:t>activos</a:t>
            </a:r>
            <a:r>
              <a:rPr lang="pt-PT" sz="2000" dirty="0" smtClean="0"/>
              <a:t> </a:t>
            </a:r>
            <a:r>
              <a:rPr lang="pt-PT" sz="2000" dirty="0"/>
              <a:t>intangíveis.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D)Nenhuma </a:t>
            </a:r>
            <a:r>
              <a:rPr lang="pt-PT" sz="2000" dirty="0"/>
              <a:t>das anteriores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20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2000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2000" dirty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2000" dirty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2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QUESTÃO 14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 rtlCol="0">
            <a:normAutofit lnSpcReduction="1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2000" dirty="0"/>
              <a:t>A impressora substituída tinha sido adquirida em </a:t>
            </a:r>
            <a:r>
              <a:rPr lang="pt-PT" sz="2000" dirty="0" smtClean="0"/>
              <a:t>Espanha </a:t>
            </a:r>
            <a:r>
              <a:rPr lang="pt-PT" sz="2000" dirty="0"/>
              <a:t>por €160.000, tinha entrado em </a:t>
            </a:r>
            <a:r>
              <a:rPr lang="pt-PT" sz="2000" dirty="0" smtClean="0"/>
              <a:t>funcionamento </a:t>
            </a:r>
            <a:r>
              <a:rPr lang="pt-PT" sz="2000" dirty="0"/>
              <a:t>em 2008 e estava a ser depreciada </a:t>
            </a:r>
            <a:r>
              <a:rPr lang="pt-PT" sz="2000" dirty="0" smtClean="0"/>
              <a:t>pelo </a:t>
            </a:r>
            <a:r>
              <a:rPr lang="pt-PT" sz="2000" dirty="0"/>
              <a:t>método da linha reta (quotas </a:t>
            </a:r>
            <a:r>
              <a:rPr lang="pt-PT" sz="2000" dirty="0" smtClean="0"/>
              <a:t>anuais</a:t>
            </a:r>
            <a:r>
              <a:rPr lang="pt-PT" sz="2000" dirty="0"/>
              <a:t>). Tinham sido considerados inicialmente uma </a:t>
            </a:r>
            <a:r>
              <a:rPr lang="pt-PT" sz="2000" dirty="0" smtClean="0"/>
              <a:t>vida </a:t>
            </a:r>
            <a:r>
              <a:rPr lang="pt-PT" sz="2000" dirty="0"/>
              <a:t>útil de oito anos e um </a:t>
            </a:r>
            <a:r>
              <a:rPr lang="pt-PT" sz="2000" dirty="0" smtClean="0"/>
              <a:t>valor residual </a:t>
            </a:r>
            <a:r>
              <a:rPr lang="pt-PT" sz="2000" dirty="0"/>
              <a:t>nulo. </a:t>
            </a:r>
            <a:r>
              <a:rPr lang="pt-PT" sz="2000" dirty="0" smtClean="0"/>
              <a:t> Aquando </a:t>
            </a:r>
            <a:r>
              <a:rPr lang="pt-PT" sz="2000" dirty="0"/>
              <a:t>da aquisição da nova impressora, a Ideias </a:t>
            </a:r>
            <a:r>
              <a:rPr lang="pt-PT" sz="2000" dirty="0" smtClean="0"/>
              <a:t>&amp;Ideias </a:t>
            </a:r>
            <a:r>
              <a:rPr lang="pt-PT" sz="2000" dirty="0"/>
              <a:t>colocou a impressora desativada </a:t>
            </a:r>
            <a:r>
              <a:rPr lang="pt-PT" sz="2000" dirty="0" smtClean="0"/>
              <a:t>num </a:t>
            </a:r>
            <a:r>
              <a:rPr lang="pt-PT" sz="2000" dirty="0"/>
              <a:t>armazém, na expectativa de a conseguir vender </a:t>
            </a:r>
            <a:r>
              <a:rPr lang="pt-PT" sz="2000" dirty="0" smtClean="0"/>
              <a:t>num </a:t>
            </a:r>
            <a:r>
              <a:rPr lang="pt-PT" sz="2000" dirty="0"/>
              <a:t>curtíssimo prazo.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Em </a:t>
            </a:r>
            <a:r>
              <a:rPr lang="pt-PT" sz="2000" dirty="0"/>
              <a:t>2012, a Ideias &amp; Ideias deverá ter registado, </a:t>
            </a:r>
            <a:r>
              <a:rPr lang="pt-PT" sz="2000" dirty="0" smtClean="0"/>
              <a:t>na contabilidade</a:t>
            </a:r>
            <a:r>
              <a:rPr lang="pt-PT" sz="2000" dirty="0"/>
              <a:t>: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b="1" dirty="0" smtClean="0"/>
              <a:t>	a) A </a:t>
            </a:r>
            <a:r>
              <a:rPr lang="pt-PT" sz="2000" b="1" dirty="0"/>
              <a:t>quantia de €80.000 a débito de uma subconta de </a:t>
            </a:r>
            <a:r>
              <a:rPr lang="pt-PT" sz="2000" b="1" dirty="0" smtClean="0"/>
              <a:t>46 Ativos </a:t>
            </a:r>
            <a:r>
              <a:rPr lang="pt-PT" sz="2000" b="1" dirty="0"/>
              <a:t>não correntes detidos </a:t>
            </a:r>
            <a:r>
              <a:rPr lang="pt-PT" sz="2000" b="1" dirty="0" smtClean="0"/>
              <a:t>para </a:t>
            </a:r>
            <a:r>
              <a:rPr lang="pt-PT" sz="2000" b="1" dirty="0"/>
              <a:t>venda.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b) A </a:t>
            </a:r>
            <a:r>
              <a:rPr lang="pt-PT" sz="2000" dirty="0"/>
              <a:t>quantia de €100.000 a débito de uma subconta de </a:t>
            </a:r>
            <a:r>
              <a:rPr lang="pt-PT" sz="2000" dirty="0" smtClean="0"/>
              <a:t>46 </a:t>
            </a:r>
            <a:r>
              <a:rPr lang="pt-PT" sz="2000" dirty="0"/>
              <a:t>Ativos não correntes detidos </a:t>
            </a:r>
            <a:r>
              <a:rPr lang="pt-PT" sz="2000" dirty="0" smtClean="0"/>
              <a:t>para </a:t>
            </a:r>
            <a:r>
              <a:rPr lang="pt-PT" sz="2000" dirty="0"/>
              <a:t>venda.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c) A </a:t>
            </a:r>
            <a:r>
              <a:rPr lang="pt-PT" sz="2000" dirty="0"/>
              <a:t>quantia de €80.000 a débito de 655 Perdas por </a:t>
            </a:r>
            <a:r>
              <a:rPr lang="pt-PT" sz="2000" dirty="0" smtClean="0"/>
              <a:t>imparidade </a:t>
            </a:r>
            <a:r>
              <a:rPr lang="pt-PT" sz="2000" dirty="0"/>
              <a:t>– Em ativos fixos </a:t>
            </a:r>
            <a:r>
              <a:rPr lang="pt-PT" sz="2000" dirty="0" smtClean="0"/>
              <a:t>tangíveis</a:t>
            </a:r>
            <a:r>
              <a:rPr lang="pt-PT" sz="2000" dirty="0"/>
              <a:t>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D) Nenhuma </a:t>
            </a:r>
            <a:r>
              <a:rPr lang="pt-PT" sz="2000" dirty="0"/>
              <a:t>das anteriores.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2000" dirty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2000" dirty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2000" dirty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95288" y="476250"/>
            <a:ext cx="8229600" cy="6048375"/>
          </a:xfrm>
        </p:spPr>
        <p:txBody>
          <a:bodyPr rtlCol="0">
            <a:normAutofit fontScale="92500" lnSpcReduction="1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1900" dirty="0"/>
              <a:t>António Alves, Bernardo Barroso e Carlos Carvalho </a:t>
            </a:r>
            <a:r>
              <a:rPr lang="pt-PT" sz="1900" dirty="0" smtClean="0"/>
              <a:t>conheceram-se </a:t>
            </a:r>
            <a:r>
              <a:rPr lang="pt-PT" sz="1900" dirty="0"/>
              <a:t>quando, nos anos 80, </a:t>
            </a:r>
            <a:r>
              <a:rPr lang="pt-PT" sz="1900" dirty="0" smtClean="0"/>
              <a:t>frequentaram </a:t>
            </a:r>
            <a:r>
              <a:rPr lang="pt-PT" sz="1900" dirty="0"/>
              <a:t>a mesma escola secundária. Morando </a:t>
            </a:r>
            <a:r>
              <a:rPr lang="pt-PT" sz="1900" dirty="0" smtClean="0"/>
              <a:t>todos </a:t>
            </a:r>
            <a:r>
              <a:rPr lang="pt-PT" sz="1900" dirty="0"/>
              <a:t>no mesmo bairro, rapidamente </a:t>
            </a:r>
            <a:r>
              <a:rPr lang="pt-PT" sz="1900" dirty="0" smtClean="0"/>
              <a:t>se </a:t>
            </a:r>
            <a:r>
              <a:rPr lang="pt-PT" sz="1900" dirty="0"/>
              <a:t>tornaram amigos </a:t>
            </a:r>
            <a:r>
              <a:rPr lang="pt-PT" sz="1900" dirty="0" smtClean="0"/>
              <a:t>inseparáveis.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1900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1900" dirty="0" smtClean="0"/>
              <a:t>No </a:t>
            </a:r>
            <a:r>
              <a:rPr lang="pt-PT" sz="1900" dirty="0"/>
              <a:t>princípio dos anos 90 os três amigos concluíram </a:t>
            </a:r>
            <a:r>
              <a:rPr lang="pt-PT" sz="1900" dirty="0" smtClean="0"/>
              <a:t>a </a:t>
            </a:r>
            <a:r>
              <a:rPr lang="pt-PT" sz="1900" dirty="0"/>
              <a:t>licenciatura em Marketing e </a:t>
            </a:r>
            <a:r>
              <a:rPr lang="pt-PT" sz="1900" dirty="0" smtClean="0"/>
              <a:t>Publicidade</a:t>
            </a:r>
            <a:r>
              <a:rPr lang="pt-PT" sz="1900" dirty="0"/>
              <a:t>. Enquanto frequentavam a universidade, </a:t>
            </a:r>
            <a:r>
              <a:rPr lang="pt-PT" sz="1900" dirty="0" smtClean="0"/>
              <a:t>António</a:t>
            </a:r>
            <a:r>
              <a:rPr lang="pt-PT" sz="1900" dirty="0"/>
              <a:t>, Bernardo e Carlos foram </a:t>
            </a:r>
            <a:r>
              <a:rPr lang="pt-PT" sz="1900" dirty="0" smtClean="0"/>
              <a:t>efetuando </a:t>
            </a:r>
            <a:r>
              <a:rPr lang="pt-PT" sz="1900" dirty="0"/>
              <a:t>trabalhos, em diversas áreas, tais como </a:t>
            </a:r>
            <a:r>
              <a:rPr lang="pt-PT" sz="1900" dirty="0" smtClean="0"/>
              <a:t>preparação </a:t>
            </a:r>
            <a:r>
              <a:rPr lang="pt-PT" sz="1900" dirty="0"/>
              <a:t>de textos humorísticos para </a:t>
            </a:r>
            <a:r>
              <a:rPr lang="pt-PT" sz="1900" dirty="0" smtClean="0"/>
              <a:t>programas </a:t>
            </a:r>
            <a:r>
              <a:rPr lang="pt-PT" sz="1900" dirty="0"/>
              <a:t>de TV e espetáculos ao vivo de artistas </a:t>
            </a:r>
            <a:r>
              <a:rPr lang="pt-PT" sz="1900" dirty="0" smtClean="0"/>
              <a:t>conhecidos </a:t>
            </a:r>
            <a:r>
              <a:rPr lang="pt-PT" sz="1900" dirty="0"/>
              <a:t>e colaboração com agências </a:t>
            </a:r>
            <a:r>
              <a:rPr lang="pt-PT" sz="1900" dirty="0" smtClean="0"/>
              <a:t>de </a:t>
            </a:r>
            <a:r>
              <a:rPr lang="pt-PT" sz="1900" dirty="0"/>
              <a:t>publicidade na preparação de campanhas </a:t>
            </a:r>
            <a:r>
              <a:rPr lang="pt-PT" sz="1900" dirty="0" smtClean="0"/>
              <a:t>publicitárias </a:t>
            </a:r>
            <a:r>
              <a:rPr lang="pt-PT" sz="1900" dirty="0"/>
              <a:t>para TV, rádio e imprensa </a:t>
            </a:r>
            <a:r>
              <a:rPr lang="pt-PT" sz="1900" dirty="0" smtClean="0"/>
              <a:t>escrita.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1900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1900" dirty="0" smtClean="0"/>
              <a:t>Concluída </a:t>
            </a:r>
            <a:r>
              <a:rPr lang="pt-PT" sz="1900" dirty="0"/>
              <a:t>a licenciatura, em 1993, os três amigos </a:t>
            </a:r>
            <a:r>
              <a:rPr lang="pt-PT" sz="1900" dirty="0" smtClean="0"/>
              <a:t>decidiram </a:t>
            </a:r>
            <a:r>
              <a:rPr lang="pt-PT" sz="1900" dirty="0"/>
              <a:t>constituir uma sociedade, a </a:t>
            </a:r>
            <a:r>
              <a:rPr lang="pt-PT" sz="1900" dirty="0" smtClean="0"/>
              <a:t>Ideias </a:t>
            </a:r>
            <a:r>
              <a:rPr lang="pt-PT" sz="1900" dirty="0"/>
              <a:t>&amp; Ideias Lda., a qual teve um crescimento </a:t>
            </a:r>
            <a:r>
              <a:rPr lang="pt-PT" sz="1900" dirty="0" smtClean="0"/>
              <a:t>fulgurante </a:t>
            </a:r>
            <a:r>
              <a:rPr lang="pt-PT" sz="1900" dirty="0"/>
              <a:t>logo desde o início. Com efeito, a </a:t>
            </a:r>
            <a:r>
              <a:rPr lang="pt-PT" sz="1900" dirty="0" smtClean="0"/>
              <a:t>reputação </a:t>
            </a:r>
            <a:r>
              <a:rPr lang="pt-PT" sz="1900" dirty="0"/>
              <a:t>que os três amigos e agora sócios tinham</a:t>
            </a:r>
            <a:r>
              <a:rPr lang="pt-PT" sz="1900" dirty="0" smtClean="0"/>
              <a:t>, determinou </a:t>
            </a:r>
            <a:r>
              <a:rPr lang="pt-PT" sz="1900" dirty="0"/>
              <a:t>uma elevada procura dos </a:t>
            </a:r>
            <a:r>
              <a:rPr lang="pt-PT" sz="1900" dirty="0" smtClean="0"/>
              <a:t>seus serviços.</a:t>
            </a:r>
            <a:r>
              <a:rPr lang="pt-PT" sz="1900" dirty="0"/>
              <a:t> Por isso, rapidamente tiveram </a:t>
            </a:r>
            <a:r>
              <a:rPr lang="pt-PT" sz="1900" dirty="0" smtClean="0"/>
              <a:t>necessidade </a:t>
            </a:r>
            <a:r>
              <a:rPr lang="pt-PT" sz="1900" dirty="0"/>
              <a:t>de contratar mais colaboradores, </a:t>
            </a:r>
            <a:r>
              <a:rPr lang="pt-PT" sz="1900" dirty="0" smtClean="0"/>
              <a:t>que </a:t>
            </a:r>
            <a:r>
              <a:rPr lang="pt-PT" sz="1900" dirty="0"/>
              <a:t>recrutaram principalmente entre antigos </a:t>
            </a:r>
            <a:r>
              <a:rPr lang="pt-PT" sz="1900" dirty="0" smtClean="0"/>
              <a:t>colegas de </a:t>
            </a:r>
            <a:r>
              <a:rPr lang="pt-PT" sz="1900" dirty="0"/>
              <a:t>curso. </a:t>
            </a:r>
            <a:endParaRPr lang="pt-PT" sz="1900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1900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1900" dirty="0"/>
              <a:t>O esforço exigido a todos, sócios e colaboradores, </a:t>
            </a:r>
            <a:r>
              <a:rPr lang="pt-PT" sz="1900" dirty="0" smtClean="0"/>
              <a:t>determinou </a:t>
            </a:r>
            <a:r>
              <a:rPr lang="pt-PT" sz="1900" dirty="0"/>
              <a:t>que António, Bernardo e </a:t>
            </a:r>
            <a:r>
              <a:rPr lang="pt-PT" sz="1900" dirty="0" smtClean="0"/>
              <a:t>Carlos </a:t>
            </a:r>
            <a:r>
              <a:rPr lang="pt-PT" sz="1900" dirty="0"/>
              <a:t>entendessem ser justa a participação de </a:t>
            </a:r>
            <a:r>
              <a:rPr lang="pt-PT" sz="1900" dirty="0" smtClean="0"/>
              <a:t>outros </a:t>
            </a:r>
            <a:r>
              <a:rPr lang="pt-PT" sz="1900" dirty="0"/>
              <a:t>colaboradores no capital social da </a:t>
            </a:r>
            <a:r>
              <a:rPr lang="pt-PT" sz="1900" dirty="0" smtClean="0"/>
              <a:t>Ideias </a:t>
            </a:r>
            <a:r>
              <a:rPr lang="pt-PT" sz="1900" dirty="0"/>
              <a:t>&amp; Ideias Lda..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1900" dirty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1800" dirty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18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20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2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pt-PT" sz="4000" smtClean="0"/>
              <a:t/>
            </a:r>
            <a:br>
              <a:rPr lang="pt-PT" sz="4000" smtClean="0"/>
            </a:br>
            <a:r>
              <a:rPr lang="pt-PT" sz="1800" b="1" u="sng" smtClean="0"/>
              <a:t>ACTIVOS NÃO CORRENTES DETIDOS PARA VENDA E UNIDADES OPERACIONAIS DESCONTINUADAS</a:t>
            </a:r>
            <a:r>
              <a:rPr lang="pt-PT" sz="1800" smtClean="0"/>
              <a:t/>
            </a:r>
            <a:br>
              <a:rPr lang="pt-PT" sz="1800" smtClean="0"/>
            </a:br>
            <a:endParaRPr lang="pt-PT" sz="1800" smtClean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457200" y="1268413"/>
            <a:ext cx="8229600" cy="4857750"/>
          </a:xfrm>
        </p:spPr>
        <p:txBody>
          <a:bodyPr>
            <a:normAutofit/>
          </a:bodyPr>
          <a:lstStyle/>
          <a:p>
            <a:pPr algn="just"/>
            <a:r>
              <a:rPr lang="pt-PT" sz="1600" b="1" u="sng" smtClean="0"/>
              <a:t>Tem como objectivo especificar:</a:t>
            </a:r>
            <a:endParaRPr lang="pt-PT" sz="1600" smtClean="0"/>
          </a:p>
          <a:p>
            <a:pPr algn="just"/>
            <a:r>
              <a:rPr lang="pt-PT" sz="1600" smtClean="0"/>
              <a:t>A contabilização dos activos detidos para venda,  e</a:t>
            </a:r>
          </a:p>
          <a:p>
            <a:pPr algn="just"/>
            <a:r>
              <a:rPr lang="pt-PT" sz="1600" smtClean="0"/>
              <a:t>A apresentação e divulgação de operações descontinuadas</a:t>
            </a:r>
          </a:p>
          <a:p>
            <a:pPr algn="just"/>
            <a:r>
              <a:rPr lang="pt-PT" sz="1600" smtClean="0"/>
              <a:t>Segundo a NCRF 8, os activos não correntes (ou grupos para alienação) devem ser classificados como definidos para venda, caso o seu valor contabilístico venha a ser </a:t>
            </a:r>
            <a:r>
              <a:rPr lang="pt-PT" sz="1600" b="1" smtClean="0"/>
              <a:t>recuperado, principalmente, através da sua venda e não pelo seu uso continuado</a:t>
            </a:r>
            <a:r>
              <a:rPr lang="pt-PT" sz="1600" smtClean="0"/>
              <a:t>.</a:t>
            </a:r>
          </a:p>
          <a:p>
            <a:pPr algn="just"/>
            <a:r>
              <a:rPr lang="pt-PT" sz="1600" smtClean="0"/>
              <a:t>Foi criada uma nova rubrica no Balanço: Activos não correntes detidos para venda. A transferência para esta rubrica deve apenas acontecer quando o activo esteja disponível para venda imediata na sua condição actual e a sua venda seja altamente provável.</a:t>
            </a:r>
          </a:p>
          <a:p>
            <a:pPr algn="just"/>
            <a:r>
              <a:rPr lang="pt-PT" sz="1600" smtClean="0"/>
              <a:t>A NCRF especifica que a venda é considerada altamente provável quando os gestores têm um plano para venda do activo, identificação do comprador e finalização da operação e esse plano se tenha já iniciado. </a:t>
            </a:r>
            <a:r>
              <a:rPr lang="pt-PT" sz="1600" b="1" smtClean="0"/>
              <a:t>A venda deverá ser concretizada no prazo de um ano após a data da classificação,</a:t>
            </a:r>
            <a:r>
              <a:rPr lang="pt-PT" sz="1600" smtClean="0"/>
              <a:t> excepto se o atraso for originado por eventos ou circunstâncias fora do controlo da entidade e existir evidência suficiente de que a entidade continua comprometida com o seu plano de venda.</a:t>
            </a:r>
          </a:p>
          <a:p>
            <a:pPr algn="just"/>
            <a:r>
              <a:rPr lang="pt-PT" sz="1600" smtClean="0"/>
              <a:t>Caso o activo de longo prazo não se destine a venda, mas sim a </a:t>
            </a:r>
            <a:r>
              <a:rPr lang="pt-PT" sz="1600" b="1" smtClean="0"/>
              <a:t>abate</a:t>
            </a:r>
            <a:r>
              <a:rPr lang="pt-PT" sz="1600" smtClean="0"/>
              <a:t>, </a:t>
            </a:r>
            <a:r>
              <a:rPr lang="pt-PT" sz="1600" b="1" smtClean="0"/>
              <a:t>não poderá ser classificado nesta nova categoria, uma vez que não se destina a venda.</a:t>
            </a:r>
          </a:p>
          <a:p>
            <a:pPr algn="just">
              <a:lnSpc>
                <a:spcPct val="90000"/>
              </a:lnSpc>
              <a:buFont typeface="Arial" charset="0"/>
              <a:buNone/>
            </a:pPr>
            <a:endParaRPr lang="pt-PT" sz="1600" b="1" smtClean="0"/>
          </a:p>
          <a:p>
            <a:pPr algn="just">
              <a:lnSpc>
                <a:spcPct val="90000"/>
              </a:lnSpc>
              <a:buFont typeface="Arial" charset="0"/>
              <a:buNone/>
            </a:pPr>
            <a:endParaRPr lang="pt-PT" sz="1600" smtClean="0"/>
          </a:p>
          <a:p>
            <a:pPr algn="just">
              <a:lnSpc>
                <a:spcPct val="90000"/>
              </a:lnSpc>
              <a:buFont typeface="Arial" charset="0"/>
              <a:buNone/>
            </a:pPr>
            <a:endParaRPr lang="pt-PT" sz="160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r>
              <a:rPr lang="pt-PT" sz="4000" smtClean="0"/>
              <a:t/>
            </a:r>
            <a:br>
              <a:rPr lang="pt-PT" sz="4000" smtClean="0"/>
            </a:br>
            <a:r>
              <a:rPr lang="pt-PT" sz="1800" b="1" u="sng" smtClean="0"/>
              <a:t>ACTIVOS NÃO CORRENTES DETIDOS PARA VENDA E UNIDADES OPERACIONAIS DESCONTINUADAS</a:t>
            </a:r>
            <a:r>
              <a:rPr lang="pt-PT" sz="1800" smtClean="0"/>
              <a:t/>
            </a:r>
            <a:br>
              <a:rPr lang="pt-PT" sz="1800" smtClean="0"/>
            </a:br>
            <a:endParaRPr lang="pt-PT" sz="1800" smtClean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457200" y="1268413"/>
            <a:ext cx="8229600" cy="4857750"/>
          </a:xfrm>
        </p:spPr>
        <p:txBody>
          <a:bodyPr>
            <a:normAutofit/>
          </a:bodyPr>
          <a:lstStyle/>
          <a:p>
            <a:pPr algn="just"/>
            <a:r>
              <a:rPr lang="pt-PT" sz="1800" smtClean="0"/>
              <a:t>Um activo não corrente detido para venda deve ser </a:t>
            </a:r>
            <a:r>
              <a:rPr lang="pt-PT" sz="1800" b="1" smtClean="0"/>
              <a:t>mensurado</a:t>
            </a:r>
            <a:r>
              <a:rPr lang="pt-PT" sz="1800" smtClean="0"/>
              <a:t> ao mais baixo entre o seu valor líquido contabilístico e o seu justo valor, deduzido dos custos para vender.</a:t>
            </a:r>
          </a:p>
          <a:p>
            <a:pPr algn="just"/>
            <a:r>
              <a:rPr lang="pt-PT" sz="1800" smtClean="0"/>
              <a:t>Caso o valor líquido contabilístico exceda o valor de realização, deverá ser reconhecida uma perda por imparidade. Se subsequentemente, o valor de realização aumentar, a perda por imparidade será revertida, isto é reconhece-se um ganho no período. No entanto, esse ganho é limitado ao montante das perdas por imparidade reconhecidas no passado. Desta forma, poderá apenas ser reposto o anterior valor contabilístico.</a:t>
            </a:r>
          </a:p>
          <a:p>
            <a:pPr algn="just"/>
            <a:r>
              <a:rPr lang="pt-PT" sz="1800" b="1" smtClean="0"/>
              <a:t>Um activo detido para venda não deve ser objecto de depreciação ou amortização</a:t>
            </a:r>
            <a:r>
              <a:rPr lang="pt-PT" sz="1800" smtClean="0"/>
              <a:t>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Posição do Número do Diapositivo 5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ACEFADC0-3DD3-4546-BBC2-14808FD607CA}" type="slidenum">
              <a:rPr lang="pt-PT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22</a:t>
            </a:fld>
            <a:endParaRPr lang="pt-PT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pt-PT" sz="1800" b="1" u="sng" smtClean="0"/>
              <a:t>ACTIVOS NÃO CORRENTES DETIDOS PARA VENDA E UNIDADES OPERACIONAIS DESCONTINUADAS</a:t>
            </a:r>
            <a:r>
              <a:rPr lang="pt-PT" sz="1800" smtClean="0"/>
              <a:t/>
            </a:r>
            <a:br>
              <a:rPr lang="pt-PT" sz="1800" smtClean="0"/>
            </a:br>
            <a:endParaRPr lang="pt-PT" sz="1800" smtClean="0"/>
          </a:p>
        </p:txBody>
      </p:sp>
      <p:graphicFrame>
        <p:nvGraphicFramePr>
          <p:cNvPr id="6" name="Marcador de Posição de Conteúdo 5"/>
          <p:cNvGraphicFramePr>
            <a:graphicFrameLocks noGrp="1"/>
          </p:cNvGraphicFramePr>
          <p:nvPr>
            <p:ph idx="4294967295"/>
          </p:nvPr>
        </p:nvGraphicFramePr>
        <p:xfrm>
          <a:off x="179388" y="1196975"/>
          <a:ext cx="8643937" cy="5275899"/>
        </p:xfrm>
        <a:graphic>
          <a:graphicData uri="http://schemas.openxmlformats.org/drawingml/2006/table">
            <a:tbl>
              <a:tblPr/>
              <a:tblGrid>
                <a:gridCol w="2881312"/>
                <a:gridCol w="2881313"/>
                <a:gridCol w="2881312"/>
              </a:tblGrid>
              <a:tr h="885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PT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SITUAÇÃO INICIAL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SITUAÇÃO ACTUAL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RECUPERAÇÃO DO ACTIVO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PELO SEU USO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PELA SUA VENDA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189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APRESENTAÇÃO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ACTIVO IMOBILIZADO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ACTIVO NÃO CORRENTE DETIDO PARA VENDA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1189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MENSURAÇÃO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CUSTO OU JUSTO VALOR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MENOR ENTRE CUSTO E VALOR LÍQUIDO REALIZÁVEL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189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DEPRECIAÇÃO OU AMORTIZAÇÃO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EFECTUAM-SE DEPRECIAÇÕES OU AMORTIZAÇÕES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NÃO É DEPRECIÁVEL OU AMORTIZÁVEL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5" name="Marcador de Posição do Número do Diapositivo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52EF653-FAFA-460D-8C4B-0437EC7A6E8F}" type="slidenum">
              <a:rPr lang="pt-PT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22</a:t>
            </a:fld>
            <a:endParaRPr lang="pt-PT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QUESTÃO 17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24578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pPr algn="just"/>
            <a:r>
              <a:rPr lang="pt-PT" sz="2000" smtClean="0"/>
              <a:t>A Ideias &amp; Ideias consome quantidades significativas de tinta, ao usar a impressora na realização dos trabalhos que lhe são contratados. </a:t>
            </a:r>
          </a:p>
          <a:p>
            <a:pPr algn="just"/>
            <a:r>
              <a:rPr lang="pt-PT" sz="2000" smtClean="0"/>
              <a:t>Na Demonstração dos Resultados por Funções, o custo anual suportado com a tinta consumida na produção dos trabalhos classifica-se como: </a:t>
            </a:r>
          </a:p>
          <a:p>
            <a:pPr algn="just">
              <a:buFont typeface="Arial" charset="0"/>
              <a:buNone/>
            </a:pPr>
            <a:r>
              <a:rPr lang="pt-PT" sz="2000" smtClean="0"/>
              <a:t>	a) Custo administrativo. </a:t>
            </a:r>
          </a:p>
          <a:p>
            <a:pPr algn="just">
              <a:buFont typeface="Arial" charset="0"/>
              <a:buNone/>
            </a:pPr>
            <a:r>
              <a:rPr lang="pt-PT" sz="2000" smtClean="0"/>
              <a:t>	b) Custo de financiamento. </a:t>
            </a:r>
          </a:p>
          <a:p>
            <a:pPr algn="just">
              <a:buFont typeface="Arial" charset="0"/>
              <a:buNone/>
            </a:pPr>
            <a:r>
              <a:rPr lang="pt-PT" sz="2000" smtClean="0"/>
              <a:t>	</a:t>
            </a:r>
            <a:r>
              <a:rPr lang="pt-PT" sz="2000" b="1" smtClean="0"/>
              <a:t>c) Custo das vendas e dos serviços prestados. </a:t>
            </a:r>
          </a:p>
          <a:p>
            <a:pPr algn="just">
              <a:buFont typeface="Arial" charset="0"/>
              <a:buNone/>
            </a:pPr>
            <a:r>
              <a:rPr lang="pt-PT" sz="2000" smtClean="0"/>
              <a:t>	d) Custo de distribuição. </a:t>
            </a:r>
          </a:p>
          <a:p>
            <a:pPr algn="just">
              <a:buFont typeface="Arial" charset="0"/>
              <a:buNone/>
            </a:pPr>
            <a:endParaRPr lang="pt-PT" sz="2000" smtClean="0"/>
          </a:p>
          <a:p>
            <a:pPr algn="just">
              <a:buFont typeface="Arial" charset="0"/>
              <a:buNone/>
            </a:pPr>
            <a:endParaRPr lang="pt-PT" sz="2000" smtClean="0"/>
          </a:p>
          <a:p>
            <a:pPr algn="just">
              <a:buFont typeface="Arial" charset="0"/>
              <a:buNone/>
            </a:pPr>
            <a:endParaRPr lang="pt-PT" sz="2000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QUESTÃO 22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 rtlCol="0">
            <a:normAutofit fontScale="925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2000" dirty="0"/>
              <a:t>Em 2013 a administração da Ideias &amp; Ideias </a:t>
            </a:r>
            <a:r>
              <a:rPr lang="pt-PT" sz="2000" dirty="0" smtClean="0"/>
              <a:t>discutiu com </a:t>
            </a:r>
            <a:r>
              <a:rPr lang="pt-PT" sz="2000" dirty="0"/>
              <a:t>o TOC da sociedade, o Dr. Augusto </a:t>
            </a:r>
            <a:r>
              <a:rPr lang="pt-PT" sz="2000" dirty="0" smtClean="0"/>
              <a:t>Madureira </a:t>
            </a:r>
            <a:r>
              <a:rPr lang="pt-PT" sz="2000" dirty="0"/>
              <a:t>os procedimentos que têm vindo a ser </a:t>
            </a:r>
            <a:r>
              <a:rPr lang="pt-PT" sz="2000" dirty="0" smtClean="0"/>
              <a:t>utilizados </a:t>
            </a:r>
            <a:r>
              <a:rPr lang="pt-PT" sz="2000" dirty="0"/>
              <a:t>no que respeita ao </a:t>
            </a:r>
            <a:r>
              <a:rPr lang="pt-PT" sz="2000" dirty="0" smtClean="0"/>
              <a:t>reconhecimento </a:t>
            </a:r>
            <a:r>
              <a:rPr lang="pt-PT" sz="2000" dirty="0"/>
              <a:t>das imparidades das dívidas de </a:t>
            </a:r>
            <a:r>
              <a:rPr lang="pt-PT" sz="2000" dirty="0" smtClean="0"/>
              <a:t>clientes </a:t>
            </a:r>
            <a:r>
              <a:rPr lang="pt-PT" sz="2000" dirty="0"/>
              <a:t>em mora, estas cada vez mais </a:t>
            </a:r>
            <a:r>
              <a:rPr lang="pt-PT" sz="2000" dirty="0" smtClean="0"/>
              <a:t>comuns </a:t>
            </a:r>
            <a:r>
              <a:rPr lang="pt-PT" sz="2000" dirty="0"/>
              <a:t>e significativas. No final de 2012, as </a:t>
            </a:r>
            <a:r>
              <a:rPr lang="pt-PT" sz="2000" dirty="0" smtClean="0"/>
              <a:t>imparidades </a:t>
            </a:r>
            <a:r>
              <a:rPr lang="pt-PT" sz="2000" dirty="0"/>
              <a:t>das dívidas de clientes </a:t>
            </a:r>
            <a:r>
              <a:rPr lang="pt-PT" sz="2000" dirty="0" smtClean="0"/>
              <a:t>apenas foram </a:t>
            </a:r>
            <a:r>
              <a:rPr lang="pt-PT" sz="2000" dirty="0"/>
              <a:t>reconhecidas quando se encontravam vencidas </a:t>
            </a:r>
            <a:r>
              <a:rPr lang="pt-PT" sz="2000" dirty="0" smtClean="0"/>
              <a:t>há </a:t>
            </a:r>
            <a:r>
              <a:rPr lang="pt-PT" sz="2000" dirty="0"/>
              <a:t>mais de seis meses, sendo esse </a:t>
            </a:r>
            <a:r>
              <a:rPr lang="pt-PT" sz="2000" dirty="0" smtClean="0"/>
              <a:t>reconhecimento </a:t>
            </a:r>
            <a:r>
              <a:rPr lang="pt-PT" sz="2000" dirty="0"/>
              <a:t>feito de acordo com o critério </a:t>
            </a:r>
            <a:r>
              <a:rPr lang="pt-PT" sz="2000" dirty="0" smtClean="0"/>
              <a:t>previsto </a:t>
            </a:r>
            <a:r>
              <a:rPr lang="pt-PT" sz="2000" dirty="0"/>
              <a:t>no Código do IRC. Porém, a </a:t>
            </a:r>
            <a:r>
              <a:rPr lang="pt-PT" sz="2000" dirty="0" smtClean="0"/>
              <a:t>administração </a:t>
            </a:r>
            <a:r>
              <a:rPr lang="pt-PT" sz="2000" dirty="0"/>
              <a:t>da empresa pretende que as </a:t>
            </a:r>
            <a:r>
              <a:rPr lang="pt-PT" sz="2000" dirty="0" smtClean="0"/>
              <a:t>imparidades </a:t>
            </a:r>
            <a:r>
              <a:rPr lang="pt-PT" sz="2000" dirty="0"/>
              <a:t>das dívidas de clientes sejam </a:t>
            </a:r>
            <a:r>
              <a:rPr lang="pt-PT" sz="2000" dirty="0" smtClean="0"/>
              <a:t>integralmente </a:t>
            </a:r>
            <a:r>
              <a:rPr lang="pt-PT" sz="2000" dirty="0"/>
              <a:t>reconhecidas logo após o respetivo </a:t>
            </a:r>
            <a:r>
              <a:rPr lang="pt-PT" sz="2000" dirty="0" smtClean="0"/>
              <a:t>vencimento</a:t>
            </a:r>
            <a:r>
              <a:rPr lang="pt-PT" sz="2000" dirty="0"/>
              <a:t>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2000" dirty="0"/>
              <a:t>Caso a Ideias &amp; Ideias passe a reconhecer as </a:t>
            </a:r>
            <a:r>
              <a:rPr lang="pt-PT" sz="2000" dirty="0" smtClean="0"/>
              <a:t>perdas por </a:t>
            </a:r>
            <a:r>
              <a:rPr lang="pt-PT" sz="2000" dirty="0"/>
              <a:t>imparidade das dívidas </a:t>
            </a:r>
            <a:r>
              <a:rPr lang="pt-PT" sz="2000" dirty="0" smtClean="0"/>
              <a:t>de clientes </a:t>
            </a:r>
            <a:r>
              <a:rPr lang="pt-PT" sz="2000" dirty="0"/>
              <a:t>na íntegra imediatamente após o respetivo </a:t>
            </a:r>
            <a:r>
              <a:rPr lang="pt-PT" sz="2000" dirty="0" smtClean="0"/>
              <a:t> vencimento</a:t>
            </a:r>
            <a:r>
              <a:rPr lang="pt-PT" sz="2000" dirty="0"/>
              <a:t>, em relação ao </a:t>
            </a:r>
            <a:r>
              <a:rPr lang="pt-PT" sz="2000" dirty="0" smtClean="0"/>
              <a:t>critério anteriormente </a:t>
            </a:r>
            <a:r>
              <a:rPr lang="pt-PT" sz="2000" dirty="0" err="1"/>
              <a:t>adoptado</a:t>
            </a:r>
            <a:r>
              <a:rPr lang="pt-PT" sz="2000" dirty="0"/>
              <a:t>: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</a:t>
            </a:r>
            <a:r>
              <a:rPr lang="pt-PT" sz="2000" b="1" dirty="0" smtClean="0"/>
              <a:t>a) O </a:t>
            </a:r>
            <a:r>
              <a:rPr lang="pt-PT" sz="2000" b="1" dirty="0"/>
              <a:t>Resultado antes de depreciações, gastos de </a:t>
            </a:r>
            <a:r>
              <a:rPr lang="pt-PT" sz="2000" b="1" dirty="0" smtClean="0"/>
              <a:t>financiamento </a:t>
            </a:r>
            <a:r>
              <a:rPr lang="pt-PT" sz="2000" b="1" dirty="0"/>
              <a:t>e impostos virá inferior.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b) O </a:t>
            </a:r>
            <a:r>
              <a:rPr lang="pt-PT" sz="2000" dirty="0"/>
              <a:t>RAI manter-se-á inalterado, por via do </a:t>
            </a:r>
            <a:r>
              <a:rPr lang="pt-PT" sz="2000" dirty="0" smtClean="0"/>
              <a:t>reconhecimento </a:t>
            </a:r>
            <a:r>
              <a:rPr lang="pt-PT" sz="2000" dirty="0"/>
              <a:t>de </a:t>
            </a:r>
            <a:r>
              <a:rPr lang="pt-PT" sz="2000" dirty="0" err="1"/>
              <a:t>activos</a:t>
            </a:r>
            <a:r>
              <a:rPr lang="pt-PT" sz="2000" dirty="0"/>
              <a:t> por impostos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diferidos</a:t>
            </a:r>
            <a:r>
              <a:rPr lang="pt-PT" sz="2000" dirty="0"/>
              <a:t>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c) Os </a:t>
            </a:r>
            <a:r>
              <a:rPr lang="pt-PT" sz="2000" dirty="0"/>
              <a:t>gastos do exercício manter-se-ão inalterados.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d) Nenhuma </a:t>
            </a:r>
            <a:r>
              <a:rPr lang="pt-PT" sz="2000" dirty="0"/>
              <a:t>das anteriores.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2000" dirty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2000" dirty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2000" dirty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2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QUESTÃO 24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26626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pPr algn="just"/>
            <a:r>
              <a:rPr lang="pt-PT" sz="2000" smtClean="0"/>
              <a:t>Relativa ao mês de dezembro do ano 2012, a Ideias &amp; Ideias tinha disponível a seguinte informação: </a:t>
            </a:r>
          </a:p>
          <a:p>
            <a:pPr algn="just"/>
            <a:r>
              <a:rPr lang="pt-PT" sz="2000" smtClean="0"/>
              <a:t>Cheques emitidos e em trânsito em 31/12/2012                          € 15.725</a:t>
            </a:r>
          </a:p>
          <a:p>
            <a:pPr algn="just"/>
            <a:r>
              <a:rPr lang="pt-PT" sz="2000" smtClean="0"/>
              <a:t>Depósitos efetuados no cofre noturno em 31/12/2012                  €1.200</a:t>
            </a:r>
          </a:p>
          <a:p>
            <a:pPr algn="just"/>
            <a:r>
              <a:rPr lang="pt-PT" sz="2000" smtClean="0"/>
              <a:t>Devolução de cheque sem cobertura com o extrato bancário         € 450</a:t>
            </a:r>
          </a:p>
          <a:p>
            <a:pPr algn="just"/>
            <a:r>
              <a:rPr lang="pt-PT" sz="2000" smtClean="0"/>
              <a:t>Juros de DO creditadas pelo Banco                                                          € 50</a:t>
            </a:r>
          </a:p>
          <a:p>
            <a:pPr algn="just"/>
            <a:r>
              <a:rPr lang="pt-PT" sz="2000" smtClean="0"/>
              <a:t>Sabendo que, à data de 31 de dezembro de 2012, o montante do saldo bancário da conta de Depósitos à ordem era de €45.587, o montante do saldo contabilístico da conta de depósitos à ordem nessa data, era: </a:t>
            </a:r>
          </a:p>
          <a:p>
            <a:pPr algn="just">
              <a:buFont typeface="Arial" charset="0"/>
              <a:buNone/>
            </a:pPr>
            <a:r>
              <a:rPr lang="pt-PT" sz="2000" smtClean="0"/>
              <a:t>	a) € 59.712. </a:t>
            </a:r>
          </a:p>
          <a:p>
            <a:pPr>
              <a:buFont typeface="Arial" charset="0"/>
              <a:buNone/>
            </a:pPr>
            <a:r>
              <a:rPr lang="pt-PT" sz="2000" smtClean="0"/>
              <a:t>	b) € 30.662. </a:t>
            </a:r>
          </a:p>
          <a:p>
            <a:pPr>
              <a:buFont typeface="Arial" charset="0"/>
              <a:buNone/>
            </a:pPr>
            <a:r>
              <a:rPr lang="pt-PT" sz="2000" smtClean="0"/>
              <a:t>	c) € 31.462. </a:t>
            </a:r>
          </a:p>
          <a:p>
            <a:pPr>
              <a:buFont typeface="Arial" charset="0"/>
              <a:buNone/>
            </a:pPr>
            <a:r>
              <a:rPr lang="pt-PT" sz="2000" smtClean="0"/>
              <a:t>	</a:t>
            </a:r>
            <a:r>
              <a:rPr lang="pt-PT" sz="2000" b="1" smtClean="0"/>
              <a:t>d) € 31.562. </a:t>
            </a:r>
          </a:p>
          <a:p>
            <a:pPr algn="just">
              <a:buFont typeface="Arial" charset="0"/>
              <a:buNone/>
            </a:pPr>
            <a:endParaRPr lang="pt-PT" sz="200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QUESTÃO 22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27650" name="Marcador de Posição do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mtClean="0"/>
              <a:t>D.O. - Empresa</a:t>
            </a:r>
          </a:p>
        </p:txBody>
      </p:sp>
      <p:sp>
        <p:nvSpPr>
          <p:cNvPr id="27651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2767013"/>
          </a:xfrm>
        </p:spPr>
        <p:txBody>
          <a:bodyPr/>
          <a:lstStyle/>
          <a:p>
            <a:r>
              <a:rPr lang="pt-PT" sz="1800" smtClean="0"/>
              <a:t>Saldo				X</a:t>
            </a:r>
          </a:p>
          <a:p>
            <a:r>
              <a:rPr lang="pt-PT" sz="1800" smtClean="0"/>
              <a:t>Devolução cheque                   - 450,00</a:t>
            </a:r>
          </a:p>
          <a:p>
            <a:r>
              <a:rPr lang="pt-PT" sz="1800" smtClean="0"/>
              <a:t>Juros                                           + 50,00</a:t>
            </a:r>
          </a:p>
          <a:p>
            <a:endParaRPr lang="pt-PT" sz="1800" smtClean="0"/>
          </a:p>
          <a:p>
            <a:endParaRPr lang="pt-PT" sz="1800" smtClean="0"/>
          </a:p>
          <a:p>
            <a:endParaRPr lang="pt-PT" sz="1800" smtClean="0"/>
          </a:p>
          <a:p>
            <a:r>
              <a:rPr lang="pt-PT" sz="1800" smtClean="0"/>
              <a:t>Saldo corrigido                    +31.062,00</a:t>
            </a:r>
          </a:p>
          <a:p>
            <a:endParaRPr lang="pt-PT" sz="1800" smtClean="0"/>
          </a:p>
          <a:p>
            <a:endParaRPr lang="pt-PT" sz="1800" smtClean="0"/>
          </a:p>
          <a:p>
            <a:endParaRPr lang="pt-PT" sz="1800" smtClean="0"/>
          </a:p>
        </p:txBody>
      </p:sp>
      <p:sp>
        <p:nvSpPr>
          <p:cNvPr id="27652" name="Marcador de Posição do Tex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t-PT" smtClean="0"/>
              <a:t>Extrato bancário</a:t>
            </a:r>
          </a:p>
        </p:txBody>
      </p:sp>
      <p:sp>
        <p:nvSpPr>
          <p:cNvPr id="27653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2549525"/>
          </a:xfrm>
        </p:spPr>
        <p:txBody>
          <a:bodyPr/>
          <a:lstStyle/>
          <a:p>
            <a:r>
              <a:rPr lang="pt-PT" sz="1800" smtClean="0"/>
              <a:t>Saldo			  45.587,00</a:t>
            </a:r>
          </a:p>
          <a:p>
            <a:r>
              <a:rPr lang="pt-PT" sz="1800" smtClean="0"/>
              <a:t>Cheques em trânsito	- 15.725,00</a:t>
            </a:r>
          </a:p>
          <a:p>
            <a:r>
              <a:rPr lang="pt-PT" sz="1800" smtClean="0"/>
              <a:t>Depósito cofre noturno	+   1.200,00</a:t>
            </a:r>
          </a:p>
          <a:p>
            <a:endParaRPr lang="pt-PT" sz="1800" smtClean="0"/>
          </a:p>
          <a:p>
            <a:endParaRPr lang="pt-PT" sz="1800" smtClean="0"/>
          </a:p>
          <a:p>
            <a:endParaRPr lang="pt-PT" sz="1800" smtClean="0"/>
          </a:p>
          <a:p>
            <a:r>
              <a:rPr lang="pt-PT" sz="1800" smtClean="0"/>
              <a:t>Saldo corrigido                   + 31.062,00</a:t>
            </a:r>
          </a:p>
          <a:p>
            <a:endParaRPr lang="pt-PT" sz="1800" smtClean="0"/>
          </a:p>
        </p:txBody>
      </p:sp>
      <p:sp>
        <p:nvSpPr>
          <p:cNvPr id="7" name="Rectângulo 6"/>
          <p:cNvSpPr/>
          <p:nvPr/>
        </p:nvSpPr>
        <p:spPr>
          <a:xfrm>
            <a:off x="1692275" y="5589588"/>
            <a:ext cx="5256213" cy="1079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dirty="0"/>
              <a:t>X-450+50 = 31.062,00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dirty="0"/>
              <a:t>X = 31.062,00+400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dirty="0"/>
              <a:t>X= 31.462,00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QUESTÃO 40</a:t>
            </a:r>
            <a:endParaRPr lang="pt-PT" dirty="0"/>
          </a:p>
        </p:txBody>
      </p:sp>
      <p:sp>
        <p:nvSpPr>
          <p:cNvPr id="28674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pPr algn="just"/>
            <a:r>
              <a:rPr lang="pt-PT" sz="2000" smtClean="0"/>
              <a:t>A empresa ART&amp;FICIO vendeu mercadorias a 60 dias à sociedade COP&amp;ARTE no valor de €120.000. O correspondente pagamento será efetuado a uma sociedade de factoring – a FACGEST, SA – , na sequência da celebração de um contrato de factoring com recurso. A sociedade FACGEST, SA adiantou 75% do valor da dívida à ART&amp;FICIO . Para o reconhecimento do recebimento desse adiantamento, na ART&amp;FICIO creditar-se-á a conta: </a:t>
            </a:r>
          </a:p>
          <a:p>
            <a:pPr algn="just">
              <a:buFont typeface="Arial" charset="0"/>
              <a:buNone/>
            </a:pPr>
            <a:r>
              <a:rPr lang="pt-PT" sz="2000" smtClean="0"/>
              <a:t>	a) 2111 Clientes C/C, por €120.000. </a:t>
            </a:r>
          </a:p>
          <a:p>
            <a:pPr algn="just">
              <a:buFont typeface="Arial" charset="0"/>
              <a:buNone/>
            </a:pPr>
            <a:r>
              <a:rPr lang="pt-PT" sz="2000" smtClean="0"/>
              <a:t>	b) 2111 Clientes C/C, por €90.000. </a:t>
            </a:r>
          </a:p>
          <a:p>
            <a:pPr algn="just">
              <a:buFont typeface="Arial" charset="0"/>
              <a:buNone/>
            </a:pPr>
            <a:r>
              <a:rPr lang="pt-PT" sz="2000" smtClean="0"/>
              <a:t>	</a:t>
            </a:r>
            <a:r>
              <a:rPr lang="pt-PT" sz="2000" b="1" smtClean="0"/>
              <a:t>c) 251x Financiamento Obtidos – Factoring, por €90.000</a:t>
            </a:r>
          </a:p>
          <a:p>
            <a:pPr algn="just">
              <a:buFont typeface="Arial" charset="0"/>
              <a:buNone/>
            </a:pPr>
            <a:r>
              <a:rPr lang="pt-PT" sz="2000" smtClean="0"/>
              <a:t>	d) 251x Financiamento Obtidos – Factoring, por €120.00</a:t>
            </a:r>
          </a:p>
          <a:p>
            <a:pPr>
              <a:buFont typeface="Arial" charset="0"/>
              <a:buNone/>
            </a:pPr>
            <a:endParaRPr lang="pt-PT" sz="2000" smtClean="0"/>
          </a:p>
          <a:p>
            <a:pPr algn="just">
              <a:buFont typeface="Arial" charset="0"/>
              <a:buNone/>
            </a:pPr>
            <a:endParaRPr lang="pt-PT" sz="2000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ítulo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pt-PT" sz="2400" smtClean="0"/>
              <a:t>QUESTÃO 41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68313" y="908050"/>
            <a:ext cx="8229600" cy="5473700"/>
          </a:xfrm>
        </p:spPr>
        <p:txBody>
          <a:bodyPr rtlCol="0">
            <a:normAutofit fontScale="92500" lnSpcReduction="1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1700" dirty="0"/>
              <a:t>Uma dada empresa comercializa a mercadoria M1 e </a:t>
            </a:r>
            <a:r>
              <a:rPr lang="pt-PT" sz="1700" dirty="0" smtClean="0"/>
              <a:t>processa </a:t>
            </a:r>
            <a:r>
              <a:rPr lang="pt-PT" sz="1700" dirty="0"/>
              <a:t>o movimento </a:t>
            </a:r>
            <a:r>
              <a:rPr lang="pt-PT" sz="1700" dirty="0" smtClean="0"/>
              <a:t> contabilístico pelo </a:t>
            </a:r>
            <a:r>
              <a:rPr lang="pt-PT" sz="1700" dirty="0"/>
              <a:t>sistema de inventário permanente. Durante o </a:t>
            </a:r>
            <a:r>
              <a:rPr lang="pt-PT" sz="1700" dirty="0" smtClean="0"/>
              <a:t>mês </a:t>
            </a:r>
            <a:r>
              <a:rPr lang="pt-PT" sz="1700" dirty="0"/>
              <a:t>de junho do ano em curso </a:t>
            </a:r>
            <a:r>
              <a:rPr lang="pt-PT" sz="1700" dirty="0" smtClean="0"/>
              <a:t>recolheram-se </a:t>
            </a:r>
            <a:r>
              <a:rPr lang="pt-PT" sz="1700" dirty="0"/>
              <a:t>os seguintes dados da ficha de </a:t>
            </a:r>
            <a:r>
              <a:rPr lang="pt-PT" sz="1700" dirty="0" smtClean="0"/>
              <a:t>inventário </a:t>
            </a:r>
            <a:r>
              <a:rPr lang="pt-PT" sz="1700" dirty="0"/>
              <a:t>da mercadoria referida: </a:t>
            </a:r>
            <a:endParaRPr lang="pt-PT" sz="1700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1800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1800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1800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1800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1800" dirty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1800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1800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1700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1700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1700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1700" dirty="0" smtClean="0"/>
              <a:t>Sabendo </a:t>
            </a:r>
            <a:r>
              <a:rPr lang="pt-PT" sz="1700" dirty="0"/>
              <a:t>que em 1 de junho existia em armazém um </a:t>
            </a:r>
            <a:r>
              <a:rPr lang="pt-PT" sz="1700" dirty="0" smtClean="0"/>
              <a:t>lote </a:t>
            </a:r>
            <a:r>
              <a:rPr lang="pt-PT" sz="1700" dirty="0"/>
              <a:t>de 4.000 unidades de mercadoria </a:t>
            </a:r>
            <a:r>
              <a:rPr lang="pt-PT" sz="1700" dirty="0" smtClean="0"/>
              <a:t>M1</a:t>
            </a:r>
            <a:r>
              <a:rPr lang="pt-PT" sz="1700" dirty="0"/>
              <a:t>, com um custo de €100.000, identifique qual o </a:t>
            </a:r>
            <a:r>
              <a:rPr lang="pt-PT" sz="1700" dirty="0" smtClean="0"/>
              <a:t>critério </a:t>
            </a:r>
            <a:r>
              <a:rPr lang="pt-PT" sz="1700" dirty="0"/>
              <a:t>valorimétrico adotado pela </a:t>
            </a:r>
            <a:r>
              <a:rPr lang="pt-PT" sz="1700" dirty="0" smtClean="0"/>
              <a:t>empresa </a:t>
            </a:r>
            <a:r>
              <a:rPr lang="pt-PT" sz="1700" dirty="0"/>
              <a:t>para a saída dos inventários: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1700" dirty="0" smtClean="0"/>
              <a:t>	A)LIFO</a:t>
            </a:r>
            <a:r>
              <a:rPr lang="pt-PT" sz="1700" dirty="0"/>
              <a:t>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1700" dirty="0" smtClean="0"/>
              <a:t>	</a:t>
            </a:r>
            <a:r>
              <a:rPr lang="pt-PT" sz="1700" b="1" dirty="0" smtClean="0"/>
              <a:t>B)FIFO</a:t>
            </a:r>
            <a:r>
              <a:rPr lang="pt-PT" sz="1700" b="1" dirty="0"/>
              <a:t>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1700" dirty="0" smtClean="0"/>
              <a:t>	C)Custo </a:t>
            </a:r>
            <a:r>
              <a:rPr lang="pt-PT" sz="1700" dirty="0"/>
              <a:t>Médio.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1700" dirty="0" smtClean="0"/>
              <a:t>	D)Custo </a:t>
            </a:r>
            <a:r>
              <a:rPr lang="pt-PT" sz="1700" dirty="0"/>
              <a:t>de reposição.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1700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1258888" y="1989138"/>
          <a:ext cx="705678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6131"/>
                <a:gridCol w="1176131"/>
                <a:gridCol w="1176131"/>
                <a:gridCol w="1176131"/>
                <a:gridCol w="1176131"/>
                <a:gridCol w="1176131"/>
              </a:tblGrid>
              <a:tr h="496990"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Dia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Descrição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Entrada Q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Entrada Valor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Saída Q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Saída</a:t>
                      </a:r>
                    </a:p>
                    <a:p>
                      <a:r>
                        <a:rPr lang="pt-PT" sz="1600" dirty="0" smtClean="0"/>
                        <a:t>Valor</a:t>
                      </a:r>
                      <a:endParaRPr lang="pt-PT" sz="1600" dirty="0"/>
                    </a:p>
                  </a:txBody>
                  <a:tcPr/>
                </a:tc>
              </a:tr>
              <a:tr h="318248"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1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Existências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4.000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100.000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sz="1600" dirty="0"/>
                    </a:p>
                  </a:txBody>
                  <a:tcPr/>
                </a:tc>
              </a:tr>
              <a:tr h="318248"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3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Compra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3.000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84.000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sz="1600" dirty="0"/>
                    </a:p>
                  </a:txBody>
                  <a:tcPr/>
                </a:tc>
              </a:tr>
              <a:tr h="318248"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15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Venda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3.500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87.500</a:t>
                      </a:r>
                      <a:endParaRPr lang="pt-PT" sz="1600" dirty="0"/>
                    </a:p>
                  </a:txBody>
                  <a:tcPr/>
                </a:tc>
              </a:tr>
              <a:tr h="318248"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18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Venda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2.500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68.500</a:t>
                      </a:r>
                      <a:endParaRPr lang="pt-PT" sz="1600" dirty="0"/>
                    </a:p>
                  </a:txBody>
                  <a:tcPr/>
                </a:tc>
              </a:tr>
              <a:tr h="318248"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20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err="1" smtClean="0"/>
                        <a:t>Dev</a:t>
                      </a:r>
                      <a:r>
                        <a:rPr lang="pt-PT" sz="1600" dirty="0" smtClean="0"/>
                        <a:t>. venda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50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600" dirty="0" smtClean="0"/>
                        <a:t>1.400</a:t>
                      </a:r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000" smtClean="0"/>
              <a:t>Questão 42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dirty="0" smtClean="0"/>
              <a:t>Uma dada empresa que comercializa materiais de construção retirou dos seus inventários materiais no montante de €4.500 para reparação e conservação das suas próprias instalações. Durante o ano ofereceu também materiais, retirados dos seus inventários, no montante de €3.000, para obras no clube de futebol  da localidade onde está sediada.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dirty="0" smtClean="0"/>
              <a:t>Considerando que essa empresa utiliza o sistema de inventário intermitente na valorização dos inventários, os registos contabilísticos que deverá ter efetuado oportunamente foram (não considerando o efeito do IVA):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dirty="0" smtClean="0"/>
              <a:t>A)Débito de 62x – €7.500/ Crédito 38x – €7.500.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b="1" dirty="0" smtClean="0"/>
              <a:t>B)Débito 62x – €4.500 e Débito – 68x – €3.000/ Crédito 38x- €7.500.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dirty="0" smtClean="0"/>
              <a:t>C)Débito 68x – €7.500/ Crédito 38x – €7.500.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dirty="0" smtClean="0"/>
              <a:t>D)Débito 38x – €7.500/ Crédito 32x – €7.500.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Marcador de Posição de Conteúdo 2"/>
          <p:cNvSpPr>
            <a:spLocks noGrp="1"/>
          </p:cNvSpPr>
          <p:nvPr>
            <p:ph idx="1"/>
          </p:nvPr>
        </p:nvSpPr>
        <p:spPr>
          <a:xfrm>
            <a:off x="395288" y="476250"/>
            <a:ext cx="8229600" cy="6048375"/>
          </a:xfrm>
        </p:spPr>
        <p:txBody>
          <a:bodyPr/>
          <a:lstStyle/>
          <a:p>
            <a:pPr algn="just"/>
            <a:r>
              <a:rPr lang="pt-PT" sz="1800" smtClean="0"/>
              <a:t>E assim, em 1998, António, Bernardo e Carlos deliberaram um aumento do capital social da Ideias &amp; Ideias Lda. de 30.000 euros para 200.000 euros. Este aumento de capital resultou da incorporação de reservas livres. Simultaneamente a sociedade por quotas foi transformada em sociedade anónima. António, Bernardo e Carlos doaram então, em partes iguais, parte do capital social aos cinco principais colaboradores, tendo cada um destes ficado com 10.000 ações com o valor nominal de um euro. Depois desse aumento do capital, os três sócios fundadores ficaram, cada um , com 50.000 ações com o valor nominal de um euro. </a:t>
            </a:r>
          </a:p>
          <a:p>
            <a:pPr algn="just"/>
            <a:endParaRPr lang="pt-PT" sz="1800" smtClean="0"/>
          </a:p>
          <a:p>
            <a:pPr algn="just"/>
            <a:endParaRPr lang="pt-PT" sz="1800" smtClean="0"/>
          </a:p>
          <a:p>
            <a:endParaRPr lang="pt-PT" sz="2000" smtClean="0"/>
          </a:p>
          <a:p>
            <a:endParaRPr lang="pt-PT" sz="2000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000" smtClean="0"/>
              <a:t>Questão 43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dirty="0" smtClean="0"/>
              <a:t>A sociedade QUEQUER,LDA. vendeu, durante o ano N, 50.000 unidades de um determinado artigo a €20 cada unidade. Todos os artigos têm um período de garantia de dois anos e, em média, os custos associados com as reparações e substituição de artigos vendidos é da ordem dos 3 por cento das vendas. Relativamente aos artigos vendidos em N, a QUEQUER,LDA. prestou serviço pós-venda em N+1 de €20.000.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dirty="0" smtClean="0"/>
              <a:t>Assim, em 31/12/N+2 esta sociedade deverá: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dirty="0" smtClean="0"/>
              <a:t>A)Debitar 67 – Provisões do período e creditar 29 – Provisões, por €20.000.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dirty="0" smtClean="0"/>
              <a:t>B)Debitar 67 – Provisões do período e creditar 29 – Provisões, por €10.000.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b="1" dirty="0" smtClean="0"/>
              <a:t>C)Debitar 29 – Provisões e creditar 76 – Reversões, por €10.000.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dirty="0" smtClean="0"/>
              <a:t>D)Não efetuar qualquer lançamento, porque não foi prestado qualquer serviço pós-venda no ano.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000" smtClean="0"/>
              <a:t>Questão 43</a:t>
            </a:r>
          </a:p>
        </p:txBody>
      </p:sp>
      <p:sp>
        <p:nvSpPr>
          <p:cNvPr id="32770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Arial" charset="0"/>
              <a:buNone/>
            </a:pPr>
            <a:r>
              <a:rPr lang="pt-PT" sz="2000" smtClean="0"/>
              <a:t>Vendas N = 50.000*€20 = €1.000.000</a:t>
            </a:r>
          </a:p>
          <a:p>
            <a:pPr algn="just">
              <a:buFont typeface="Arial" charset="0"/>
              <a:buNone/>
            </a:pPr>
            <a:r>
              <a:rPr lang="pt-PT" sz="2000" smtClean="0"/>
              <a:t>Em média a garantia é de 3% = €1.000.000*0,03 = €30.000</a:t>
            </a:r>
          </a:p>
          <a:p>
            <a:pPr algn="just">
              <a:buFont typeface="Arial" charset="0"/>
              <a:buNone/>
            </a:pPr>
            <a:r>
              <a:rPr lang="pt-PT" sz="2000" smtClean="0"/>
              <a:t>Reconhecimento da provisão em 31/12/N:</a:t>
            </a:r>
          </a:p>
          <a:p>
            <a:pPr algn="just"/>
            <a:r>
              <a:rPr lang="pt-PT" sz="2000" smtClean="0"/>
              <a:t>Debitar 67 – Provisões do período e creditar 29 – Provisões, por €30.000. </a:t>
            </a:r>
          </a:p>
          <a:p>
            <a:pPr algn="just">
              <a:buFont typeface="Arial" charset="0"/>
              <a:buNone/>
            </a:pPr>
            <a:endParaRPr lang="pt-PT" sz="2000" smtClean="0"/>
          </a:p>
          <a:p>
            <a:pPr algn="just">
              <a:buFont typeface="Arial" charset="0"/>
              <a:buNone/>
            </a:pPr>
            <a:r>
              <a:rPr lang="pt-PT" sz="2000" smtClean="0"/>
              <a:t> 	Como em N+1 a empresa incorreu em gastos de garantia de €20.000, significa que os gastos com garantia estão a diminuir e portanto não há necessidade de ter uma provisão de  €30.000, pelo que há que reverter a provisão.</a:t>
            </a:r>
          </a:p>
          <a:p>
            <a:pPr algn="just"/>
            <a:endParaRPr lang="pt-PT" smtClean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4000" smtClean="0"/>
              <a:t>Questão 44</a:t>
            </a:r>
          </a:p>
        </p:txBody>
      </p:sp>
      <p:sp>
        <p:nvSpPr>
          <p:cNvPr id="33794" name="Marcador de Posição de Conteúdo 2"/>
          <p:cNvSpPr>
            <a:spLocks noGrp="1"/>
          </p:cNvSpPr>
          <p:nvPr>
            <p:ph idx="1"/>
          </p:nvPr>
        </p:nvSpPr>
        <p:spPr>
          <a:xfrm>
            <a:off x="395288" y="1052513"/>
            <a:ext cx="8229600" cy="3671887"/>
          </a:xfrm>
        </p:spPr>
        <p:txBody>
          <a:bodyPr/>
          <a:lstStyle/>
          <a:p>
            <a:pPr algn="just"/>
            <a:r>
              <a:rPr lang="pt-PT" sz="1800" smtClean="0"/>
              <a:t>A sociedade PAYTAX,S.A. optou por, em 31.dez.20(N), reconhecer uma perda por imparidade no valor de €5.000 relativa a uma dívida de um Cliente no valor de €10.000, cuja antiguidade era de cinco meses. Relativamente ao efeito desta operação nos impostos diferidos e considerando uma taxa de imposto sobre o rendimento do período de 25%, qual dos lançamentos seguintes – se efetuados em 31.12.20(N) - estaria correto? </a:t>
            </a:r>
          </a:p>
          <a:p>
            <a:pPr algn="just"/>
            <a:r>
              <a:rPr lang="pt-PT" sz="1800" smtClean="0"/>
              <a:t>a) Débito da subconta 8122 – Imposto diferido por €1.250 e crédito da subconta 2742 – Passivo por impostos diferidos por €1.250. </a:t>
            </a:r>
          </a:p>
          <a:p>
            <a:pPr algn="just"/>
            <a:r>
              <a:rPr lang="pt-PT" sz="1800" smtClean="0"/>
              <a:t>B)Débito da subconta 8121 – Imposto corrente por €1.250 e crédito da subconta 2742 – Passivo por impostos diferidos por €1.250 . </a:t>
            </a:r>
          </a:p>
          <a:p>
            <a:pPr algn="just"/>
            <a:r>
              <a:rPr lang="pt-PT" sz="1800" smtClean="0"/>
              <a:t>C)Débito da subconta 2742 – Passivo por impostos diferidos por €1.250 e crédito da subconta 8122 – Imposto diferido por €1.250. </a:t>
            </a:r>
          </a:p>
          <a:p>
            <a:pPr algn="just"/>
            <a:r>
              <a:rPr lang="pt-PT" sz="1800" b="1" smtClean="0"/>
              <a:t>D)Nenhuma das anteriores. </a:t>
            </a:r>
          </a:p>
          <a:p>
            <a:pPr algn="just">
              <a:buFont typeface="Arial" charset="0"/>
              <a:buNone/>
            </a:pPr>
            <a:endParaRPr lang="pt-PT" sz="1800" smtClean="0"/>
          </a:p>
        </p:txBody>
      </p:sp>
      <p:sp>
        <p:nvSpPr>
          <p:cNvPr id="4" name="Rectângulo 3"/>
          <p:cNvSpPr/>
          <p:nvPr/>
        </p:nvSpPr>
        <p:spPr>
          <a:xfrm>
            <a:off x="1187450" y="5157788"/>
            <a:ext cx="6840538" cy="12684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dirty="0"/>
              <a:t>Não é aceite como gasto para efeitos fiscais, pelo que tem que ser acrescido ao resultado líquido do período no quadro 07 da m/22.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dirty="0"/>
              <a:t>€5.000*0,25 = €1.250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dirty="0"/>
              <a:t>Débito – 2741 – Ativo por impostos diferidos      €1.250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dirty="0"/>
              <a:t> Crédito 8122 – Imposto diferido           €1.250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pt-PT" sz="2800" smtClean="0"/>
              <a:t>Questão 45</a:t>
            </a:r>
          </a:p>
        </p:txBody>
      </p:sp>
      <p:sp>
        <p:nvSpPr>
          <p:cNvPr id="34818" name="Marcador de Posição de Conteúdo 2"/>
          <p:cNvSpPr>
            <a:spLocks noGrp="1"/>
          </p:cNvSpPr>
          <p:nvPr>
            <p:ph idx="1"/>
          </p:nvPr>
        </p:nvSpPr>
        <p:spPr>
          <a:xfrm>
            <a:off x="395288" y="765175"/>
            <a:ext cx="8229600" cy="5688013"/>
          </a:xfrm>
        </p:spPr>
        <p:txBody>
          <a:bodyPr/>
          <a:lstStyle/>
          <a:p>
            <a:pPr algn="just"/>
            <a:r>
              <a:rPr lang="pt-PT" sz="1800" smtClean="0"/>
              <a:t>No ano N-2 a sociedade CONSTREGI, LDA. celebrou, com a sociedade ALFA,S.A., m contrato de construção sem revisão de preços, tendo a obra sido adjudicada por 15.000 m.€. O contrato previa que a obra se iniciasse com a respetiva assinatura e que estivesse concluída em N+1. A empresa CONSTREGI, LDA. utiliza o método da percentagem de acabamento para a contabilização deste tipo de contratos de longo prazo. Foi possível obter ainda a seguinte informação (em m. €): </a:t>
            </a:r>
          </a:p>
          <a:p>
            <a:endParaRPr lang="pt-PT" sz="1800" smtClean="0"/>
          </a:p>
          <a:p>
            <a:endParaRPr lang="pt-PT" sz="1800" smtClean="0"/>
          </a:p>
          <a:p>
            <a:endParaRPr lang="pt-PT" sz="1800" smtClean="0"/>
          </a:p>
          <a:p>
            <a:endParaRPr lang="pt-PT" sz="1800" smtClean="0"/>
          </a:p>
          <a:p>
            <a:endParaRPr lang="pt-PT" sz="1800" smtClean="0"/>
          </a:p>
          <a:p>
            <a:endParaRPr lang="pt-PT" sz="1800" smtClean="0"/>
          </a:p>
          <a:p>
            <a:pPr algn="just"/>
            <a:r>
              <a:rPr lang="pt-PT" sz="1800" smtClean="0"/>
              <a:t>O rédito reconhecido na demonstração dos resultados de N da sociedade CONSTREGI, LDA. relacionado com o presente contrato é de: </a:t>
            </a:r>
          </a:p>
          <a:p>
            <a:pPr algn="just"/>
            <a:r>
              <a:rPr lang="pt-PT" sz="1800" smtClean="0"/>
              <a:t>A)7.500,00 m.€. </a:t>
            </a:r>
          </a:p>
          <a:p>
            <a:pPr algn="just"/>
            <a:r>
              <a:rPr lang="pt-PT" sz="1800" smtClean="0"/>
              <a:t>B)10.200,00 m.€. </a:t>
            </a:r>
          </a:p>
          <a:p>
            <a:r>
              <a:rPr lang="pt-PT" sz="1800" smtClean="0"/>
              <a:t>C)9.622,00 m.€. </a:t>
            </a:r>
          </a:p>
          <a:p>
            <a:r>
              <a:rPr lang="pt-PT" sz="1800" b="1" smtClean="0"/>
              <a:t>D)7.389,26 m.€. </a:t>
            </a:r>
          </a:p>
          <a:p>
            <a:pPr>
              <a:buFont typeface="Arial" charset="0"/>
              <a:buNone/>
            </a:pPr>
            <a:endParaRPr lang="pt-PT" sz="1800" smtClean="0"/>
          </a:p>
          <a:p>
            <a:pPr algn="just">
              <a:buFont typeface="Arial" charset="0"/>
              <a:buNone/>
            </a:pPr>
            <a:endParaRPr lang="pt-PT" sz="1800" smtClean="0"/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1187450" y="2636838"/>
          <a:ext cx="6264696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8327"/>
                <a:gridCol w="2474041"/>
                <a:gridCol w="295232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Ano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Gastos incorridos acumulados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Estimativa de gastos para acabar a obra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N-2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862,50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13.007,50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N-1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2.750,00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11.250,00</a:t>
                      </a:r>
                      <a:endParaRPr lang="pt-P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PT" dirty="0" smtClean="0"/>
                        <a:t>N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9.750,00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4.400,00</a:t>
                      </a:r>
                      <a:endParaRPr lang="pt-PT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pt-PT" sz="2800" smtClean="0"/>
              <a:t>Questão 45</a:t>
            </a:r>
          </a:p>
        </p:txBody>
      </p:sp>
      <p:sp>
        <p:nvSpPr>
          <p:cNvPr id="35842" name="Marcador de Posição de Conteúdo 2"/>
          <p:cNvSpPr>
            <a:spLocks noGrp="1"/>
          </p:cNvSpPr>
          <p:nvPr>
            <p:ph idx="1"/>
          </p:nvPr>
        </p:nvSpPr>
        <p:spPr>
          <a:xfrm>
            <a:off x="395288" y="692150"/>
            <a:ext cx="8229600" cy="5689600"/>
          </a:xfrm>
        </p:spPr>
        <p:txBody>
          <a:bodyPr/>
          <a:lstStyle/>
          <a:p>
            <a:r>
              <a:rPr lang="pt-PT" sz="1800" dirty="0" smtClean="0"/>
              <a:t>% Acabamento = Gastos Incorridos /(Gastos Incorridos + Gastos estimados p.ª acabar a obra)</a:t>
            </a:r>
          </a:p>
          <a:p>
            <a:r>
              <a:rPr lang="pt-PT" sz="1800" dirty="0" smtClean="0"/>
              <a:t>% Acabamento N-2 = 862,50 / (862,50+13.007,50)</a:t>
            </a:r>
          </a:p>
          <a:p>
            <a:r>
              <a:rPr lang="pt-PT" sz="1800" dirty="0" smtClean="0"/>
              <a:t>% Acabamento N-2 = 862,50/13.870</a:t>
            </a:r>
          </a:p>
          <a:p>
            <a:r>
              <a:rPr lang="pt-PT" sz="1800" dirty="0" smtClean="0"/>
              <a:t>% Acabamento N-2 = 0,062185 </a:t>
            </a:r>
          </a:p>
          <a:p>
            <a:r>
              <a:rPr lang="pt-PT" sz="1800" b="1" dirty="0" smtClean="0"/>
              <a:t>Réditos a reconhecer N-2  = 15,000*0,062186 = 932,7686 </a:t>
            </a:r>
          </a:p>
          <a:p>
            <a:r>
              <a:rPr lang="pt-PT" sz="1800" dirty="0" smtClean="0"/>
              <a:t>% Acabamento N-1 = 2.750/ (2.750+11.250)</a:t>
            </a:r>
          </a:p>
          <a:p>
            <a:r>
              <a:rPr lang="pt-PT" sz="1800" dirty="0" smtClean="0"/>
              <a:t>% Acabamento N-1 = 2.750/14.000</a:t>
            </a:r>
          </a:p>
          <a:p>
            <a:r>
              <a:rPr lang="pt-PT" sz="1800" dirty="0" smtClean="0"/>
              <a:t>% Acabamento N-1 =  0,196429 </a:t>
            </a:r>
          </a:p>
          <a:p>
            <a:r>
              <a:rPr lang="pt-PT" sz="1800" dirty="0" smtClean="0"/>
              <a:t>Réditos a reconhecer N-1  = 15,000*0,196429 = 2.946,429</a:t>
            </a:r>
          </a:p>
          <a:p>
            <a:r>
              <a:rPr lang="pt-PT" sz="1800" b="1" dirty="0" smtClean="0"/>
              <a:t>Réditos a reconhecer N-1 = 2.946,429-932,768= 2.013,61</a:t>
            </a:r>
          </a:p>
          <a:p>
            <a:r>
              <a:rPr lang="pt-PT" sz="1800" dirty="0" smtClean="0"/>
              <a:t>% Acabamento N = 9.750/ (9.750+4.400)</a:t>
            </a:r>
          </a:p>
          <a:p>
            <a:r>
              <a:rPr lang="pt-PT" sz="1800" dirty="0" smtClean="0"/>
              <a:t>% Acabamento N = 9.750/14.150</a:t>
            </a:r>
          </a:p>
          <a:p>
            <a:r>
              <a:rPr lang="pt-PT" sz="1800" dirty="0" smtClean="0"/>
              <a:t>% Acabamento N = 0,689046 </a:t>
            </a:r>
          </a:p>
          <a:p>
            <a:r>
              <a:rPr lang="pt-PT" sz="1800" dirty="0" smtClean="0"/>
              <a:t>Réditos a reconhecer N  = 15,000* 0,689046 = 10.335,69</a:t>
            </a:r>
          </a:p>
          <a:p>
            <a:r>
              <a:rPr lang="pt-PT" sz="1800" b="1" smtClean="0"/>
              <a:t>Réditos a reconhecer N = 10.335,69-2.946,43= 7.389,26 </a:t>
            </a:r>
            <a:endParaRPr lang="pt-PT" sz="1800" b="1" smtClean="0"/>
          </a:p>
          <a:p>
            <a:endParaRPr lang="pt-PT" sz="1800" b="1" smtClean="0"/>
          </a:p>
          <a:p>
            <a:pPr>
              <a:buFont typeface="Arial" charset="0"/>
              <a:buNone/>
            </a:pPr>
            <a:endParaRPr lang="pt-PT" sz="1800" b="1" dirty="0" smtClean="0"/>
          </a:p>
          <a:p>
            <a:pPr>
              <a:buFont typeface="Arial" charset="0"/>
              <a:buNone/>
            </a:pPr>
            <a:endParaRPr lang="pt-PT" sz="1800" dirty="0" smtClean="0"/>
          </a:p>
          <a:p>
            <a:pPr algn="just">
              <a:buFont typeface="Arial" charset="0"/>
              <a:buNone/>
            </a:pPr>
            <a:endParaRPr lang="pt-PT" sz="18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QUESTÃO 3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 rtlCol="0">
            <a:normAutofit fontScale="92500" lnSpcReduction="1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2000" dirty="0"/>
              <a:t>Em face da crise, uma das medidas tomadas pelos </a:t>
            </a:r>
            <a:r>
              <a:rPr lang="pt-PT" sz="2000" dirty="0" smtClean="0"/>
              <a:t>três </a:t>
            </a:r>
            <a:r>
              <a:rPr lang="pt-PT" sz="2000" dirty="0"/>
              <a:t>administradores foi a de </a:t>
            </a:r>
            <a:r>
              <a:rPr lang="pt-PT" sz="2000" dirty="0" smtClean="0"/>
              <a:t>mensalmente </a:t>
            </a:r>
            <a:r>
              <a:rPr lang="pt-PT" sz="2000" dirty="0"/>
              <a:t>entregarem uma parte – 1.000 euros </a:t>
            </a:r>
            <a:r>
              <a:rPr lang="pt-PT" sz="2000" dirty="0" smtClean="0"/>
              <a:t>cada um </a:t>
            </a:r>
            <a:r>
              <a:rPr lang="pt-PT" sz="2000" dirty="0"/>
              <a:t>- da sua remuneração líquida, </a:t>
            </a:r>
            <a:r>
              <a:rPr lang="pt-PT" sz="2000" dirty="0" smtClean="0"/>
              <a:t>para </a:t>
            </a:r>
            <a:r>
              <a:rPr lang="pt-PT" sz="2000" dirty="0"/>
              <a:t>apoio à Tesouraria da empresa, medida que </a:t>
            </a:r>
            <a:r>
              <a:rPr lang="pt-PT" sz="2000" dirty="0" smtClean="0"/>
              <a:t>está em </a:t>
            </a:r>
            <a:r>
              <a:rPr lang="pt-PT" sz="2000" dirty="0"/>
              <a:t>prática desde o final de abril de </a:t>
            </a:r>
            <a:r>
              <a:rPr lang="pt-PT" sz="2000" dirty="0" smtClean="0"/>
              <a:t>2013</a:t>
            </a:r>
            <a:r>
              <a:rPr lang="pt-PT" sz="2000" dirty="0"/>
              <a:t>. Prevê-se que, posteriormente, aquelas </a:t>
            </a:r>
            <a:r>
              <a:rPr lang="pt-PT" sz="2000" dirty="0" smtClean="0"/>
              <a:t>quantia s </a:t>
            </a:r>
            <a:r>
              <a:rPr lang="pt-PT" sz="2000" dirty="0"/>
              <a:t>venham a ser devolvidas aos </a:t>
            </a:r>
            <a:r>
              <a:rPr lang="pt-PT" sz="2000" dirty="0" smtClean="0"/>
              <a:t>administradores </a:t>
            </a:r>
            <a:r>
              <a:rPr lang="pt-PT" sz="2000" dirty="0"/>
              <a:t>ou então que seja deliberado um </a:t>
            </a:r>
            <a:r>
              <a:rPr lang="pt-PT" sz="2000" dirty="0" smtClean="0"/>
              <a:t>aumento </a:t>
            </a:r>
            <a:r>
              <a:rPr lang="pt-PT" sz="2000" dirty="0"/>
              <a:t>do capital social. </a:t>
            </a:r>
            <a:endParaRPr lang="pt-PT" sz="20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2000" dirty="0" smtClean="0"/>
              <a:t>A </a:t>
            </a:r>
            <a:r>
              <a:rPr lang="pt-PT" sz="2000" dirty="0"/>
              <a:t>quantia que os três administradores entregam </a:t>
            </a:r>
            <a:r>
              <a:rPr lang="pt-PT" sz="2000" dirty="0" smtClean="0"/>
              <a:t>mensalmente </a:t>
            </a:r>
            <a:r>
              <a:rPr lang="pt-PT" sz="2000" dirty="0"/>
              <a:t>para apoio à Tesouraria </a:t>
            </a:r>
            <a:r>
              <a:rPr lang="pt-PT" sz="2000" dirty="0" smtClean="0"/>
              <a:t>da </a:t>
            </a:r>
            <a:r>
              <a:rPr lang="pt-PT" sz="2000" dirty="0"/>
              <a:t>Ideias &amp; Ideias SA deve, no momento dessa </a:t>
            </a:r>
            <a:r>
              <a:rPr lang="pt-PT" sz="2000" dirty="0" smtClean="0"/>
              <a:t>entrega</a:t>
            </a:r>
            <a:r>
              <a:rPr lang="pt-PT" sz="2000" dirty="0"/>
              <a:t>, ser contabilizada: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a) A </a:t>
            </a:r>
            <a:r>
              <a:rPr lang="pt-PT" sz="2000" dirty="0"/>
              <a:t>crédito de 268 </a:t>
            </a:r>
            <a:r>
              <a:rPr lang="pt-PT" sz="2000" dirty="0" err="1"/>
              <a:t>Accionistas</a:t>
            </a:r>
            <a:r>
              <a:rPr lang="pt-PT" sz="2000" dirty="0"/>
              <a:t> – Outras operações e </a:t>
            </a:r>
            <a:r>
              <a:rPr lang="pt-PT" sz="2000" dirty="0" smtClean="0"/>
              <a:t>deve </a:t>
            </a:r>
            <a:r>
              <a:rPr lang="pt-PT" sz="2000" dirty="0"/>
              <a:t>figurar no balanço no Passivo </a:t>
            </a:r>
            <a:r>
              <a:rPr lang="pt-PT" sz="2000" dirty="0" smtClean="0"/>
              <a:t>corrente </a:t>
            </a:r>
            <a:endParaRPr lang="pt-PT" sz="2000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b)A </a:t>
            </a:r>
            <a:r>
              <a:rPr lang="pt-PT" sz="2000" dirty="0"/>
              <a:t>crédito de uma subconta de 53 Outros </a:t>
            </a:r>
            <a:r>
              <a:rPr lang="pt-PT" sz="2000" dirty="0" smtClean="0"/>
              <a:t>instrumentos de </a:t>
            </a:r>
            <a:r>
              <a:rPr lang="pt-PT" sz="2000" dirty="0"/>
              <a:t>capital próprio.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c</a:t>
            </a:r>
            <a:r>
              <a:rPr lang="pt-PT" sz="2000" b="1" dirty="0" smtClean="0"/>
              <a:t>) A </a:t>
            </a:r>
            <a:r>
              <a:rPr lang="pt-PT" sz="2000" b="1" dirty="0"/>
              <a:t>crédito de uma subconta de 253 Financiamentos </a:t>
            </a:r>
            <a:r>
              <a:rPr lang="pt-PT" sz="2000" b="1" dirty="0" smtClean="0"/>
              <a:t>obtidos </a:t>
            </a:r>
            <a:r>
              <a:rPr lang="pt-PT" sz="2000" b="1" dirty="0"/>
              <a:t>– Participantes de capital </a:t>
            </a:r>
            <a:r>
              <a:rPr lang="pt-PT" sz="2000" b="1" dirty="0" smtClean="0"/>
              <a:t>e </a:t>
            </a:r>
            <a:r>
              <a:rPr lang="pt-PT" sz="2000" b="1" dirty="0"/>
              <a:t>figurar no Passivo não corrente.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d) A </a:t>
            </a:r>
            <a:r>
              <a:rPr lang="pt-PT" sz="2000" dirty="0"/>
              <a:t>crédito de 268 </a:t>
            </a:r>
            <a:r>
              <a:rPr lang="pt-PT" sz="2000" dirty="0" err="1"/>
              <a:t>Accionistas</a:t>
            </a:r>
            <a:r>
              <a:rPr lang="pt-PT" sz="2000" dirty="0"/>
              <a:t> – Outras operações e </a:t>
            </a:r>
            <a:r>
              <a:rPr lang="pt-PT" sz="2000" dirty="0" smtClean="0"/>
              <a:t>figurar </a:t>
            </a:r>
            <a:r>
              <a:rPr lang="pt-PT" sz="2000" dirty="0"/>
              <a:t>no balanço no Passivo não </a:t>
            </a:r>
            <a:r>
              <a:rPr lang="pt-PT" sz="2000" dirty="0" smtClean="0"/>
              <a:t>corrente</a:t>
            </a:r>
            <a:r>
              <a:rPr lang="pt-PT" sz="2000" dirty="0"/>
              <a:t>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20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dirty="0"/>
          </a:p>
        </p:txBody>
      </p:sp>
      <p:pic>
        <p:nvPicPr>
          <p:cNvPr id="15364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214313" y="0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QUESTÃO 4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 rtlCol="0">
            <a:normAutofit lnSpcReduction="1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2000" dirty="0"/>
              <a:t>No que respeita ao tratamento desta questão, em </a:t>
            </a:r>
            <a:r>
              <a:rPr lang="pt-PT" sz="2000" dirty="0" smtClean="0"/>
              <a:t>sede </a:t>
            </a:r>
            <a:r>
              <a:rPr lang="pt-PT" sz="2000" dirty="0"/>
              <a:t>de demonstração dos fluxos de </a:t>
            </a:r>
            <a:r>
              <a:rPr lang="pt-PT" sz="2000" dirty="0" smtClean="0"/>
              <a:t>caixa</a:t>
            </a:r>
            <a:r>
              <a:rPr lang="pt-PT" sz="2000" dirty="0"/>
              <a:t>, a administração pretende saber como deve, </a:t>
            </a:r>
            <a:r>
              <a:rPr lang="pt-PT" sz="2000" dirty="0" smtClean="0"/>
              <a:t>na empresa</a:t>
            </a:r>
            <a:r>
              <a:rPr lang="pt-PT" sz="2000" dirty="0"/>
              <a:t>, ser registado este apoio à </a:t>
            </a:r>
            <a:r>
              <a:rPr lang="pt-PT" sz="2000" dirty="0" smtClean="0"/>
              <a:t>Tesouraria </a:t>
            </a:r>
            <a:r>
              <a:rPr lang="pt-PT" sz="2000" dirty="0"/>
              <a:t>da empresa por parte dos seus </a:t>
            </a:r>
            <a:r>
              <a:rPr lang="pt-PT" sz="2000" dirty="0" smtClean="0"/>
              <a:t>administra dores</a:t>
            </a:r>
            <a:r>
              <a:rPr lang="pt-PT" sz="2000" dirty="0"/>
              <a:t>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2000" dirty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2000" dirty="0"/>
              <a:t>Na preparação da demonstração dos fluxos de caixa </a:t>
            </a:r>
            <a:r>
              <a:rPr lang="pt-PT" sz="2000" dirty="0" smtClean="0"/>
              <a:t>da </a:t>
            </a:r>
            <a:r>
              <a:rPr lang="pt-PT" sz="2000" dirty="0"/>
              <a:t>Ideias &amp; Ideias SA, a parte das </a:t>
            </a:r>
            <a:r>
              <a:rPr lang="pt-PT" sz="2000" dirty="0" smtClean="0"/>
              <a:t>remunerações </a:t>
            </a:r>
            <a:r>
              <a:rPr lang="pt-PT" sz="2000" dirty="0"/>
              <a:t>que os administradores entregam </a:t>
            </a:r>
            <a:r>
              <a:rPr lang="pt-PT" sz="2000" dirty="0" smtClean="0"/>
              <a:t>mensalmente </a:t>
            </a:r>
            <a:r>
              <a:rPr lang="pt-PT" sz="2000" dirty="0"/>
              <a:t>à sociedade deve </a:t>
            </a:r>
            <a:r>
              <a:rPr lang="pt-PT" sz="2000" dirty="0" smtClean="0"/>
              <a:t>classificar-se</a:t>
            </a:r>
            <a:r>
              <a:rPr lang="pt-PT" sz="2000" dirty="0"/>
              <a:t>: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a) Nos </a:t>
            </a:r>
            <a:r>
              <a:rPr lang="pt-PT" sz="2000" dirty="0"/>
              <a:t>fluxos de caixa das atividades de investimento </a:t>
            </a:r>
            <a:r>
              <a:rPr lang="pt-PT" sz="2000" dirty="0" smtClean="0"/>
              <a:t>– </a:t>
            </a:r>
            <a:r>
              <a:rPr lang="pt-PT" sz="2000" dirty="0"/>
              <a:t>investimentos financeiros.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</a:t>
            </a:r>
            <a:r>
              <a:rPr lang="pt-PT" sz="2000" b="1" dirty="0" smtClean="0"/>
              <a:t>b) Nos </a:t>
            </a:r>
            <a:r>
              <a:rPr lang="pt-PT" sz="2000" b="1" dirty="0"/>
              <a:t>fluxos de caixa das atividades de </a:t>
            </a:r>
            <a:r>
              <a:rPr lang="pt-PT" sz="2000" b="1" dirty="0" smtClean="0"/>
              <a:t>financiamento– </a:t>
            </a:r>
            <a:r>
              <a:rPr lang="pt-PT" sz="2000" b="1" dirty="0"/>
              <a:t>financiamentos obtidos.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c) Nos </a:t>
            </a:r>
            <a:r>
              <a:rPr lang="pt-PT" sz="2000" dirty="0"/>
              <a:t>fluxos de caixa das atividades </a:t>
            </a:r>
            <a:r>
              <a:rPr lang="pt-PT" sz="2000" dirty="0" smtClean="0"/>
              <a:t>operacionais </a:t>
            </a:r>
            <a:r>
              <a:rPr lang="pt-PT" sz="2000" dirty="0"/>
              <a:t>– </a:t>
            </a:r>
            <a:r>
              <a:rPr lang="pt-PT" sz="2000" dirty="0" smtClean="0"/>
              <a:t>pagamentos </a:t>
            </a:r>
            <a:r>
              <a:rPr lang="pt-PT" sz="2000" dirty="0"/>
              <a:t>relacionados com </a:t>
            </a:r>
            <a:r>
              <a:rPr lang="pt-PT" sz="2000" dirty="0" smtClean="0"/>
              <a:t>rubricas </a:t>
            </a:r>
            <a:r>
              <a:rPr lang="pt-PT" sz="2000" dirty="0"/>
              <a:t>extraordinárias.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000" dirty="0" smtClean="0"/>
              <a:t>	d) Nenhuma </a:t>
            </a:r>
            <a:r>
              <a:rPr lang="pt-PT" sz="2000" dirty="0"/>
              <a:t>das anteriores.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2000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2000" dirty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20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dirty="0"/>
          </a:p>
        </p:txBody>
      </p:sp>
      <p:pic>
        <p:nvPicPr>
          <p:cNvPr id="16388" name="Picture 6" descr="CITEFORMA - Centro de Formação Profissional dos Trabalhadores de Escritório, Comércio, Serviços e Novas Tecnologias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214313" y="0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QUESTÃO 5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17410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r>
              <a:rPr lang="pt-PT" sz="2000" smtClean="0"/>
              <a:t>Há também dúvidas sobre a qualificação de uma eventual deliberação de aumento do capital social caso os acionistas venham posteriormente a deliberar incorporar no capital social aqueles créditos que detêm sobre a empresa. </a:t>
            </a:r>
          </a:p>
          <a:p>
            <a:r>
              <a:rPr lang="pt-PT" sz="2000" smtClean="0"/>
              <a:t>No caso de os accionistas deliberarem incorporar no capital social as quantias de que são  credores, então: </a:t>
            </a:r>
          </a:p>
          <a:p>
            <a:pPr>
              <a:buFont typeface="Arial" charset="0"/>
              <a:buNone/>
            </a:pPr>
            <a:r>
              <a:rPr lang="pt-PT" sz="2000" smtClean="0"/>
              <a:t>	a) O referido aumento do capital deverá considerar-se  como sendo realizado por entradas em dinheiro. </a:t>
            </a:r>
          </a:p>
          <a:p>
            <a:pPr>
              <a:buFont typeface="Arial" charset="0"/>
              <a:buNone/>
            </a:pPr>
            <a:r>
              <a:rPr lang="pt-PT" sz="2000" smtClean="0"/>
              <a:t>	</a:t>
            </a:r>
            <a:r>
              <a:rPr lang="pt-PT" sz="2000" b="1" smtClean="0"/>
              <a:t>b) O referido aumento do capital deverá ser considerado como realizado por entradas em espécie. </a:t>
            </a:r>
          </a:p>
          <a:p>
            <a:pPr>
              <a:buFont typeface="Arial" charset="0"/>
              <a:buNone/>
            </a:pPr>
            <a:r>
              <a:rPr lang="pt-PT" sz="2000" smtClean="0"/>
              <a:t>	c) Caberá à administração da sociedade decidir qual a modalidade de realização do aumento do capital social. </a:t>
            </a:r>
          </a:p>
          <a:p>
            <a:pPr>
              <a:buFont typeface="Arial" charset="0"/>
              <a:buNone/>
            </a:pPr>
            <a:r>
              <a:rPr lang="pt-PT" sz="2000" smtClean="0"/>
              <a:t>	d) Caberá aos accionistas da sociedade decidirem qual a modalidade do aumento do capital social.</a:t>
            </a:r>
          </a:p>
          <a:p>
            <a:endParaRPr lang="pt-PT" sz="2000" smtClean="0"/>
          </a:p>
          <a:p>
            <a:pPr>
              <a:buFont typeface="Arial" charset="0"/>
              <a:buNone/>
            </a:pPr>
            <a:endParaRPr lang="pt-PT" smtClean="0"/>
          </a:p>
          <a:p>
            <a:pPr>
              <a:buFont typeface="Arial" charset="0"/>
              <a:buNone/>
            </a:pPr>
            <a:endParaRPr lang="pt-PT" sz="2000" smtClean="0"/>
          </a:p>
          <a:p>
            <a:pPr algn="just">
              <a:buFont typeface="Arial" charset="0"/>
              <a:buNone/>
            </a:pPr>
            <a:endParaRPr lang="pt-PT" sz="2000" smtClean="0"/>
          </a:p>
          <a:p>
            <a:endParaRPr lang="pt-PT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QUESTÃO 6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 rtlCol="0">
            <a:normAutofit fontScale="77500" lnSpcReduction="2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2600" dirty="0"/>
              <a:t>Em março de 2013, na reunião da Assembleia Geral </a:t>
            </a:r>
            <a:r>
              <a:rPr lang="pt-PT" sz="2600" dirty="0" smtClean="0"/>
              <a:t>que </a:t>
            </a:r>
            <a:r>
              <a:rPr lang="pt-PT" sz="2600" dirty="0"/>
              <a:t>deliberou a aprovação do relatório e </a:t>
            </a:r>
            <a:r>
              <a:rPr lang="pt-PT" sz="2600" dirty="0" smtClean="0"/>
              <a:t>contas </a:t>
            </a:r>
            <a:r>
              <a:rPr lang="pt-PT" sz="2600" dirty="0"/>
              <a:t>de 2012, foi também deliberada a </a:t>
            </a:r>
            <a:r>
              <a:rPr lang="pt-PT" sz="2600" dirty="0" smtClean="0"/>
              <a:t>transformação </a:t>
            </a:r>
            <a:r>
              <a:rPr lang="pt-PT" sz="2600" dirty="0"/>
              <a:t>da Ideias &amp; Ideias SA de </a:t>
            </a:r>
            <a:r>
              <a:rPr lang="pt-PT" sz="2600" dirty="0" smtClean="0"/>
              <a:t>sociedade anónima </a:t>
            </a:r>
            <a:r>
              <a:rPr lang="pt-PT" sz="2600" dirty="0"/>
              <a:t>em sociedade por quotas. Tal facto </a:t>
            </a:r>
            <a:r>
              <a:rPr lang="pt-PT" sz="2600" dirty="0" smtClean="0"/>
              <a:t>suscitou dúvidas </a:t>
            </a:r>
            <a:r>
              <a:rPr lang="pt-PT" sz="2600" dirty="0"/>
              <a:t>sobre o possível </a:t>
            </a:r>
            <a:r>
              <a:rPr lang="pt-PT" sz="2600" dirty="0" smtClean="0"/>
              <a:t>enquadramento </a:t>
            </a:r>
            <a:r>
              <a:rPr lang="pt-PT" sz="2600" dirty="0"/>
              <a:t>contabilístico da empresa no </a:t>
            </a:r>
            <a:r>
              <a:rPr lang="pt-PT" sz="2600" dirty="0" smtClean="0"/>
              <a:t>exercício </a:t>
            </a:r>
            <a:r>
              <a:rPr lang="pt-PT" sz="2600" dirty="0"/>
              <a:t>de 2013.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2600" dirty="0"/>
              <a:t>Na elaboração das demonstrações financeiras de </a:t>
            </a:r>
            <a:r>
              <a:rPr lang="pt-PT" sz="2600" dirty="0" smtClean="0"/>
              <a:t>2013 , </a:t>
            </a:r>
            <a:r>
              <a:rPr lang="pt-PT" sz="2600" dirty="0"/>
              <a:t>a Ideias &amp; Ideias, Lda.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600" dirty="0" smtClean="0"/>
              <a:t>	a) Poderá </a:t>
            </a:r>
            <a:r>
              <a:rPr lang="pt-PT" sz="2600" dirty="0"/>
              <a:t>passar a adotar a Norma Contabilística e de </a:t>
            </a:r>
            <a:r>
              <a:rPr lang="pt-PT" sz="2600" dirty="0" smtClean="0"/>
              <a:t>Relato </a:t>
            </a:r>
            <a:r>
              <a:rPr lang="pt-PT" sz="2600" dirty="0"/>
              <a:t>Financeiro para Pequenas </a:t>
            </a:r>
            <a:r>
              <a:rPr lang="pt-PT" sz="2600" dirty="0" smtClean="0"/>
              <a:t> Entidades </a:t>
            </a:r>
            <a:r>
              <a:rPr lang="pt-PT" sz="2600" dirty="0"/>
              <a:t>(NCRF-PE), em alternativa às Normas </a:t>
            </a:r>
            <a:r>
              <a:rPr lang="pt-PT" sz="2600" dirty="0" smtClean="0"/>
              <a:t>Contabilísticas </a:t>
            </a:r>
            <a:r>
              <a:rPr lang="pt-PT" sz="2600" dirty="0"/>
              <a:t>e de Relato Financeiro </a:t>
            </a:r>
            <a:r>
              <a:rPr lang="pt-PT" sz="2600" dirty="0" smtClean="0"/>
              <a:t>(</a:t>
            </a:r>
            <a:r>
              <a:rPr lang="pt-PT" sz="2600" dirty="0"/>
              <a:t>NCRF).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600" dirty="0" smtClean="0"/>
              <a:t>	b) Deverá </a:t>
            </a:r>
            <a:r>
              <a:rPr lang="pt-PT" sz="2600" dirty="0"/>
              <a:t>passar a adotar a Norma Contabilística e de </a:t>
            </a:r>
            <a:r>
              <a:rPr lang="pt-PT" sz="2600" dirty="0" smtClean="0"/>
              <a:t>Relato </a:t>
            </a:r>
            <a:r>
              <a:rPr lang="pt-PT" sz="2600" dirty="0"/>
              <a:t>Financeiro para Pequenas </a:t>
            </a:r>
            <a:r>
              <a:rPr lang="pt-PT" sz="2600" dirty="0" smtClean="0"/>
              <a:t> Entidades </a:t>
            </a:r>
            <a:r>
              <a:rPr lang="pt-PT" sz="2600" dirty="0"/>
              <a:t>(NCRF-PE) e não as Normas </a:t>
            </a:r>
            <a:r>
              <a:rPr lang="pt-PT" sz="2600" dirty="0" smtClean="0"/>
              <a:t>Contabilísticas e </a:t>
            </a:r>
            <a:r>
              <a:rPr lang="pt-PT" sz="2600" dirty="0"/>
              <a:t>de Relato Financeiro (NCRF).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600" dirty="0" smtClean="0"/>
              <a:t>	</a:t>
            </a:r>
            <a:r>
              <a:rPr lang="pt-PT" sz="2600" b="1" dirty="0" smtClean="0"/>
              <a:t>c) Deverá </a:t>
            </a:r>
            <a:r>
              <a:rPr lang="pt-PT" sz="2600" b="1" dirty="0" err="1"/>
              <a:t>adoptar</a:t>
            </a:r>
            <a:r>
              <a:rPr lang="pt-PT" sz="2600" b="1" dirty="0"/>
              <a:t> as Normas Contabilísticas e de </a:t>
            </a:r>
            <a:r>
              <a:rPr lang="pt-PT" sz="2600" b="1" dirty="0" smtClean="0"/>
              <a:t>Relato </a:t>
            </a:r>
            <a:r>
              <a:rPr lang="pt-PT" sz="2600" b="1" dirty="0"/>
              <a:t>Financeiro.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600" dirty="0" smtClean="0"/>
              <a:t>	d) Deverá </a:t>
            </a:r>
            <a:r>
              <a:rPr lang="pt-PT" sz="2600" dirty="0" err="1"/>
              <a:t>adoptar</a:t>
            </a:r>
            <a:r>
              <a:rPr lang="pt-PT" sz="2600" dirty="0"/>
              <a:t> as Normas Internacionais de </a:t>
            </a:r>
            <a:r>
              <a:rPr lang="pt-PT" sz="2600" dirty="0" smtClean="0"/>
              <a:t>Contabilidade </a:t>
            </a:r>
            <a:r>
              <a:rPr lang="pt-PT" sz="2600" dirty="0"/>
              <a:t>adotadas nos termos do </a:t>
            </a:r>
            <a:r>
              <a:rPr lang="pt-PT" sz="2600" dirty="0" err="1" smtClean="0"/>
              <a:t>art</a:t>
            </a:r>
            <a:r>
              <a:rPr lang="pt-PT" sz="2600" dirty="0"/>
              <a:t>. 3º do Regulamento (CE) 1606/2002, do </a:t>
            </a:r>
            <a:r>
              <a:rPr lang="pt-PT" sz="2600" dirty="0" smtClean="0"/>
              <a:t>Parlamento </a:t>
            </a:r>
            <a:r>
              <a:rPr lang="pt-PT" sz="2600" dirty="0"/>
              <a:t>Europeu e do Conselho, de 19 </a:t>
            </a:r>
            <a:r>
              <a:rPr lang="pt-PT" sz="2600" dirty="0" smtClean="0"/>
              <a:t>de </a:t>
            </a:r>
            <a:r>
              <a:rPr lang="pt-PT" sz="2600" dirty="0"/>
              <a:t>julho.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2600" dirty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2600" dirty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2600" dirty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26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dirty="0" smtClean="0"/>
              <a:t/>
            </a:r>
            <a:br>
              <a:rPr lang="pt-PT" dirty="0" smtClean="0"/>
            </a:br>
            <a:r>
              <a:rPr lang="pt-PT" dirty="0" smtClean="0"/>
              <a:t>QUESTÃO 7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 rtlCol="0">
            <a:normAutofit lnSpcReduction="100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1800" dirty="0"/>
              <a:t>Na tentativa de minimizar os efeitos da crise, a </a:t>
            </a:r>
            <a:r>
              <a:rPr lang="pt-PT" sz="1800" dirty="0" smtClean="0"/>
              <a:t>Ideias </a:t>
            </a:r>
            <a:r>
              <a:rPr lang="pt-PT" sz="1800" dirty="0"/>
              <a:t>&amp; Ideias tem procurado desenvolver </a:t>
            </a:r>
            <a:r>
              <a:rPr lang="pt-PT" sz="1800" dirty="0" smtClean="0"/>
              <a:t>negócios </a:t>
            </a:r>
            <a:r>
              <a:rPr lang="pt-PT" sz="1800" dirty="0"/>
              <a:t>nos PALOP. Para tal, em 2012 constituiu </a:t>
            </a:r>
            <a:r>
              <a:rPr lang="pt-PT" sz="1800" dirty="0" smtClean="0"/>
              <a:t>em Angola </a:t>
            </a:r>
            <a:r>
              <a:rPr lang="pt-PT" sz="1800" dirty="0"/>
              <a:t>uma empresa na qual detém </a:t>
            </a:r>
            <a:r>
              <a:rPr lang="pt-PT" sz="1800" dirty="0" smtClean="0"/>
              <a:t>49</a:t>
            </a:r>
            <a:r>
              <a:rPr lang="pt-PT" sz="1800" dirty="0"/>
              <a:t>% do capital social, sendo os restantes 51% </a:t>
            </a:r>
            <a:r>
              <a:rPr lang="pt-PT" sz="1800" dirty="0" smtClean="0"/>
              <a:t>pertença </a:t>
            </a:r>
            <a:r>
              <a:rPr lang="pt-PT" sz="1800" dirty="0"/>
              <a:t>de uma sociedade angolana. A Ideias </a:t>
            </a:r>
            <a:r>
              <a:rPr lang="pt-PT" sz="1800" dirty="0" smtClean="0"/>
              <a:t>&amp; </a:t>
            </a:r>
            <a:r>
              <a:rPr lang="pt-PT" sz="1800" dirty="0"/>
              <a:t>Ideias nomeia, nos termos do acordo parassocial </a:t>
            </a:r>
            <a:r>
              <a:rPr lang="pt-PT" sz="1800" dirty="0" smtClean="0"/>
              <a:t>existente</a:t>
            </a:r>
            <a:r>
              <a:rPr lang="pt-PT" sz="1800" dirty="0"/>
              <a:t>, três dos cinco administradores </a:t>
            </a:r>
            <a:r>
              <a:rPr lang="pt-PT" sz="1800" dirty="0" smtClean="0"/>
              <a:t>desta </a:t>
            </a:r>
            <a:r>
              <a:rPr lang="pt-PT" sz="1800" dirty="0"/>
              <a:t>sua participada. Em 2012, e apesar de esse </a:t>
            </a:r>
            <a:r>
              <a:rPr lang="pt-PT" sz="1800" dirty="0" smtClean="0"/>
              <a:t>ser </a:t>
            </a:r>
            <a:r>
              <a:rPr lang="pt-PT" sz="1800" dirty="0"/>
              <a:t>o ano de arranque do referido negócio, </a:t>
            </a:r>
            <a:r>
              <a:rPr lang="pt-PT" sz="1800" dirty="0" smtClean="0"/>
              <a:t>a </a:t>
            </a:r>
            <a:r>
              <a:rPr lang="pt-PT" sz="1800" dirty="0"/>
              <a:t>participada angolana faturou o equivalente a €</a:t>
            </a:r>
            <a:r>
              <a:rPr lang="pt-PT" sz="1800" dirty="0" smtClean="0"/>
              <a:t>800.000</a:t>
            </a:r>
            <a:r>
              <a:rPr lang="pt-PT" sz="1800" dirty="0"/>
              <a:t>, fruto dos contactos existentes com </a:t>
            </a:r>
            <a:r>
              <a:rPr lang="pt-PT" sz="1800" dirty="0" smtClean="0"/>
              <a:t>outros </a:t>
            </a:r>
            <a:r>
              <a:rPr lang="pt-PT" sz="1800" dirty="0"/>
              <a:t>empresários portugueses também já </a:t>
            </a:r>
            <a:r>
              <a:rPr lang="pt-PT" sz="1800" dirty="0" smtClean="0"/>
              <a:t>estabelecidos </a:t>
            </a:r>
            <a:r>
              <a:rPr lang="pt-PT" sz="1800" dirty="0"/>
              <a:t>naquele país. </a:t>
            </a:r>
            <a:endParaRPr lang="pt-PT" sz="1800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PT" sz="1800" dirty="0"/>
              <a:t>Relativamente a esta associada com sede em Angola, </a:t>
            </a:r>
            <a:r>
              <a:rPr lang="pt-PT" sz="1800" dirty="0" smtClean="0"/>
              <a:t>a </a:t>
            </a:r>
            <a:r>
              <a:rPr lang="pt-PT" sz="1800" dirty="0"/>
              <a:t>Ideias &amp; Ideias, nas suas contas </a:t>
            </a:r>
            <a:r>
              <a:rPr lang="pt-PT" sz="1800" dirty="0" smtClean="0"/>
              <a:t>individuais</a:t>
            </a:r>
            <a:r>
              <a:rPr lang="pt-PT" sz="1800" dirty="0"/>
              <a:t>: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1800" dirty="0" smtClean="0"/>
              <a:t>	</a:t>
            </a:r>
            <a:r>
              <a:rPr lang="pt-PT" sz="1800" b="1" dirty="0" smtClean="0"/>
              <a:t>a) Deverá </a:t>
            </a:r>
            <a:r>
              <a:rPr lang="pt-PT" sz="1800" b="1" dirty="0"/>
              <a:t>obrigatoriamente utilizar o método da </a:t>
            </a:r>
            <a:r>
              <a:rPr lang="pt-PT" sz="1800" b="1" dirty="0" smtClean="0"/>
              <a:t>equivalência </a:t>
            </a:r>
            <a:r>
              <a:rPr lang="pt-PT" sz="1800" b="1" dirty="0"/>
              <a:t>patrimonial na </a:t>
            </a:r>
            <a:r>
              <a:rPr lang="pt-PT" sz="1800" b="1" dirty="0" smtClean="0"/>
              <a:t>valorização </a:t>
            </a:r>
            <a:r>
              <a:rPr lang="pt-PT" sz="1800" b="1" dirty="0"/>
              <a:t>da participação detida.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1800" dirty="0" smtClean="0"/>
              <a:t>	b) Deverá </a:t>
            </a:r>
            <a:r>
              <a:rPr lang="pt-PT" sz="1800" dirty="0"/>
              <a:t>obrigatoriamente utilizar o método do </a:t>
            </a:r>
            <a:r>
              <a:rPr lang="pt-PT" sz="1800" dirty="0" smtClean="0"/>
              <a:t>custo na </a:t>
            </a:r>
            <a:r>
              <a:rPr lang="pt-PT" sz="1800" dirty="0"/>
              <a:t>valorização da participação </a:t>
            </a:r>
            <a:r>
              <a:rPr lang="pt-PT" sz="1800" dirty="0" smtClean="0"/>
              <a:t>detida</a:t>
            </a:r>
            <a:r>
              <a:rPr lang="pt-PT" sz="1800" dirty="0"/>
              <a:t>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1800" dirty="0" smtClean="0"/>
              <a:t>	c) Deverá </a:t>
            </a:r>
            <a:r>
              <a:rPr lang="pt-PT" sz="1800" dirty="0"/>
              <a:t>obrigatoriamente utilizar o método do custo </a:t>
            </a:r>
            <a:r>
              <a:rPr lang="pt-PT" sz="1800" dirty="0" smtClean="0"/>
              <a:t>na </a:t>
            </a:r>
            <a:r>
              <a:rPr lang="pt-PT" sz="1800" dirty="0"/>
              <a:t>valorização da participação </a:t>
            </a:r>
            <a:r>
              <a:rPr lang="pt-PT" sz="1800" dirty="0" smtClean="0"/>
              <a:t>detida </a:t>
            </a:r>
            <a:r>
              <a:rPr lang="pt-PT" sz="1800" dirty="0"/>
              <a:t>e proceder à consolidação das contas.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1800" dirty="0" smtClean="0"/>
              <a:t>	d) Poderá </a:t>
            </a:r>
            <a:r>
              <a:rPr lang="pt-PT" sz="1800" dirty="0"/>
              <a:t>utilizar qualquer um dos métodos, consoante </a:t>
            </a:r>
            <a:r>
              <a:rPr lang="pt-PT" sz="1800" dirty="0" smtClean="0"/>
              <a:t>a </a:t>
            </a:r>
            <a:r>
              <a:rPr lang="pt-PT" sz="1800" dirty="0"/>
              <a:t>vontade da administração. 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sz="1800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PT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ção do Número do Diapositivo 5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FD4B381-09FA-4223-BA83-2AA4A14396B3}" type="slidenum">
              <a:rPr lang="pt-PT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pt-PT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457200" y="571500"/>
            <a:ext cx="8229600" cy="5554663"/>
          </a:xfrm>
        </p:spPr>
        <p:txBody>
          <a:bodyPr rtlCol="0">
            <a:normAutofit fontScale="92500"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400" b="1" u="sng" dirty="0" smtClean="0"/>
              <a:t>Uma participação financeira corrente ou temporária</a:t>
            </a:r>
            <a:r>
              <a:rPr lang="pt-PT" sz="2400" b="1" dirty="0" smtClean="0"/>
              <a:t> </a:t>
            </a:r>
            <a:r>
              <a:rPr lang="pt-PT" sz="2400" dirty="0" smtClean="0"/>
              <a:t>– é prontamente realizável e destina-se a ser detida por não mais do que um ano. São aplicações de tesouraria a curto prazo, que podem ser convertidas facilmente em dinheiro e a qualquer momento. No SNC são contabilizados na conta 1421 – Instrumentos financeiros detidos para </a:t>
            </a:r>
            <a:r>
              <a:rPr lang="pt-PT" sz="2400" dirty="0" err="1" smtClean="0"/>
              <a:t>negociação-</a:t>
            </a:r>
            <a:r>
              <a:rPr lang="pt-PT" sz="2400" dirty="0" smtClean="0"/>
              <a:t> Activos Financeiros. No balanço, estas participações são apresentadas no Activo Corrente.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pt-PT" sz="2400" dirty="0" smtClean="0"/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PT" sz="2400" b="1" u="sng" dirty="0" smtClean="0"/>
              <a:t>Uma participação financeira a longo prazo  permanente ou não corrente</a:t>
            </a:r>
            <a:r>
              <a:rPr lang="pt-PT" sz="2400" b="1" dirty="0" smtClean="0"/>
              <a:t> </a:t>
            </a:r>
            <a:r>
              <a:rPr lang="pt-PT" sz="2400" dirty="0" smtClean="0"/>
              <a:t>– é uma participação financeira que não seja corrente ou temporária. São aplicações financeiras com carácter  permanente, aplicações estratégicas que se deseja manter por período superior a um ano. No SNC  estas participações integram a conta 41 – Investimentos financeiros, sendo subdividida, de acordo com o tipo de participação, em:</a:t>
            </a:r>
            <a:endParaRPr lang="pt-PT" sz="2400" dirty="0"/>
          </a:p>
        </p:txBody>
      </p:sp>
      <p:sp>
        <p:nvSpPr>
          <p:cNvPr id="5" name="Marcador de Posição do Número do Diapositivo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F9FAF44-420F-499D-B39D-F7E965DC260F}" type="slidenum">
              <a:rPr lang="pt-PT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pt-PT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43013" name="Picture 6" descr="CITEFORMA - Centro de Formação Profissional dos Trabalhadores de Escritório, Comércio, Serviços e Novas Tecnologias">
            <a:hlinkClick r:id="rId3"/>
          </p:cNvPr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214313" y="0"/>
            <a:ext cx="24987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3566</Words>
  <Application>Microsoft Office PowerPoint</Application>
  <PresentationFormat>Apresentação no Ecrã (4:3)</PresentationFormat>
  <Paragraphs>361</Paragraphs>
  <Slides>34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34</vt:i4>
      </vt:variant>
    </vt:vector>
  </HeadingPairs>
  <TitlesOfParts>
    <vt:vector size="35" baseType="lpstr">
      <vt:lpstr>Tema do Office</vt:lpstr>
      <vt:lpstr>Diapositivo 1</vt:lpstr>
      <vt:lpstr>Diapositivo 2</vt:lpstr>
      <vt:lpstr>Diapositivo 3</vt:lpstr>
      <vt:lpstr> QUESTÃO 3 </vt:lpstr>
      <vt:lpstr> QUESTÃO 4 </vt:lpstr>
      <vt:lpstr> QUESTÃO 5 </vt:lpstr>
      <vt:lpstr> QUESTÃO 6 </vt:lpstr>
      <vt:lpstr> QUESTÃO 7 </vt:lpstr>
      <vt:lpstr>Diapositivo 9</vt:lpstr>
      <vt:lpstr>Diapositivo 10</vt:lpstr>
      <vt:lpstr>Diapositivo 11</vt:lpstr>
      <vt:lpstr>Diapositivo 12</vt:lpstr>
      <vt:lpstr>Diapositivo 13</vt:lpstr>
      <vt:lpstr> QUESTÃO 9 </vt:lpstr>
      <vt:lpstr> QUESTÃO 12 </vt:lpstr>
      <vt:lpstr> QUESTÃO 12 </vt:lpstr>
      <vt:lpstr> QUESTÃO 12 </vt:lpstr>
      <vt:lpstr> QUESTÃO 13 </vt:lpstr>
      <vt:lpstr> QUESTÃO 14 </vt:lpstr>
      <vt:lpstr> ACTIVOS NÃO CORRENTES DETIDOS PARA VENDA E UNIDADES OPERACIONAIS DESCONTINUADAS </vt:lpstr>
      <vt:lpstr> ACTIVOS NÃO CORRENTES DETIDOS PARA VENDA E UNIDADES OPERACIONAIS DESCONTINUADAS </vt:lpstr>
      <vt:lpstr>ACTIVOS NÃO CORRENTES DETIDOS PARA VENDA E UNIDADES OPERACIONAIS DESCONTINUADAS </vt:lpstr>
      <vt:lpstr> QUESTÃO 17 </vt:lpstr>
      <vt:lpstr> QUESTÃO 22 </vt:lpstr>
      <vt:lpstr> QUESTÃO 24 </vt:lpstr>
      <vt:lpstr> QUESTÃO 22 </vt:lpstr>
      <vt:lpstr> QUESTÃO 40</vt:lpstr>
      <vt:lpstr>QUESTÃO 41</vt:lpstr>
      <vt:lpstr>Questão 42</vt:lpstr>
      <vt:lpstr>Questão 43</vt:lpstr>
      <vt:lpstr>Questão 43</vt:lpstr>
      <vt:lpstr>Questão 44</vt:lpstr>
      <vt:lpstr>Questão 45</vt:lpstr>
      <vt:lpstr>Questão 45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Exame OTOC</dc:title>
  <dc:creator>Toshiba</dc:creator>
  <cp:lastModifiedBy>Toshiba</cp:lastModifiedBy>
  <cp:revision>36</cp:revision>
  <dcterms:created xsi:type="dcterms:W3CDTF">2013-12-14T22:30:37Z</dcterms:created>
  <dcterms:modified xsi:type="dcterms:W3CDTF">2014-03-29T00:03:45Z</dcterms:modified>
</cp:coreProperties>
</file>