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70" r:id="rId4"/>
    <p:sldId id="257" r:id="rId5"/>
    <p:sldId id="258" r:id="rId6"/>
    <p:sldId id="259" r:id="rId7"/>
    <p:sldId id="260" r:id="rId8"/>
    <p:sldId id="261" r:id="rId9"/>
    <p:sldId id="271" r:id="rId10"/>
    <p:sldId id="262" r:id="rId11"/>
    <p:sldId id="263" r:id="rId12"/>
    <p:sldId id="264" r:id="rId13"/>
    <p:sldId id="265" r:id="rId14"/>
    <p:sldId id="266" r:id="rId15"/>
    <p:sldId id="267" r:id="rId16"/>
    <p:sldId id="268" r:id="rId17"/>
    <p:sldId id="272" r:id="rId18"/>
    <p:sldId id="273" r:id="rId19"/>
    <p:sldId id="274" r:id="rId20"/>
    <p:sldId id="275" r:id="rId21"/>
    <p:sldId id="276" r:id="rId22"/>
    <p:sldId id="303" r:id="rId23"/>
    <p:sldId id="277" r:id="rId24"/>
    <p:sldId id="304" r:id="rId25"/>
    <p:sldId id="279" r:id="rId26"/>
    <p:sldId id="280" r:id="rId27"/>
    <p:sldId id="281" r:id="rId28"/>
    <p:sldId id="293" r:id="rId29"/>
    <p:sldId id="282" r:id="rId30"/>
    <p:sldId id="283" r:id="rId31"/>
    <p:sldId id="284" r:id="rId32"/>
    <p:sldId id="285" r:id="rId33"/>
    <p:sldId id="286" r:id="rId34"/>
    <p:sldId id="287" r:id="rId35"/>
    <p:sldId id="288" r:id="rId36"/>
    <p:sldId id="289" r:id="rId37"/>
    <p:sldId id="305" r:id="rId38"/>
    <p:sldId id="290" r:id="rId39"/>
    <p:sldId id="297" r:id="rId40"/>
    <p:sldId id="294" r:id="rId41"/>
    <p:sldId id="307" r:id="rId42"/>
    <p:sldId id="306" r:id="rId43"/>
    <p:sldId id="295" r:id="rId44"/>
    <p:sldId id="296" r:id="rId45"/>
    <p:sldId id="302" r:id="rId46"/>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5" d="100"/>
          <a:sy n="75" d="100"/>
        </p:scale>
        <p:origin x="-15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sp>
        <p:nvSpPr>
          <p:cNvPr id="10" name="Triângulo rec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PT" smtClean="0"/>
              <a:t>Clique para editar o estilo</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PT" smtClean="0"/>
              <a:t>Faça clique para editar o estilo</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xão recta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Marcador de Posição da Data 29"/>
          <p:cNvSpPr>
            <a:spLocks noGrp="1"/>
          </p:cNvSpPr>
          <p:nvPr>
            <p:ph type="dt" sz="half" idx="10"/>
          </p:nvPr>
        </p:nvSpPr>
        <p:spPr/>
        <p:txBody>
          <a:bodyPr/>
          <a:lstStyle>
            <a:lvl1pPr>
              <a:defRPr>
                <a:solidFill>
                  <a:srgbClr val="FFFFFF"/>
                </a:solidFill>
              </a:defRPr>
            </a:lvl1pPr>
            <a:extLst/>
          </a:lstStyle>
          <a:p>
            <a:fld id="{5C5733AF-F1B6-4C6E-84AE-D1E566E72A1A}" type="datetimeFigureOut">
              <a:rPr lang="pt-PT" smtClean="0"/>
              <a:pPr/>
              <a:t>19-11-2010</a:t>
            </a:fld>
            <a:endParaRPr lang="pt-PT"/>
          </a:p>
        </p:txBody>
      </p:sp>
      <p:sp>
        <p:nvSpPr>
          <p:cNvPr id="19" name="Marcador de Posição do Rodapé 18"/>
          <p:cNvSpPr>
            <a:spLocks noGrp="1"/>
          </p:cNvSpPr>
          <p:nvPr>
            <p:ph type="ftr" sz="quarter" idx="11"/>
          </p:nvPr>
        </p:nvSpPr>
        <p:spPr/>
        <p:txBody>
          <a:bodyPr/>
          <a:lstStyle>
            <a:lvl1pPr>
              <a:defRPr>
                <a:solidFill>
                  <a:schemeClr val="accent1">
                    <a:tint val="20000"/>
                  </a:schemeClr>
                </a:solidFill>
              </a:defRPr>
            </a:lvl1pPr>
            <a:extLst/>
          </a:lstStyle>
          <a:p>
            <a:endParaRPr lang="pt-PT"/>
          </a:p>
        </p:txBody>
      </p:sp>
      <p:sp>
        <p:nvSpPr>
          <p:cNvPr id="27" name="Marcador de Posição do Número do Diapositivo 26"/>
          <p:cNvSpPr>
            <a:spLocks noGrp="1"/>
          </p:cNvSpPr>
          <p:nvPr>
            <p:ph type="sldNum" sz="quarter" idx="12"/>
          </p:nvPr>
        </p:nvSpPr>
        <p:spPr/>
        <p:txBody>
          <a:bodyPr/>
          <a:lstStyle>
            <a:lvl1pPr>
              <a:defRPr>
                <a:solidFill>
                  <a:srgbClr val="FFFFFF"/>
                </a:solidFill>
              </a:defRPr>
            </a:lvl1pPr>
            <a:extLst/>
          </a:lstStyle>
          <a:p>
            <a:fld id="{10B2A52C-0F40-406A-90C7-3CEB975E3741}" type="slidenum">
              <a:rPr lang="pt-PT" smtClean="0"/>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p:txBody>
          <a:bodyPr/>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7" name="Título 6"/>
          <p:cNvSpPr>
            <a:spLocks noGrp="1"/>
          </p:cNvSpPr>
          <p:nvPr>
            <p:ph type="title"/>
          </p:nvPr>
        </p:nvSpPr>
        <p:spPr/>
        <p:txBody>
          <a:bodyPr rtlCol="0"/>
          <a:lstStyle>
            <a:extLst/>
          </a:lstStyle>
          <a:p>
            <a:r>
              <a:rPr kumimoji="0" lang="pt-PT" smtClean="0"/>
              <a:t>Clique para editar o estilo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bg>
      <p:bgRef idx="1002">
        <a:schemeClr val="bg1"/>
      </p:bgRef>
    </p:bg>
    <p:spTree>
      <p:nvGrpSpPr>
        <p:cNvPr id="1" name=""/>
        <p:cNvGrpSpPr/>
        <p:nvPr/>
      </p:nvGrpSpPr>
      <p:grpSpPr>
        <a:xfrm>
          <a:off x="0" y="0"/>
          <a:ext cx="0" cy="0"/>
          <a:chOff x="0" y="0"/>
          <a:chExt cx="0" cy="0"/>
        </a:xfrm>
      </p:grpSpPr>
      <p:sp>
        <p:nvSpPr>
          <p:cNvPr id="3" name="Marcador de Posição de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8" name="Título 7"/>
          <p:cNvSpPr>
            <a:spLocks noGrp="1"/>
          </p:cNvSpPr>
          <p:nvPr>
            <p:ph type="title"/>
          </p:nvPr>
        </p:nvSpPr>
        <p:spPr/>
        <p:txBody>
          <a:bodyPr rtlCol="0"/>
          <a:lstStyle>
            <a:extLst/>
          </a:lstStyle>
          <a:p>
            <a:r>
              <a:rPr kumimoji="0" lang="pt-PT" smtClean="0"/>
              <a:t>Clique para editar o estilo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8" name="Marcador de Posição do Rodapé 7"/>
          <p:cNvSpPr>
            <a:spLocks noGrp="1"/>
          </p:cNvSpPr>
          <p:nvPr>
            <p:ph type="ftr" sz="quarter" idx="11"/>
          </p:nvPr>
        </p:nvSpPr>
        <p:spPr/>
        <p:txBody>
          <a:bodyPr/>
          <a:lstStyle>
            <a:extLst/>
          </a:lstStyle>
          <a:p>
            <a:endParaRPr lang="pt-PT"/>
          </a:p>
        </p:txBody>
      </p:sp>
      <p:sp>
        <p:nvSpPr>
          <p:cNvPr id="9" name="Marcador de Posição do Número do Diapositivo 8"/>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bg>
      <p:bgRef idx="1002">
        <a:schemeClr val="bg1"/>
      </p:bgRef>
    </p:bg>
    <p:spTree>
      <p:nvGrpSpPr>
        <p:cNvPr id="1" name=""/>
        <p:cNvGrpSpPr/>
        <p:nvPr/>
      </p:nvGrpSpPr>
      <p:grpSpPr>
        <a:xfrm>
          <a:off x="0" y="0"/>
          <a:ext cx="0" cy="0"/>
          <a:chOff x="0" y="0"/>
          <a:chExt cx="0" cy="0"/>
        </a:xfrm>
      </p:grpSpPr>
      <p:sp>
        <p:nvSpPr>
          <p:cNvPr id="3" name="Marcador de Posição da Data 2"/>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4" name="Marcador de Posição do Rodapé 3"/>
          <p:cNvSpPr>
            <a:spLocks noGrp="1"/>
          </p:cNvSpPr>
          <p:nvPr>
            <p:ph type="ftr" sz="quarter" idx="11"/>
          </p:nvPr>
        </p:nvSpPr>
        <p:spPr/>
        <p:txBody>
          <a:bodyPr/>
          <a:lstStyle>
            <a:extLst/>
          </a:lstStyle>
          <a:p>
            <a:endParaRPr lang="pt-PT"/>
          </a:p>
        </p:txBody>
      </p:sp>
      <p:sp>
        <p:nvSpPr>
          <p:cNvPr id="5" name="Marcador de Posição do Número do Diapositivo 4"/>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6" name="Título 5"/>
          <p:cNvSpPr>
            <a:spLocks noGrp="1"/>
          </p:cNvSpPr>
          <p:nvPr>
            <p:ph type="title"/>
          </p:nvPr>
        </p:nvSpPr>
        <p:spPr/>
        <p:txBody>
          <a:bodyPr rtlCol="0"/>
          <a:lstStyle>
            <a:extLst/>
          </a:lstStyle>
          <a:p>
            <a:r>
              <a:rPr kumimoji="0" lang="pt-PT" smtClean="0"/>
              <a:t>Clique para editar o estilo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extLst/>
          </a:lstStyle>
          <a:p>
            <a:fld id="{5C5733AF-F1B6-4C6E-84AE-D1E566E72A1A}" type="datetimeFigureOut">
              <a:rPr lang="pt-PT" smtClean="0"/>
              <a:pPr/>
              <a:t>19-11-2010</a:t>
            </a:fld>
            <a:endParaRPr lang="pt-PT"/>
          </a:p>
        </p:txBody>
      </p:sp>
      <p:sp>
        <p:nvSpPr>
          <p:cNvPr id="3" name="Marcador de Posição do Rodapé 2"/>
          <p:cNvSpPr>
            <a:spLocks noGrp="1"/>
          </p:cNvSpPr>
          <p:nvPr>
            <p:ph type="ftr" sz="quarter" idx="11"/>
          </p:nvPr>
        </p:nvSpPr>
        <p:spPr/>
        <p:txBody>
          <a:bodyPr/>
          <a:lstStyle>
            <a:extLst/>
          </a:lstStyle>
          <a:p>
            <a:endParaRPr lang="pt-PT"/>
          </a:p>
        </p:txBody>
      </p:sp>
      <p:sp>
        <p:nvSpPr>
          <p:cNvPr id="4" name="Marcador de Posição do Número do Diapositivo 3"/>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a:xfrm>
            <a:off x="6727032" y="6407944"/>
            <a:ext cx="1920240" cy="365760"/>
          </a:xfrm>
        </p:spPr>
        <p:txBody>
          <a:bodyPr/>
          <a:lstStyle>
            <a:extLst/>
          </a:lstStyle>
          <a:p>
            <a:fld id="{5C5733AF-F1B6-4C6E-84AE-D1E566E72A1A}" type="datetimeFigureOut">
              <a:rPr lang="pt-PT" smtClean="0"/>
              <a:pPr/>
              <a:t>19-11-2010</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4" name="Marcador de Posição do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PT" smtClean="0"/>
              <a:t>Clique para editar os estilos</a:t>
            </a:r>
          </a:p>
        </p:txBody>
      </p:sp>
      <p:sp>
        <p:nvSpPr>
          <p:cNvPr id="3" name="Marcador de Posição d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PT" smtClean="0"/>
              <a:t>Clique no ícone para adicionar uma imagem</a:t>
            </a:r>
            <a:endParaRPr kumimoji="0" lang="en-US" dirty="0"/>
          </a:p>
        </p:txBody>
      </p:sp>
      <p:sp>
        <p:nvSpPr>
          <p:cNvPr id="5" name="Marcador de Posição da Data 4"/>
          <p:cNvSpPr>
            <a:spLocks noGrp="1"/>
          </p:cNvSpPr>
          <p:nvPr>
            <p:ph type="dt" sz="half" idx="10"/>
          </p:nvPr>
        </p:nvSpPr>
        <p:spPr/>
        <p:txBody>
          <a:bodyPr/>
          <a:lstStyle>
            <a:lvl1pPr>
              <a:defRPr>
                <a:solidFill>
                  <a:schemeClr val="tx1"/>
                </a:solidFill>
              </a:defRPr>
            </a:lvl1pPr>
            <a:extLst/>
          </a:lstStyle>
          <a:p>
            <a:fld id="{5C5733AF-F1B6-4C6E-84AE-D1E566E72A1A}" type="datetimeFigureOut">
              <a:rPr lang="pt-PT" smtClean="0"/>
              <a:pPr/>
              <a:t>19-11-2010</a:t>
            </a:fld>
            <a:endParaRPr lang="pt-PT"/>
          </a:p>
        </p:txBody>
      </p:sp>
      <p:sp>
        <p:nvSpPr>
          <p:cNvPr id="6" name="Marcador de Posição do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pt-PT"/>
          </a:p>
        </p:txBody>
      </p:sp>
      <p:sp>
        <p:nvSpPr>
          <p:cNvPr id="7" name="Marcador de Posição do Número do Diapositivo 6"/>
          <p:cNvSpPr>
            <a:spLocks noGrp="1"/>
          </p:cNvSpPr>
          <p:nvPr>
            <p:ph type="sldNum" sz="quarter" idx="12"/>
          </p:nvPr>
        </p:nvSpPr>
        <p:spPr/>
        <p:txBody>
          <a:bodyPr/>
          <a:lstStyle>
            <a:lvl1pPr>
              <a:defRPr>
                <a:solidFill>
                  <a:schemeClr val="tx1"/>
                </a:solidFill>
              </a:defRPr>
            </a:lvl1pPr>
            <a:extLst/>
          </a:lstStyle>
          <a:p>
            <a:fld id="{10B2A52C-0F40-406A-90C7-3CEB975E3741}" type="slidenum">
              <a:rPr lang="pt-PT" smtClean="0"/>
              <a:pPr/>
              <a:t>‹nº›</a:t>
            </a:fld>
            <a:endParaRPr lang="pt-PT"/>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PT" smtClean="0"/>
              <a:t>Clique para editar o estilo</a:t>
            </a:r>
            <a:endParaRPr kumimoji="0" lang="en-US"/>
          </a:p>
        </p:txBody>
      </p:sp>
      <p:sp>
        <p:nvSpPr>
          <p:cNvPr id="8" name="Forma liv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a liv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ângulo rectângulo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xão recta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a liv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a liv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ângulo rectângulo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xão recta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Marcador de Posição do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pt-PT" smtClean="0"/>
              <a:t>Clique para editar o estilo</a:t>
            </a:r>
            <a:endParaRPr kumimoji="0" lang="en-US"/>
          </a:p>
        </p:txBody>
      </p:sp>
      <p:sp>
        <p:nvSpPr>
          <p:cNvPr id="30" name="Marcador de Posição do Tex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0" name="Marcador de Posição d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C5733AF-F1B6-4C6E-84AE-D1E566E72A1A}" type="datetimeFigureOut">
              <a:rPr lang="pt-PT" smtClean="0"/>
              <a:pPr/>
              <a:t>19-11-2010</a:t>
            </a:fld>
            <a:endParaRPr lang="pt-PT"/>
          </a:p>
        </p:txBody>
      </p:sp>
      <p:sp>
        <p:nvSpPr>
          <p:cNvPr id="22" name="Marcador de Posição do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pt-PT"/>
          </a:p>
        </p:txBody>
      </p:sp>
      <p:sp>
        <p:nvSpPr>
          <p:cNvPr id="18" name="Marcador de Posição do Número do Diapositivo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0B2A52C-0F40-406A-90C7-3CEB975E3741}"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normAutofit/>
          </a:bodyPr>
          <a:lstStyle/>
          <a:p>
            <a:r>
              <a:rPr lang="pt-PT" dirty="0" smtClean="0"/>
              <a:t>As sociedades comerciais</a:t>
            </a:r>
            <a:br>
              <a:rPr lang="pt-PT" dirty="0" smtClean="0"/>
            </a:br>
            <a:r>
              <a:rPr lang="pt-PT" sz="2000" u="sng" dirty="0" smtClean="0"/>
              <a:t>Os elementos do contrato de sociedade</a:t>
            </a:r>
            <a:endParaRPr lang="pt-PT" u="sng" dirty="0"/>
          </a:p>
        </p:txBody>
      </p:sp>
      <p:sp>
        <p:nvSpPr>
          <p:cNvPr id="5" name="Subtítulo 4"/>
          <p:cNvSpPr>
            <a:spLocks noGrp="1"/>
          </p:cNvSpPr>
          <p:nvPr>
            <p:ph type="subTitle" idx="1"/>
          </p:nvPr>
        </p:nvSpPr>
        <p:spPr/>
        <p:txBody>
          <a:bodyPr/>
          <a:lstStyle/>
          <a:p>
            <a:r>
              <a:rPr lang="pt-PT" dirty="0" smtClean="0"/>
              <a:t>Direito das Sociedades</a:t>
            </a:r>
          </a:p>
          <a:p>
            <a:r>
              <a:rPr lang="pt-PT" dirty="0" smtClean="0"/>
              <a:t>Docente: Deolinda Aparício Meira</a:t>
            </a:r>
            <a:endParaRPr lang="pt-PT" dirty="0"/>
          </a:p>
        </p:txBody>
      </p:sp>
      <p:graphicFrame>
        <p:nvGraphicFramePr>
          <p:cNvPr id="1026" name="Object 2"/>
          <p:cNvGraphicFramePr>
            <a:graphicFrameLocks noChangeAspect="1"/>
          </p:cNvGraphicFramePr>
          <p:nvPr/>
        </p:nvGraphicFramePr>
        <p:xfrm>
          <a:off x="3571875" y="428604"/>
          <a:ext cx="1857375" cy="1428760"/>
        </p:xfrm>
        <a:graphic>
          <a:graphicData uri="http://schemas.openxmlformats.org/presentationml/2006/ole">
            <p:oleObj spid="_x0000_s1026" name="Acrobat Document" r:id="rId3" imgW="4514286" imgH="2715004" progId="AcroExch.Document.7">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Autofit/>
          </a:bodyPr>
          <a:lstStyle/>
          <a:p>
            <a:pPr algn="just">
              <a:buNone/>
            </a:pPr>
            <a:r>
              <a:rPr lang="pt-PT" sz="1600" b="1" dirty="0" smtClean="0"/>
              <a:t>3.1.1.1.2. – SOCIEDADES COM DOMÍNIO TOTAL INCICIAL (AS SOCIEDADES UNIPESSOAIS ANÓNIMAS)</a:t>
            </a:r>
            <a:r>
              <a:rPr lang="pt-PT" sz="1600" dirty="0" smtClean="0"/>
              <a:t> </a:t>
            </a:r>
          </a:p>
          <a:p>
            <a:pPr>
              <a:buFont typeface="Wingdings" pitchFamily="2" charset="2"/>
              <a:buChar char="q"/>
            </a:pPr>
            <a:r>
              <a:rPr lang="pt-PT" sz="1600" dirty="0" smtClean="0"/>
              <a:t>O art. 488.º, do CSC, estabelece que uma sociedade pode constituir uma sociedade anónima de cujas acções ela seja inicialmente a única titular.</a:t>
            </a:r>
          </a:p>
          <a:p>
            <a:pPr algn="just">
              <a:buNone/>
            </a:pPr>
            <a:r>
              <a:rPr lang="pt-PT" sz="1600" dirty="0" smtClean="0"/>
              <a:t>	</a:t>
            </a:r>
          </a:p>
          <a:p>
            <a:pPr algn="just">
              <a:buFont typeface="Wingdings" pitchFamily="2" charset="2"/>
              <a:buChar char="q"/>
            </a:pPr>
            <a:r>
              <a:rPr lang="pt-PT" sz="1600" dirty="0" smtClean="0"/>
              <a:t>Trata-se  de uma solução ditada pelas necessidades construtivas dos grupos de sociedades.</a:t>
            </a:r>
          </a:p>
          <a:p>
            <a:pPr algn="just">
              <a:buNone/>
            </a:pPr>
            <a:endParaRPr lang="pt-PT" sz="1600" dirty="0" smtClean="0"/>
          </a:p>
          <a:p>
            <a:pPr algn="just">
              <a:buFont typeface="Wingdings" pitchFamily="2" charset="2"/>
              <a:buChar char="q"/>
            </a:pPr>
            <a:r>
              <a:rPr lang="pt-PT" sz="1600" dirty="0" smtClean="0"/>
              <a:t>A sócia única forma </a:t>
            </a:r>
            <a:r>
              <a:rPr lang="pt-PT" sz="1600" i="1" dirty="0" smtClean="0"/>
              <a:t>ex vi </a:t>
            </a:r>
            <a:r>
              <a:rPr lang="pt-PT" sz="1600" i="1" dirty="0" err="1" smtClean="0"/>
              <a:t>legis</a:t>
            </a:r>
            <a:r>
              <a:rPr lang="pt-PT" sz="1600" i="1" dirty="0" smtClean="0"/>
              <a:t> </a:t>
            </a:r>
            <a:r>
              <a:rPr lang="pt-PT" sz="1600" dirty="0" smtClean="0"/>
              <a:t>com a sociedade unipessoal anónima um </a:t>
            </a:r>
            <a:r>
              <a:rPr lang="pt-PT" sz="1600" i="1" dirty="0" smtClean="0"/>
              <a:t>grupo por domínio total  inicial ou originário </a:t>
            </a:r>
            <a:r>
              <a:rPr lang="pt-PT" sz="1600" dirty="0" smtClean="0"/>
              <a:t>(art. 488.º, n.º3).</a:t>
            </a:r>
          </a:p>
          <a:p>
            <a:pPr algn="just">
              <a:buNone/>
            </a:pPr>
            <a:endParaRPr lang="pt-PT" sz="1600" i="1" dirty="0" smtClean="0"/>
          </a:p>
          <a:p>
            <a:pPr algn="just">
              <a:buFont typeface="Wingdings" pitchFamily="2" charset="2"/>
              <a:buChar char="q"/>
            </a:pPr>
            <a:r>
              <a:rPr lang="pt-PT" sz="1600" dirty="0" smtClean="0"/>
              <a:t>O “grupo de sociedades” é uma modalidade mais ou menos estruturada e formalizada de colaboração entre sociedades para a realização de uma finalidade comum.</a:t>
            </a:r>
          </a:p>
          <a:p>
            <a:pPr algn="just">
              <a:buNone/>
            </a:pPr>
            <a:endParaRPr lang="pt-PT" sz="1600" i="1" dirty="0" smtClean="0"/>
          </a:p>
          <a:p>
            <a:pPr algn="just">
              <a:buFont typeface="Wingdings" pitchFamily="2" charset="2"/>
              <a:buChar char="q"/>
            </a:pPr>
            <a:r>
              <a:rPr lang="pt-PT" sz="1600" dirty="0" smtClean="0"/>
              <a:t>O “domínio” que uma sociedade pode ter sobre outra pode ser total (o qual pode ser inicial ou superveniente).</a:t>
            </a:r>
            <a:endParaRPr lang="pt-PT" sz="1600" i="1" dirty="0" smtClean="0"/>
          </a:p>
          <a:p>
            <a:pPr algn="just">
              <a:buNone/>
            </a:pPr>
            <a:r>
              <a:rPr lang="pt-PT" sz="1600" dirty="0" smtClean="0"/>
              <a:t>  </a:t>
            </a:r>
          </a:p>
          <a:p>
            <a:pPr algn="just">
              <a:buNone/>
            </a:pPr>
            <a:r>
              <a:rPr lang="pt-PT" sz="1600" b="1" dirty="0" smtClean="0"/>
              <a:t>	</a:t>
            </a:r>
            <a:endParaRPr lang="pt-PT" sz="16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3.1.1.2. – A UNIPESSOALIDADE SUPERVENIENTE.</a:t>
            </a:r>
          </a:p>
          <a:p>
            <a:pPr>
              <a:buNone/>
            </a:pPr>
            <a:r>
              <a:rPr lang="pt-PT" sz="1600" dirty="0" smtClean="0"/>
              <a:t> </a:t>
            </a:r>
          </a:p>
          <a:p>
            <a:pPr>
              <a:buNone/>
            </a:pPr>
            <a:r>
              <a:rPr lang="pt-PT" sz="1600" dirty="0" smtClean="0"/>
              <a:t> </a:t>
            </a:r>
          </a:p>
          <a:p>
            <a:pPr algn="just">
              <a:buFont typeface="Wingdings" pitchFamily="2" charset="2"/>
              <a:buChar char="q"/>
            </a:pPr>
            <a:r>
              <a:rPr lang="pt-PT" sz="1600" dirty="0" smtClean="0"/>
              <a:t>Ocorre quando uma sociedade se constitui com várias pessoas, mas por vicissitudes várias vê o número de sócios reduzido à unidade ( Exemplo: as sociedades unipessoais por quotas).</a:t>
            </a:r>
          </a:p>
          <a:p>
            <a:pPr algn="just">
              <a:buNone/>
            </a:pPr>
            <a:r>
              <a:rPr lang="pt-PT" sz="1600" dirty="0" smtClean="0"/>
              <a:t>	 </a:t>
            </a:r>
          </a:p>
          <a:p>
            <a:pPr algn="just">
              <a:buNone/>
            </a:pPr>
            <a:r>
              <a:rPr lang="pt-PT" sz="1600" dirty="0" smtClean="0"/>
              <a:t>	 </a:t>
            </a:r>
          </a:p>
          <a:p>
            <a:pPr algn="just">
              <a:buFont typeface="Wingdings" pitchFamily="2" charset="2"/>
              <a:buChar char="q"/>
            </a:pPr>
            <a:r>
              <a:rPr lang="pt-PT" sz="1600" dirty="0" smtClean="0"/>
              <a:t>O art. 142.º, n.º 1, do CSC, estabelece que a dissolução pode ser judicialmente requerida: «a) Quando, por período superior a um ano, o número de sócios for inferior ao mínimo exigido por lei, excepto se um dos sócios restantes for o Estado ou entidade a ele equiparada por lei para esse efeito».</a:t>
            </a:r>
          </a:p>
          <a:p>
            <a:pPr algn="just">
              <a:buNone/>
            </a:pPr>
            <a:endParaRPr lang="pt-PT" sz="1600" dirty="0" smtClean="0"/>
          </a:p>
          <a:p>
            <a:pPr algn="just">
              <a:buNone/>
            </a:pPr>
            <a:r>
              <a:rPr lang="pt-PT" sz="1600" b="1" dirty="0" smtClean="0"/>
              <a:t>	</a:t>
            </a:r>
            <a:endParaRPr lang="pt-PT" sz="16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85000" lnSpcReduction="20000"/>
          </a:bodyPr>
          <a:lstStyle/>
          <a:p>
            <a:pPr>
              <a:buNone/>
            </a:pPr>
            <a:r>
              <a:rPr lang="pt-PT" sz="1600" b="1" dirty="0" smtClean="0"/>
              <a:t>3.2.- O ELEMENTO PATRIMONIAL.</a:t>
            </a:r>
          </a:p>
          <a:p>
            <a:pPr>
              <a:buNone/>
            </a:pPr>
            <a:r>
              <a:rPr lang="pt-PT" sz="1600" dirty="0" smtClean="0"/>
              <a:t> </a:t>
            </a:r>
          </a:p>
          <a:p>
            <a:pPr algn="just">
              <a:buFont typeface="Wingdings" pitchFamily="2" charset="2"/>
              <a:buChar char="q"/>
            </a:pPr>
            <a:r>
              <a:rPr lang="pt-PT" sz="1600" dirty="0" smtClean="0"/>
              <a:t> Qualquer sociedade exige um património próprio. </a:t>
            </a:r>
          </a:p>
          <a:p>
            <a:pPr algn="just">
              <a:buFont typeface="Wingdings" pitchFamily="2" charset="2"/>
              <a:buChar char="q"/>
            </a:pPr>
            <a:r>
              <a:rPr lang="pt-PT" sz="1600" dirty="0" smtClean="0"/>
              <a:t>No momento da constituição da sociedade, esta património corresponde ao montante das obrigações de entrada, efectuadas pelos sócios [arts. 980.º e 983.º, n.º1 do CCivil, 20.º, al. a) do CSC].</a:t>
            </a:r>
          </a:p>
          <a:p>
            <a:pPr algn="just">
              <a:buFont typeface="Wingdings" pitchFamily="2" charset="2"/>
              <a:buChar char="q"/>
            </a:pPr>
            <a:r>
              <a:rPr lang="pt-PT" sz="1600" dirty="0" smtClean="0"/>
              <a:t>Este elemento patrimonial tem como consequência a obrigação de contribuir com bens e serviços, ou seja a obrigação de entrada.</a:t>
            </a:r>
          </a:p>
          <a:p>
            <a:pPr algn="just">
              <a:buNone/>
            </a:pPr>
            <a:r>
              <a:rPr lang="pt-PT" sz="1600" dirty="0" smtClean="0"/>
              <a:t>	 </a:t>
            </a:r>
          </a:p>
          <a:p>
            <a:pPr algn="just">
              <a:buNone/>
            </a:pPr>
            <a:r>
              <a:rPr lang="pt-PT" sz="1600" b="1" dirty="0" smtClean="0"/>
              <a:t>	3.2.1. - Tipos de entradas.</a:t>
            </a:r>
          </a:p>
          <a:p>
            <a:pPr algn="just">
              <a:buNone/>
            </a:pPr>
            <a:r>
              <a:rPr lang="pt-PT" sz="1600" dirty="0" smtClean="0"/>
              <a:t> </a:t>
            </a:r>
          </a:p>
          <a:p>
            <a:pPr algn="just">
              <a:buFont typeface="Wingdings" pitchFamily="2" charset="2"/>
              <a:buChar char="q"/>
            </a:pPr>
            <a:r>
              <a:rPr lang="pt-PT" sz="1600" dirty="0" smtClean="0"/>
              <a:t>Entradas em bens    Sócios de capital.</a:t>
            </a:r>
          </a:p>
          <a:p>
            <a:pPr algn="just">
              <a:buNone/>
            </a:pPr>
            <a:r>
              <a:rPr lang="pt-PT" sz="1600" dirty="0" smtClean="0"/>
              <a:t>	 </a:t>
            </a:r>
          </a:p>
          <a:p>
            <a:pPr algn="just">
              <a:buFont typeface="Wingdings" pitchFamily="2" charset="2"/>
              <a:buChar char="q"/>
            </a:pPr>
            <a:r>
              <a:rPr lang="pt-PT" sz="1600" dirty="0" smtClean="0"/>
              <a:t>Entradas em serviços     Sócios de indústria.</a:t>
            </a:r>
          </a:p>
          <a:p>
            <a:pPr algn="just">
              <a:buNone/>
            </a:pPr>
            <a:r>
              <a:rPr lang="pt-PT" sz="1600" dirty="0" smtClean="0"/>
              <a:t>	 </a:t>
            </a:r>
          </a:p>
          <a:p>
            <a:pPr algn="just">
              <a:buFont typeface="Wingdings" pitchFamily="2" charset="2"/>
              <a:buChar char="q"/>
            </a:pPr>
            <a:r>
              <a:rPr lang="pt-PT" sz="1600" dirty="0" smtClean="0"/>
              <a:t>Os sócios são obrigados a entrar para a sociedade com bens susceptíveis de penhora (art. 20.º, al. a), do CSC).</a:t>
            </a:r>
          </a:p>
          <a:p>
            <a:pPr algn="just">
              <a:buNone/>
            </a:pPr>
            <a:r>
              <a:rPr lang="pt-PT" sz="1600" dirty="0" smtClean="0"/>
              <a:t>	 </a:t>
            </a:r>
          </a:p>
          <a:p>
            <a:pPr algn="just">
              <a:buFont typeface="Wingdings" pitchFamily="2" charset="2"/>
              <a:buChar char="q"/>
            </a:pPr>
            <a:r>
              <a:rPr lang="pt-PT" sz="1600" dirty="0" smtClean="0"/>
              <a:t>Para além de dinheiro, os sócios podem contribuir com bens de qualquer natureza (móveis ou imóveis), desde que redutíveis a um valor pecuniário, bem como direitos reais sobre coisas certas e determinadas.</a:t>
            </a:r>
          </a:p>
          <a:p>
            <a:pPr>
              <a:buNone/>
            </a:pPr>
            <a:endParaRPr lang="pt-PT" sz="1600" dirty="0" smtClean="0"/>
          </a:p>
        </p:txBody>
      </p:sp>
      <p:sp>
        <p:nvSpPr>
          <p:cNvPr id="6" name="Seta para a direita 5"/>
          <p:cNvSpPr/>
          <p:nvPr/>
        </p:nvSpPr>
        <p:spPr>
          <a:xfrm>
            <a:off x="2506134" y="3855175"/>
            <a:ext cx="14287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Seta para a direita 6"/>
          <p:cNvSpPr/>
          <p:nvPr/>
        </p:nvSpPr>
        <p:spPr>
          <a:xfrm>
            <a:off x="2814289" y="4303792"/>
            <a:ext cx="108801"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85000" lnSpcReduction="20000"/>
          </a:bodyPr>
          <a:lstStyle/>
          <a:p>
            <a:pPr>
              <a:buNone/>
            </a:pPr>
            <a:r>
              <a:rPr lang="pt-PT" sz="1600" dirty="0" smtClean="0"/>
              <a:t> </a:t>
            </a:r>
            <a:r>
              <a:rPr lang="pt-PT" sz="1600" b="1" dirty="0" smtClean="0"/>
              <a:t>3.2.2. - As entradas em bens.</a:t>
            </a:r>
          </a:p>
          <a:p>
            <a:pPr>
              <a:buNone/>
            </a:pPr>
            <a:r>
              <a:rPr lang="pt-PT" sz="1600" dirty="0" smtClean="0"/>
              <a:t> </a:t>
            </a:r>
          </a:p>
          <a:p>
            <a:pPr algn="just">
              <a:buFont typeface="Wingdings" pitchFamily="2" charset="2"/>
              <a:buChar char="q"/>
            </a:pPr>
            <a:r>
              <a:rPr lang="pt-PT" sz="1600" dirty="0" smtClean="0"/>
              <a:t>As entradas em bens diferentes de dinheiro, nos termos do art. 28.º, do CSC, devem ser objecto de um relatório elaborado por um revisor oficial de contas sem interesses na sociedade.</a:t>
            </a:r>
          </a:p>
          <a:p>
            <a:pPr algn="just">
              <a:buFont typeface="Wingdings" pitchFamily="2" charset="2"/>
              <a:buChar char="q"/>
            </a:pPr>
            <a:r>
              <a:rPr lang="pt-PT" sz="1600" dirty="0" smtClean="0"/>
              <a:t>O revisor oficial de contas é designado por deliberação dos sócios na qual estão impedidos de votar os sócios que efectuam essas entradas (n.º 1).</a:t>
            </a:r>
          </a:p>
          <a:p>
            <a:pPr algn="just">
              <a:buFont typeface="Wingdings" pitchFamily="2" charset="2"/>
              <a:buChar char="q"/>
            </a:pPr>
            <a:r>
              <a:rPr lang="pt-PT" sz="1600" dirty="0" smtClean="0"/>
              <a:t>O relatório tem que descrever e avaliar os bens, identificando os respectivos titulares.</a:t>
            </a:r>
          </a:p>
          <a:p>
            <a:pPr algn="just">
              <a:buFont typeface="Wingdings" pitchFamily="2" charset="2"/>
              <a:buChar char="q"/>
            </a:pPr>
            <a:r>
              <a:rPr lang="pt-PT" sz="1600" dirty="0" smtClean="0"/>
              <a:t>A fim de garantir a isenção e independência do revisor, a lei não permite que o mesmo exerça quaisquer cargos ou funções profissionais na sociedade em causa ou em sociedades em relação de domínio ou de grupo com aquela, durante dois anos contados a partir da data do registo do contrato de sociedade (n.º 2).</a:t>
            </a:r>
          </a:p>
          <a:p>
            <a:pPr algn="just">
              <a:buFont typeface="Wingdings" pitchFamily="2" charset="2"/>
              <a:buChar char="q"/>
            </a:pPr>
            <a:r>
              <a:rPr lang="pt-PT" sz="1600" dirty="0" smtClean="0"/>
              <a:t>O relatório deve ser elaborado no trimestre anterior à constituição da sociedade (n.º 4.) e posto à disposição dos sócios fundadores da sociedade pelo menos quinze dias antes da celebração do contrato (n.º 5).</a:t>
            </a:r>
          </a:p>
          <a:p>
            <a:pPr algn="just">
              <a:buFont typeface="Wingdings" pitchFamily="2" charset="2"/>
              <a:buChar char="q"/>
            </a:pPr>
            <a:r>
              <a:rPr lang="pt-PT" sz="1600" dirty="0" smtClean="0"/>
              <a:t>Não obstante as precauções do legislador na avaliação das entradas em espécie, poderá, mesmo assim, ocorrer erro na avaliação feita pelo revisor. Nesse caso, fica o sócio como responsável pela diferença que porventura exista, até ao valor nominal da sua participação (art. 25.º, n.º 3, do CSC).</a:t>
            </a:r>
          </a:p>
          <a:p>
            <a:pPr algn="just">
              <a:buNone/>
            </a:pPr>
            <a:r>
              <a:rPr lang="pt-PT" sz="1600" dirty="0" smtClean="0"/>
              <a:t> </a:t>
            </a:r>
          </a:p>
          <a:p>
            <a:pPr algn="just">
              <a:buNone/>
            </a:pPr>
            <a:r>
              <a:rPr lang="pt-PT" sz="1600" dirty="0"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dirty="0" smtClean="0"/>
              <a:t> </a:t>
            </a:r>
            <a:r>
              <a:rPr lang="pt-PT" sz="1600" b="1" dirty="0" smtClean="0"/>
              <a:t>3.2.3. - Diferimento das entradas.</a:t>
            </a:r>
          </a:p>
          <a:p>
            <a:pPr algn="just">
              <a:buNone/>
            </a:pPr>
            <a:r>
              <a:rPr lang="pt-PT" sz="1600" dirty="0" smtClean="0"/>
              <a:t> </a:t>
            </a:r>
          </a:p>
          <a:p>
            <a:pPr algn="just">
              <a:buFont typeface="Wingdings" pitchFamily="2" charset="2"/>
              <a:buChar char="q"/>
            </a:pPr>
            <a:r>
              <a:rPr lang="pt-PT" sz="1600" dirty="0" smtClean="0"/>
              <a:t>Nas sociedades por quotas:</a:t>
            </a:r>
          </a:p>
          <a:p>
            <a:pPr algn="just">
              <a:buNone/>
            </a:pPr>
            <a:r>
              <a:rPr lang="pt-PT" sz="1600" dirty="0" smtClean="0"/>
              <a:t>	- só pode ser diferida a efectivação de metade do valor das entradas em dinheiro, desde que fique garantida à partida a existência do capital legal mínimo, em dinheiro ou em espécie (art. 202.º, n.º 2, do CSC);</a:t>
            </a:r>
          </a:p>
          <a:p>
            <a:pPr algn="just">
              <a:buNone/>
            </a:pPr>
            <a:r>
              <a:rPr lang="pt-PT" sz="1600" dirty="0" smtClean="0"/>
              <a:t>	- o diferimento tem ainda que ser efectuado para datas certas ou ficar dependente de factos certos e determinados, só sendo admissível até ao máximo de cinco anos a contar da data de constituição da sociedade ou até decorrida metade da duração da sociedade, caso exista e seja inferior (art. 203.º, n.º 1, do CSC);</a:t>
            </a:r>
          </a:p>
          <a:p>
            <a:pPr algn="just">
              <a:buNone/>
            </a:pPr>
            <a:r>
              <a:rPr lang="pt-PT" sz="1600" dirty="0" smtClean="0"/>
              <a:t>	- não obstante a fixação de prazo no contrato de sociedade, o sócio só entra em mora depois de interpelado pela sociedade para efectuar o pagamento, em prazo que pode variar entre 30 e 60 dias (art. 203.º, n.º 3, do CSC).</a:t>
            </a:r>
          </a:p>
          <a:p>
            <a:pPr algn="just">
              <a:buNone/>
            </a:pPr>
            <a:r>
              <a:rPr lang="pt-PT" sz="1600" dirty="0" smtClean="0"/>
              <a:t> </a:t>
            </a:r>
          </a:p>
          <a:p>
            <a:pPr algn="just">
              <a:buNone/>
            </a:pPr>
            <a:r>
              <a:rPr lang="pt-PT" sz="1600" dirty="0" smtClean="0"/>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92500" lnSpcReduction="20000"/>
          </a:bodyPr>
          <a:lstStyle/>
          <a:p>
            <a:pPr algn="just">
              <a:buNone/>
            </a:pPr>
            <a:r>
              <a:rPr lang="pt-PT" sz="1600" b="1" dirty="0" smtClean="0"/>
              <a:t>	</a:t>
            </a:r>
            <a:r>
              <a:rPr lang="pt-PT" sz="1600" dirty="0" smtClean="0"/>
              <a:t> </a:t>
            </a:r>
            <a:r>
              <a:rPr lang="pt-PT" sz="1600" b="1" dirty="0" smtClean="0"/>
              <a:t>3.2.4. - Diferimento das entradas.</a:t>
            </a:r>
          </a:p>
          <a:p>
            <a:pPr>
              <a:buNone/>
            </a:pPr>
            <a:r>
              <a:rPr lang="pt-PT" sz="1600" dirty="0" smtClean="0"/>
              <a:t>	</a:t>
            </a:r>
          </a:p>
          <a:p>
            <a:pPr algn="just">
              <a:buFont typeface="Wingdings" pitchFamily="2" charset="2"/>
              <a:buChar char="q"/>
            </a:pPr>
            <a:r>
              <a:rPr lang="pt-PT" sz="1600" dirty="0" smtClean="0"/>
              <a:t>Nas sociedades anónimas:</a:t>
            </a:r>
          </a:p>
          <a:p>
            <a:pPr algn="just">
              <a:buNone/>
            </a:pPr>
            <a:r>
              <a:rPr lang="pt-PT" sz="1600" dirty="0" smtClean="0"/>
              <a:t>	- nas entradas em dinheiro só pode ser diferida a realização de 70% do valor nominal das acções, não podendo ser diferido o pagamento do prémio de emissão, quando previsto (art. 277.º, n.º 2, do CSC);</a:t>
            </a:r>
          </a:p>
          <a:p>
            <a:pPr algn="just">
              <a:buNone/>
            </a:pPr>
            <a:r>
              <a:rPr lang="pt-PT" sz="1600" dirty="0" smtClean="0"/>
              <a:t>	- tal como na sociedade por quotas, o contrato de sociedade não pode diferir essa realização por mais de 5 anos (art. 285.º, n.º 1, do CSC), sendo que o accionista só entra em mora depois de interpelado pela sociedade para efectuar o pagamento;</a:t>
            </a:r>
          </a:p>
          <a:p>
            <a:pPr algn="just">
              <a:buNone/>
            </a:pPr>
            <a:r>
              <a:rPr lang="pt-PT" sz="1600" dirty="0" smtClean="0"/>
              <a:t>	- no entanto, só na sociedade anónima constituída com apelo à subscrição pública é que se exige que os promotores tenham subscrito e realizado integralmente acções cujo valor nominal atinja o valor mínimo exigido para o capital constitutivo deste tipo de sociedade, ou seja, 50 000 euros (art. 279.º, n.º 1 e 2, do CSC).</a:t>
            </a:r>
          </a:p>
          <a:p>
            <a:pPr algn="just"/>
            <a:endParaRPr lang="pt-PT" sz="1600" dirty="0" smtClean="0"/>
          </a:p>
          <a:p>
            <a:pPr algn="just">
              <a:buFont typeface="Wingdings" pitchFamily="2" charset="2"/>
              <a:buChar char="q"/>
            </a:pPr>
            <a:r>
              <a:rPr lang="pt-PT" sz="1600" dirty="0" smtClean="0"/>
              <a:t>Nas sociedades em comandita por acções:</a:t>
            </a:r>
          </a:p>
          <a:p>
            <a:pPr algn="just">
              <a:buNone/>
            </a:pPr>
            <a:r>
              <a:rPr lang="pt-PT" sz="1600" dirty="0" smtClean="0"/>
              <a:t>	- aplica-se o preceito disposto para a sociedade anónima, conforme art. 478.º, do CSC.</a:t>
            </a:r>
          </a:p>
          <a:p>
            <a:pPr algn="just"/>
            <a:endParaRPr lang="pt-PT" sz="1600" dirty="0" smtClean="0"/>
          </a:p>
          <a:p>
            <a:pPr algn="just">
              <a:buNone/>
            </a:pPr>
            <a:r>
              <a:rPr lang="pt-PT" sz="1600" dirty="0" smtClean="0"/>
              <a:t> </a:t>
            </a:r>
          </a:p>
          <a:p>
            <a:pPr algn="just">
              <a:buNone/>
            </a:pPr>
            <a:r>
              <a:rPr lang="pt-PT" sz="1600"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40000" lnSpcReduction="20000"/>
          </a:bodyPr>
          <a:lstStyle/>
          <a:p>
            <a:pPr>
              <a:buNone/>
            </a:pPr>
            <a:r>
              <a:rPr lang="pt-PT" sz="2100" b="1" dirty="0" smtClean="0"/>
              <a:t>	</a:t>
            </a:r>
            <a:r>
              <a:rPr lang="pt-PT" sz="4300" dirty="0" smtClean="0"/>
              <a:t> </a:t>
            </a:r>
            <a:r>
              <a:rPr lang="pt-PT" sz="4300" b="1" dirty="0" smtClean="0"/>
              <a:t>3.2.5. -Os sócios de indústria.</a:t>
            </a:r>
          </a:p>
          <a:p>
            <a:pPr>
              <a:buNone/>
            </a:pPr>
            <a:r>
              <a:rPr lang="pt-PT" sz="4300" dirty="0" smtClean="0"/>
              <a:t> </a:t>
            </a:r>
          </a:p>
          <a:p>
            <a:pPr algn="just">
              <a:buFont typeface="Wingdings" pitchFamily="2" charset="2"/>
              <a:buChar char="q"/>
            </a:pPr>
            <a:r>
              <a:rPr lang="pt-PT" sz="4300" dirty="0" smtClean="0"/>
              <a:t>A contribuição dos sócios reveste a forma de prestação de serviços (art. 20.º, al. a), do CSC).</a:t>
            </a:r>
          </a:p>
          <a:p>
            <a:pPr algn="just">
              <a:buNone/>
            </a:pPr>
            <a:r>
              <a:rPr lang="pt-PT" sz="4300" dirty="0" smtClean="0"/>
              <a:t> </a:t>
            </a:r>
          </a:p>
          <a:p>
            <a:pPr algn="just">
              <a:buFont typeface="Wingdings" pitchFamily="2" charset="2"/>
              <a:buChar char="q"/>
            </a:pPr>
            <a:r>
              <a:rPr lang="pt-PT" sz="4300" dirty="0" smtClean="0"/>
              <a:t>Este tipo de sócios só é permitido nas sociedades em nome colectivo (art. 178.º, do CSC) e nas sociedades em comandita, quanto aos sócios comanditados.</a:t>
            </a:r>
          </a:p>
          <a:p>
            <a:pPr algn="just">
              <a:buNone/>
            </a:pPr>
            <a:r>
              <a:rPr lang="pt-PT" sz="4300" dirty="0" smtClean="0"/>
              <a:t> </a:t>
            </a:r>
          </a:p>
          <a:p>
            <a:pPr algn="just">
              <a:buFont typeface="Wingdings" pitchFamily="2" charset="2"/>
              <a:buChar char="q"/>
            </a:pPr>
            <a:r>
              <a:rPr lang="pt-PT" sz="4300" dirty="0" smtClean="0"/>
              <a:t>Os sócios de indústria, embora tenham responsabilidade pessoal subsidiária face aos credores da sociedade, não respondem nas relações internas pelas perdas sociais, salvo cláusula em contrário estipulada no contrato (art. 178.º, nº 2, do CSC).</a:t>
            </a:r>
          </a:p>
          <a:p>
            <a:pPr algn="just"/>
            <a:endParaRPr lang="pt-PT" sz="4300" dirty="0" smtClean="0"/>
          </a:p>
          <a:p>
            <a:pPr algn="just">
              <a:buNone/>
            </a:pPr>
            <a:r>
              <a:rPr lang="pt-PT" sz="4300" dirty="0" smtClean="0"/>
              <a:t>	</a:t>
            </a:r>
          </a:p>
          <a:p>
            <a:pPr algn="just">
              <a:buNone/>
            </a:pPr>
            <a:r>
              <a:rPr lang="pt-PT" sz="4300" dirty="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47500" lnSpcReduction="20000"/>
          </a:bodyPr>
          <a:lstStyle/>
          <a:p>
            <a:pPr algn="just">
              <a:buNone/>
            </a:pPr>
            <a:r>
              <a:rPr lang="pt-PT" sz="2100" b="1" dirty="0" smtClean="0"/>
              <a:t>	</a:t>
            </a:r>
            <a:r>
              <a:rPr lang="pt-PT" sz="4300" dirty="0" smtClean="0"/>
              <a:t> </a:t>
            </a:r>
            <a:r>
              <a:rPr lang="pt-PT" sz="4300" b="1" dirty="0" smtClean="0"/>
              <a:t>3.2.5. -Os sócios de indústria.</a:t>
            </a:r>
          </a:p>
          <a:p>
            <a:pPr algn="just">
              <a:buNone/>
            </a:pPr>
            <a:r>
              <a:rPr lang="pt-PT" sz="4300" dirty="0" smtClean="0"/>
              <a:t> </a:t>
            </a:r>
          </a:p>
          <a:p>
            <a:pPr algn="just">
              <a:buNone/>
            </a:pPr>
            <a:endParaRPr lang="pt-PT" sz="4300" dirty="0" smtClean="0"/>
          </a:p>
          <a:p>
            <a:pPr algn="just">
              <a:buFont typeface="Wingdings" pitchFamily="2" charset="2"/>
              <a:buChar char="q"/>
            </a:pPr>
            <a:r>
              <a:rPr lang="pt-PT" sz="4300" dirty="0" smtClean="0"/>
              <a:t>Caso o sócio de indústria responda pelas perdas e venha por esse motivo a contribuir com capital, ser-lhe-á composta uma parte de capital correspondente àquela contribuição, reduzindo-se proporcionalmente o valor das outras partes sociais (art. 178.º, nº. 3, do CSC).</a:t>
            </a:r>
          </a:p>
          <a:p>
            <a:pPr algn="just"/>
            <a:endParaRPr lang="pt-PT" sz="4300" dirty="0" smtClean="0"/>
          </a:p>
          <a:p>
            <a:pPr algn="just">
              <a:buFont typeface="Wingdings" pitchFamily="2" charset="2"/>
              <a:buChar char="q"/>
            </a:pPr>
            <a:r>
              <a:rPr lang="pt-PT" sz="4300" dirty="0" smtClean="0"/>
              <a:t>A estes serviços é atribuído um valor, valor esse que tem efeitos para a participação nos lucros e nas perdas da sociedade mas que, porém, não é computado no total do capital social (art. 178.º, n.º 1; e 474.º, do CSC).</a:t>
            </a:r>
          </a:p>
          <a:p>
            <a:pPr algn="just"/>
            <a:endParaRPr lang="pt-PT" sz="4300" dirty="0" smtClean="0"/>
          </a:p>
          <a:p>
            <a:pPr algn="just">
              <a:buNone/>
            </a:pPr>
            <a:r>
              <a:rPr lang="pt-PT" sz="4300" dirty="0" smtClean="0"/>
              <a:t> </a:t>
            </a:r>
          </a:p>
          <a:p>
            <a:pPr algn="just">
              <a:buNone/>
            </a:pPr>
            <a:r>
              <a:rPr lang="pt-PT" sz="4300" dirty="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2100" b="1" dirty="0" smtClean="0"/>
              <a:t>	</a:t>
            </a:r>
            <a:r>
              <a:rPr lang="pt-PT" sz="4300" dirty="0" smtClean="0"/>
              <a:t> </a:t>
            </a:r>
            <a:endParaRPr lang="pt-PT" sz="4300" b="1" dirty="0" smtClean="0"/>
          </a:p>
          <a:p>
            <a:pPr algn="just">
              <a:buNone/>
            </a:pPr>
            <a:r>
              <a:rPr lang="pt-PT" sz="4300" dirty="0" smtClean="0"/>
              <a:t> </a:t>
            </a:r>
          </a:p>
          <a:p>
            <a:pPr algn="just">
              <a:buNone/>
            </a:pPr>
            <a:endParaRPr lang="pt-PT" sz="4300" dirty="0" smtClean="0"/>
          </a:p>
          <a:p>
            <a:pPr algn="just">
              <a:buFont typeface="Wingdings" pitchFamily="2" charset="2"/>
              <a:buChar char="q"/>
            </a:pPr>
            <a:endParaRPr lang="pt-PT" sz="4300" dirty="0" smtClean="0"/>
          </a:p>
          <a:p>
            <a:pPr algn="just">
              <a:buNone/>
            </a:pPr>
            <a:r>
              <a:rPr lang="pt-PT" sz="4300" dirty="0" smtClean="0"/>
              <a:t>	</a:t>
            </a:r>
          </a:p>
        </p:txBody>
      </p:sp>
      <p:sp>
        <p:nvSpPr>
          <p:cNvPr id="6" name="Marcador de Posição de Conteúdo 1"/>
          <p:cNvSpPr txBox="1">
            <a:spLocks/>
          </p:cNvSpPr>
          <p:nvPr/>
        </p:nvSpPr>
        <p:spPr>
          <a:xfrm>
            <a:off x="609600" y="1633728"/>
            <a:ext cx="8229600" cy="4525963"/>
          </a:xfrm>
          <a:prstGeom prst="rect">
            <a:avLst/>
          </a:prstGeom>
        </p:spPr>
        <p:txBody>
          <a:bodyPr vert="horz">
            <a:normAutofit fontScale="475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400" b="1" dirty="0" smtClean="0"/>
              <a:t>3.2.6. - Funções das entradas dos sócios.</a:t>
            </a:r>
          </a:p>
          <a:p>
            <a:r>
              <a:rPr lang="pt-PT" sz="4400" dirty="0" smtClean="0"/>
              <a:t> </a:t>
            </a:r>
          </a:p>
          <a:p>
            <a:r>
              <a:rPr lang="pt-PT" sz="4400" dirty="0" smtClean="0"/>
              <a:t> </a:t>
            </a:r>
          </a:p>
          <a:p>
            <a:r>
              <a:rPr lang="pt-PT" sz="4400" dirty="0" smtClean="0"/>
              <a:t>- Formam o fundo comum com o qual a sociedade vai iniciar a sua actividade.</a:t>
            </a:r>
          </a:p>
          <a:p>
            <a:r>
              <a:rPr lang="pt-PT" sz="4400" dirty="0" smtClean="0"/>
              <a:t> </a:t>
            </a:r>
          </a:p>
          <a:p>
            <a:r>
              <a:rPr lang="pt-PT" sz="4400" dirty="0" smtClean="0"/>
              <a:t>- Definem a proporção da participação de cada sócio na sociedade.</a:t>
            </a:r>
          </a:p>
          <a:p>
            <a:r>
              <a:rPr lang="pt-PT" sz="4400" dirty="0" smtClean="0"/>
              <a:t> </a:t>
            </a:r>
          </a:p>
          <a:p>
            <a:r>
              <a:rPr lang="pt-PT" sz="4400" dirty="0" smtClean="0"/>
              <a:t>- Fixam o capital social.</a:t>
            </a:r>
          </a:p>
          <a:p>
            <a:r>
              <a:rPr lang="pt-PT" sz="4400" dirty="0" smtClean="0"/>
              <a:t/>
            </a:r>
            <a:br>
              <a:rPr lang="pt-PT" sz="4400" dirty="0" smtClean="0"/>
            </a:b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fontScale="40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000" b="1" dirty="0" smtClean="0"/>
              <a:t>3.3. -  ELEMENTO FINALÍSTICO.</a:t>
            </a:r>
          </a:p>
          <a:p>
            <a:r>
              <a:rPr lang="pt-PT" sz="4000" dirty="0" smtClean="0"/>
              <a:t> </a:t>
            </a:r>
          </a:p>
          <a:p>
            <a:r>
              <a:rPr lang="pt-PT" sz="4000" dirty="0" smtClean="0"/>
              <a:t> </a:t>
            </a:r>
          </a:p>
          <a:p>
            <a:pPr algn="just">
              <a:buFont typeface="Wingdings" pitchFamily="2" charset="2"/>
              <a:buChar char="q"/>
            </a:pPr>
            <a:r>
              <a:rPr lang="pt-PT" sz="4000" dirty="0" smtClean="0"/>
              <a:t> Elemento finalístico (fim imediato ou objecto): exercício em comum de certa actividade económica que não seja de mera fruição.</a:t>
            </a:r>
          </a:p>
          <a:p>
            <a:pPr algn="just"/>
            <a:r>
              <a:rPr lang="pt-PT" sz="4000" dirty="0" smtClean="0"/>
              <a:t> </a:t>
            </a:r>
          </a:p>
          <a:p>
            <a:pPr algn="just"/>
            <a:r>
              <a:rPr lang="pt-PT" sz="4000" dirty="0" smtClean="0"/>
              <a:t> </a:t>
            </a:r>
          </a:p>
          <a:p>
            <a:pPr algn="just">
              <a:buFont typeface="Wingdings" pitchFamily="2" charset="2"/>
              <a:buChar char="q"/>
            </a:pPr>
            <a:r>
              <a:rPr lang="pt-PT" sz="4000" dirty="0" smtClean="0"/>
              <a:t> O objecto social é a actividade económica que não seja a mera fruição e que o sócio ou os sócios se propõem exercer através da sociedade. </a:t>
            </a:r>
          </a:p>
          <a:p>
            <a:pPr algn="just">
              <a:buFont typeface="Wingdings" pitchFamily="2" charset="2"/>
              <a:buChar char="q"/>
            </a:pPr>
            <a:endParaRPr lang="pt-PT" sz="4000" dirty="0" smtClean="0"/>
          </a:p>
          <a:p>
            <a:pPr algn="just">
              <a:buFont typeface="Wingdings" pitchFamily="2" charset="2"/>
              <a:buChar char="q"/>
            </a:pPr>
            <a:r>
              <a:rPr lang="pt-PT" sz="4000" dirty="0" smtClean="0"/>
              <a:t>Actividade em comum</a:t>
            </a:r>
          </a:p>
          <a:p>
            <a:r>
              <a:rPr lang="pt-PT" sz="4000" dirty="0" smtClean="0"/>
              <a:t> </a:t>
            </a:r>
          </a:p>
          <a:p>
            <a:endParaRPr lang="pt-PT" sz="4000" b="1" dirty="0" smtClean="0"/>
          </a:p>
          <a:p>
            <a:r>
              <a:rPr lang="pt-PT" sz="4000" dirty="0" smtClean="0"/>
              <a:t> </a:t>
            </a:r>
          </a:p>
          <a:p>
            <a:r>
              <a:rPr lang="pt-PT" sz="4000" dirty="0" smtClean="0"/>
              <a:t> </a:t>
            </a:r>
          </a:p>
          <a:p>
            <a:r>
              <a:rPr lang="pt-PT" sz="4000" dirty="0" smtClean="0"/>
              <a:t/>
            </a:r>
            <a:br>
              <a:rPr lang="pt-PT" sz="4000" dirty="0" smtClean="0"/>
            </a:br>
            <a:r>
              <a:rPr kumimoji="0" lang="pt-PT" sz="40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0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0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0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0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b="1" dirty="0" smtClean="0"/>
              <a:t>1. NOÇÕES FUNDAMENTAIS</a:t>
            </a:r>
          </a:p>
          <a:p>
            <a:pPr algn="just">
              <a:buNone/>
            </a:pPr>
            <a:r>
              <a:rPr lang="pt-PT" sz="1600" dirty="0" smtClean="0"/>
              <a:t> </a:t>
            </a:r>
          </a:p>
          <a:p>
            <a:pPr algn="just">
              <a:buNone/>
            </a:pPr>
            <a:endParaRPr lang="pt-PT" sz="1600" dirty="0" smtClean="0"/>
          </a:p>
          <a:p>
            <a:pPr algn="just">
              <a:buFont typeface="Wingdings" pitchFamily="2" charset="2"/>
              <a:buChar char="q"/>
            </a:pPr>
            <a:r>
              <a:rPr lang="pt-PT" sz="1600" dirty="0" smtClean="0"/>
              <a:t>Nos termos do art. 13.º, n.º 2, do CCom., as sociedades comerciais são comerciantes.</a:t>
            </a:r>
          </a:p>
          <a:p>
            <a:pPr algn="just">
              <a:buFont typeface="Wingdings" pitchFamily="2" charset="2"/>
              <a:buChar char="q"/>
            </a:pPr>
            <a:endParaRPr lang="pt-PT" sz="1600" dirty="0" smtClean="0"/>
          </a:p>
          <a:p>
            <a:pPr algn="just">
              <a:buFont typeface="Wingdings" pitchFamily="2" charset="2"/>
              <a:buChar char="q"/>
            </a:pPr>
            <a:r>
              <a:rPr lang="pt-PT" sz="1600" dirty="0" smtClean="0"/>
              <a:t>O nosso direito positivo não nos fornece um conceito geral de sociedade comercial.</a:t>
            </a:r>
          </a:p>
          <a:p>
            <a:pPr algn="just">
              <a:buFont typeface="Wingdings" pitchFamily="2" charset="2"/>
              <a:buChar char="q"/>
            </a:pPr>
            <a:endParaRPr lang="pt-PT" sz="1600" dirty="0" smtClean="0"/>
          </a:p>
          <a:p>
            <a:pPr algn="just">
              <a:buFont typeface="Wingdings" pitchFamily="2" charset="2"/>
              <a:buChar char="q"/>
            </a:pPr>
            <a:r>
              <a:rPr lang="pt-PT" sz="1600" dirty="0" smtClean="0"/>
              <a:t>A sociedade comercial é uma sociedade (nos termos constantes do art. 980.º do CCivil.) com objecto e tipo comerciais (nos termos do n.º2 do art. 1.º do CSC).</a:t>
            </a:r>
            <a:endParaRPr lang="pt-PT"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6400" dirty="0" smtClean="0"/>
              <a:t> </a:t>
            </a:r>
            <a:r>
              <a:rPr lang="pt-PT" sz="6600" b="1" dirty="0" smtClean="0"/>
              <a:t> 3.3. 1. -</a:t>
            </a:r>
            <a:r>
              <a:rPr lang="pt-PT" sz="6400" b="1" dirty="0" smtClean="0"/>
              <a:t> Actividade económica.</a:t>
            </a:r>
          </a:p>
          <a:p>
            <a:pPr algn="just"/>
            <a:r>
              <a:rPr lang="pt-PT" sz="6400" dirty="0" smtClean="0"/>
              <a:t> </a:t>
            </a:r>
          </a:p>
          <a:p>
            <a:pPr algn="just">
              <a:buFont typeface="Wingdings" pitchFamily="2" charset="2"/>
              <a:buChar char="q"/>
            </a:pPr>
            <a:r>
              <a:rPr lang="pt-PT" sz="6400" dirty="0" smtClean="0"/>
              <a:t> Esta noção do Código Civil , relativa ao objecto das sociedades civis, é muito abrangente. Isto porque, da análise concreta da norma, se verifica que esta inclui todos os tipos de actividades económicas destinadas à produção de bens, serviços ou utilidades de qualquer natureza, materiais ou imateriais, enquadráveis em todos os sectores da economia, desde que não sejam de mera fruição.</a:t>
            </a:r>
          </a:p>
          <a:p>
            <a:pPr algn="just"/>
            <a:endParaRPr lang="pt-PT" sz="6400" dirty="0" smtClean="0"/>
          </a:p>
          <a:p>
            <a:pPr algn="just"/>
            <a:endParaRPr lang="pt-PT" sz="6400" dirty="0" smtClean="0"/>
          </a:p>
          <a:p>
            <a:pPr algn="just"/>
            <a:r>
              <a:rPr lang="pt-PT" sz="6400" dirty="0" smtClean="0"/>
              <a:t> </a:t>
            </a:r>
          </a:p>
          <a:p>
            <a:pPr algn="just">
              <a:buFont typeface="Wingdings" pitchFamily="2" charset="2"/>
              <a:buChar char="q"/>
            </a:pPr>
            <a:r>
              <a:rPr lang="pt-PT" sz="6400" dirty="0" smtClean="0"/>
              <a:t> No que diz respeito às sociedades comerciais, como espécie integrada no género de sociedades em geral, estas têm o seu objecto muito mais restrito, abrangendo apenas certas actividades que se enquadrem no âmbito comercial no sentido jurídico-formal. Assim sendo, existem normas delimitadoras dessas actividades das quais convém sublinhar a emanada pelo art. 230.º, do C. Com., que define concretamente o que se entende por «empresa comercial».</a:t>
            </a:r>
          </a:p>
          <a:p>
            <a:pPr algn="just"/>
            <a:r>
              <a:rPr lang="pt-PT" sz="6400" dirty="0" smtClean="0"/>
              <a:t> </a:t>
            </a:r>
          </a:p>
          <a:p>
            <a:endParaRPr lang="pt-PT" sz="6400" b="1" dirty="0" smtClean="0"/>
          </a:p>
          <a:p>
            <a:r>
              <a:rPr lang="pt-PT" sz="6400" dirty="0" smtClean="0"/>
              <a:t> </a:t>
            </a:r>
          </a:p>
          <a:p>
            <a:r>
              <a:rPr lang="pt-PT" sz="6400" dirty="0" smtClean="0"/>
              <a:t> </a:t>
            </a:r>
          </a:p>
          <a:p>
            <a:r>
              <a:rPr lang="pt-PT" sz="6400" dirty="0" smtClean="0"/>
              <a:t/>
            </a:r>
            <a:br>
              <a:rPr lang="pt-PT" sz="6400" dirty="0" smtClean="0"/>
            </a:b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40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400" b="1" dirty="0" smtClean="0"/>
              <a:t>3.3.2. -  Actividade certa.</a:t>
            </a:r>
          </a:p>
          <a:p>
            <a:r>
              <a:rPr lang="pt-PT" sz="4400" dirty="0" smtClean="0"/>
              <a:t> </a:t>
            </a:r>
          </a:p>
          <a:p>
            <a:r>
              <a:rPr lang="pt-PT" sz="4400" dirty="0" smtClean="0"/>
              <a:t> </a:t>
            </a:r>
          </a:p>
          <a:p>
            <a:pPr algn="just">
              <a:buFont typeface="Wingdings" pitchFamily="2" charset="2"/>
              <a:buChar char="q"/>
            </a:pPr>
            <a:r>
              <a:rPr lang="pt-PT" sz="4400" dirty="0" smtClean="0"/>
              <a:t> O art. 980.º, do C. Civil, exige ainda que a actividade a exercer seja certa ou determinada, isto é, obriga a que a sociedade se proponha praticar actos objectivos, com objecto definido de forma concreta e específica, para assim afastar indicações vagas que originem actividades indefinidas (ver art. 11.º, n.º2, do CSC) .</a:t>
            </a:r>
          </a:p>
          <a:p>
            <a:pPr algn="just"/>
            <a:endParaRPr lang="pt-PT" sz="4400" dirty="0" smtClean="0"/>
          </a:p>
          <a:p>
            <a:pPr algn="just"/>
            <a:r>
              <a:rPr lang="pt-PT" sz="4400" dirty="0" smtClean="0"/>
              <a:t> </a:t>
            </a:r>
          </a:p>
          <a:p>
            <a:pPr algn="just">
              <a:buFont typeface="Wingdings" pitchFamily="2" charset="2"/>
              <a:buChar char="q"/>
            </a:pPr>
            <a:r>
              <a:rPr lang="pt-PT" sz="4400" dirty="0" smtClean="0"/>
              <a:t> É o caso, por exemplo, de se estabelecer que a sociedade tem por objecto o «comércio em geral» ou que o objecto da sociedade é «qualquer actividade comercial ou industrial» </a:t>
            </a:r>
            <a:br>
              <a:rPr lang="pt-PT" sz="4400" dirty="0" smtClean="0"/>
            </a:b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5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400" b="1" dirty="0" smtClean="0"/>
              <a:t>3.3.3. -  Actividade  exercida em comum.</a:t>
            </a:r>
          </a:p>
          <a:p>
            <a:r>
              <a:rPr lang="pt-PT" sz="4400" dirty="0" smtClean="0"/>
              <a:t> </a:t>
            </a:r>
          </a:p>
          <a:p>
            <a:r>
              <a:rPr lang="pt-PT" sz="4400" dirty="0" smtClean="0"/>
              <a:t> </a:t>
            </a:r>
          </a:p>
          <a:p>
            <a:pPr algn="just">
              <a:buFont typeface="Wingdings" pitchFamily="2" charset="2"/>
              <a:buChar char="q"/>
            </a:pPr>
            <a:r>
              <a:rPr lang="pt-PT" sz="4400" dirty="0" smtClean="0"/>
              <a:t> Esta exigência exclui da categoria das sociedade determinadas figuras jurídicas como o consórcio e a associação em participação.</a:t>
            </a:r>
          </a:p>
          <a:p>
            <a:pPr algn="just">
              <a:buFont typeface="Wingdings" pitchFamily="2" charset="2"/>
              <a:buChar char="q"/>
            </a:pPr>
            <a:endParaRPr lang="pt-PT" sz="4400" dirty="0" smtClean="0"/>
          </a:p>
          <a:p>
            <a:pPr algn="just">
              <a:buFont typeface="Wingdings" pitchFamily="2" charset="2"/>
              <a:buChar char="q"/>
            </a:pPr>
            <a:r>
              <a:rPr lang="pt-PT" sz="4400" dirty="0" smtClean="0"/>
              <a:t>O consórcio e a associação em participação integram-se na categoria dos «contratos de colaboração ou cooperação empresarial».</a:t>
            </a:r>
          </a:p>
          <a:p>
            <a:pPr algn="just"/>
            <a:endParaRPr lang="pt-PT" sz="4400" dirty="0" smtClean="0"/>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lvl="0" indent="-256032" algn="just">
              <a:spcBef>
                <a:spcPts val="400"/>
              </a:spcBef>
              <a:buClr>
                <a:schemeClr val="accent1"/>
              </a:buClr>
              <a:buSzPct val="68000"/>
            </a:pPr>
            <a:r>
              <a:rPr lang="pt-PT" sz="7200" b="1" dirty="0" smtClean="0"/>
              <a:t>3.3.4. - Actividade económica que não seja de mera fruição.</a:t>
            </a:r>
          </a:p>
          <a:p>
            <a:pPr algn="just"/>
            <a:r>
              <a:rPr lang="pt-PT" sz="7200" dirty="0" smtClean="0"/>
              <a:t> </a:t>
            </a:r>
          </a:p>
          <a:p>
            <a:pPr algn="just">
              <a:buFont typeface="Wingdings" pitchFamily="2" charset="2"/>
              <a:buChar char="q"/>
            </a:pPr>
            <a:r>
              <a:rPr lang="pt-PT" sz="7200" dirty="0" smtClean="0"/>
              <a:t> As sociedades não podem ter por objecto actividades de simples desfrute, de mera percepção dos frutos — naturais ou civis — de bens.</a:t>
            </a:r>
          </a:p>
          <a:p>
            <a:pPr algn="just">
              <a:buFont typeface="Wingdings" pitchFamily="2" charset="2"/>
              <a:buChar char="q"/>
            </a:pPr>
            <a:endParaRPr lang="pt-PT" sz="7200" dirty="0" smtClean="0"/>
          </a:p>
          <a:p>
            <a:pPr algn="just"/>
            <a:endParaRPr lang="pt-PT" sz="7200" dirty="0" smtClean="0"/>
          </a:p>
          <a:p>
            <a:pPr algn="just"/>
            <a:endParaRPr lang="pt-PT" sz="7200" dirty="0" smtClean="0"/>
          </a:p>
          <a:p>
            <a:pPr algn="just">
              <a:buFont typeface="Wingdings" pitchFamily="2" charset="2"/>
              <a:buChar char="q"/>
            </a:pPr>
            <a:r>
              <a:rPr lang="pt-PT" sz="7200" dirty="0" smtClean="0"/>
              <a:t>As sociedades adoptam uma postura dinâmica, na medida em que os sócios desenvolvem uma actividade geradora de uma utilidade, de um valor económico novo, através de um processo produtivo ou especulativo que implica uma transformação dos elementos patrimoniais com que aqueles entraram para a sociedade.</a:t>
            </a:r>
          </a:p>
          <a:p>
            <a:pPr algn="just">
              <a:buFont typeface="Wingdings" pitchFamily="2" charset="2"/>
              <a:buChar char="q"/>
            </a:pPr>
            <a:endParaRPr lang="pt-PT" sz="7200" dirty="0" smtClean="0"/>
          </a:p>
          <a:p>
            <a:pPr algn="just"/>
            <a:endParaRPr lang="pt-PT" sz="7200" dirty="0" smtClean="0"/>
          </a:p>
          <a:p>
            <a:pPr algn="just">
              <a:buFont typeface="Wingdings" pitchFamily="2" charset="2"/>
              <a:buChar char="q"/>
            </a:pPr>
            <a:endParaRPr lang="pt-PT" sz="7200" dirty="0" smtClean="0"/>
          </a:p>
          <a:p>
            <a:pPr algn="just">
              <a:buFont typeface="Wingdings" pitchFamily="2" charset="2"/>
              <a:buChar char="q"/>
            </a:pPr>
            <a:r>
              <a:rPr lang="pt-PT" sz="7200" dirty="0" smtClean="0"/>
              <a:t>A sociedade implica a assunção de um risco.</a:t>
            </a:r>
          </a:p>
          <a:p>
            <a:pPr algn="just"/>
            <a:r>
              <a:rPr lang="pt-PT" sz="7200" dirty="0" smtClean="0"/>
              <a:t> </a:t>
            </a:r>
          </a:p>
          <a:p>
            <a:pPr algn="just"/>
            <a:r>
              <a:rPr lang="pt-PT" sz="7200" dirty="0" smtClean="0"/>
              <a:t> </a:t>
            </a:r>
          </a:p>
          <a:p>
            <a:pPr algn="just"/>
            <a:r>
              <a:rPr lang="pt-PT" sz="6400" dirty="0" smtClean="0"/>
              <a:t/>
            </a:r>
            <a:br>
              <a:rPr lang="pt-PT" sz="6400" dirty="0" smtClean="0"/>
            </a:b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lvl="0" indent="-256032" algn="just">
              <a:spcBef>
                <a:spcPts val="400"/>
              </a:spcBef>
              <a:buClr>
                <a:schemeClr val="accent1"/>
              </a:buClr>
              <a:buSzPct val="68000"/>
            </a:pPr>
            <a:r>
              <a:rPr lang="pt-PT" sz="6600" b="1" dirty="0" smtClean="0"/>
              <a:t>3.3.4. - </a:t>
            </a:r>
            <a:r>
              <a:rPr lang="pt-PT" sz="6400" b="1" dirty="0" smtClean="0"/>
              <a:t>Actividade económica que não seja de mera fruição.</a:t>
            </a:r>
          </a:p>
          <a:p>
            <a:pPr algn="just"/>
            <a:r>
              <a:rPr lang="pt-PT" sz="6400" dirty="0" smtClean="0"/>
              <a:t> </a:t>
            </a:r>
          </a:p>
          <a:p>
            <a:pPr algn="just"/>
            <a:endParaRPr lang="pt-PT" sz="6400" dirty="0" smtClean="0"/>
          </a:p>
          <a:p>
            <a:pPr algn="just"/>
            <a:r>
              <a:rPr lang="pt-PT" sz="6400" dirty="0" smtClean="0"/>
              <a:t> </a:t>
            </a:r>
          </a:p>
          <a:p>
            <a:pPr algn="just"/>
            <a:r>
              <a:rPr lang="pt-PT" sz="6400" dirty="0" smtClean="0"/>
              <a:t> </a:t>
            </a:r>
          </a:p>
          <a:p>
            <a:pPr algn="just">
              <a:buFont typeface="Wingdings" pitchFamily="2" charset="2"/>
              <a:buChar char="q"/>
            </a:pPr>
            <a:r>
              <a:rPr lang="pt-PT" sz="6400" dirty="0" smtClean="0"/>
              <a:t> Algumas hipóteses enumeradas por </a:t>
            </a:r>
            <a:r>
              <a:rPr lang="pt-PT" sz="6400" cap="small" dirty="0" smtClean="0"/>
              <a:t>Jorge Manuel Coutinho de Abreu</a:t>
            </a:r>
            <a:r>
              <a:rPr lang="pt-PT" sz="6400" dirty="0" smtClean="0"/>
              <a:t>, da obra </a:t>
            </a:r>
            <a:r>
              <a:rPr lang="pt-PT" sz="6400" i="1" dirty="0" smtClean="0"/>
              <a:t>Curso de Direito Comercial</a:t>
            </a:r>
            <a:r>
              <a:rPr lang="pt-PT" sz="6400" dirty="0" smtClean="0"/>
              <a:t>, Vol. II, Almedina, Coimbra, págs. 10-11:</a:t>
            </a:r>
          </a:p>
          <a:p>
            <a:pPr algn="just"/>
            <a:r>
              <a:rPr lang="pt-PT" sz="6400" dirty="0" smtClean="0"/>
              <a:t> </a:t>
            </a:r>
          </a:p>
          <a:p>
            <a:pPr algn="just"/>
            <a:r>
              <a:rPr lang="pt-PT" sz="6400" dirty="0" smtClean="0"/>
              <a:t>a) A morre e B e C, seus filhos herdam uma quinta e uma padaria (que aos mesmos fica a pertencer em compropriedade).</a:t>
            </a:r>
          </a:p>
          <a:p>
            <a:pPr algn="just"/>
            <a:r>
              <a:rPr lang="pt-PT" sz="6400" dirty="0" smtClean="0"/>
              <a:t>	- B e C acordam em arrendar a quinta e locar a padaria. Nesta situação estão a exercer actividades de mera fruição, de aproveitamento dos frutos civis das empresas comuns; não constituem por isso qualquer sociedade.</a:t>
            </a:r>
          </a:p>
          <a:p>
            <a:pPr algn="just"/>
            <a:r>
              <a:rPr lang="pt-PT" sz="6400" dirty="0" smtClean="0"/>
              <a:t>	- B e C acordam em explorar eles próprios cada uma das empresas. Nesta decorrência, constituem duas sociedades, uma civil (agrícola), outra comercial. Cada um deles obriga-se a contribuir com as respectivas quotas nas comunhões para o exercício em comum de determinada actividade económica que não seja de mera fruição, a fim de repartirem os lucros resultantes dessa actividade.</a:t>
            </a:r>
          </a:p>
          <a:p>
            <a:pPr algn="just"/>
            <a:r>
              <a:rPr lang="pt-PT" sz="6400" dirty="0" smtClean="0"/>
              <a:t/>
            </a:r>
            <a:br>
              <a:rPr lang="pt-PT" sz="6400" dirty="0" smtClean="0"/>
            </a:b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2100" b="1" dirty="0" smtClean="0"/>
              <a:t> </a:t>
            </a:r>
            <a:r>
              <a:rPr lang="pt-PT" b="1" dirty="0" smtClean="0"/>
              <a:t>3.3.4. - Actividade económica que não seja de mera fruição.</a:t>
            </a:r>
          </a:p>
          <a:p>
            <a:pPr algn="just"/>
            <a:r>
              <a:rPr lang="pt-PT" dirty="0" smtClean="0"/>
              <a:t> </a:t>
            </a:r>
          </a:p>
          <a:p>
            <a:pPr algn="just"/>
            <a:r>
              <a:rPr lang="pt-PT" dirty="0" smtClean="0"/>
              <a:t>b) A pretende comprar um prédio para arrendar. Para enquadrar tais operações, propõe-se constituir uma sociedade unipessoal por quotas (art. 270.º-A, do CSC). Poderá fazê-lo? Não, pois a actividade projectada é de mera fruição.</a:t>
            </a:r>
          </a:p>
          <a:p>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Autofit/>
          </a:bodyPr>
          <a:lstStyle/>
          <a:p>
            <a:pPr algn="just"/>
            <a:r>
              <a:rPr lang="pt-PT" sz="1600" b="1" dirty="0" smtClean="0"/>
              <a:t> 3.3.5. - Sociedades que pela natureza do seu objecto poderiam ser susceptíveis de incompatibilidade com o conceito de objecto social, previsto no art. 980.º, do Código Civil.</a:t>
            </a:r>
          </a:p>
          <a:p>
            <a:pPr algn="just"/>
            <a:r>
              <a:rPr lang="pt-PT" sz="1600" dirty="0" smtClean="0"/>
              <a:t> </a:t>
            </a:r>
          </a:p>
          <a:p>
            <a:pPr marL="342900" indent="-342900" algn="just">
              <a:buAutoNum type="alphaLcParenR"/>
            </a:pPr>
            <a:r>
              <a:rPr lang="pt-PT" sz="1600" u="sng" dirty="0" smtClean="0"/>
              <a:t>Sociedades de administração</a:t>
            </a:r>
            <a:r>
              <a:rPr lang="pt-PT" sz="1600" dirty="0" smtClean="0"/>
              <a:t>: sociedades que têm por objecto a administração de bens, móveis ou imóveis.</a:t>
            </a:r>
          </a:p>
          <a:p>
            <a:pPr marL="342900" indent="-342900" algn="just"/>
            <a:endParaRPr lang="pt-PT" sz="1600" dirty="0" smtClean="0"/>
          </a:p>
          <a:p>
            <a:pPr algn="just"/>
            <a:r>
              <a:rPr lang="pt-PT" sz="1600" b="1" dirty="0" smtClean="0"/>
              <a:t>b</a:t>
            </a:r>
            <a:r>
              <a:rPr lang="pt-PT" sz="1600" b="1" u="sng" dirty="0" smtClean="0"/>
              <a:t>)</a:t>
            </a:r>
            <a:r>
              <a:rPr lang="pt-PT" sz="1600" u="sng" dirty="0" smtClean="0"/>
              <a:t> Sociedades de gestão de investimentos imobiliários </a:t>
            </a:r>
            <a:r>
              <a:rPr lang="pt-PT" sz="1600" dirty="0" smtClean="0"/>
              <a:t>(SGII): sociedades que têm por objecto principal «a gestão de imóveis próprios por elas adquiridos ou construídos e a prestação de serviços conexos, incluindo o exercício de actividades de administração de imóveis alheios arrendados» (art. 1.º, n.º 1, do D.L. n.º 135/91, de 4 de Abril, alterado pela Lei n.º 51/91, de 3 de Agosto).</a:t>
            </a:r>
          </a:p>
          <a:p>
            <a:pPr algn="just"/>
            <a:endParaRPr lang="pt-PT" sz="1600" dirty="0" smtClean="0"/>
          </a:p>
          <a:p>
            <a:pPr algn="just"/>
            <a:r>
              <a:rPr lang="pt-PT" sz="1600" b="1" dirty="0" smtClean="0"/>
              <a:t>c)</a:t>
            </a:r>
            <a:r>
              <a:rPr lang="pt-PT" sz="1600" dirty="0" smtClean="0"/>
              <a:t> </a:t>
            </a:r>
            <a:r>
              <a:rPr lang="pt-PT" sz="1600" u="sng" dirty="0" smtClean="0"/>
              <a:t>Sociedades de investimento</a:t>
            </a:r>
            <a:r>
              <a:rPr lang="pt-PT" sz="1600" dirty="0" smtClean="0"/>
              <a:t>: sociedades que se dedicam à aquisição e alienação de títulos cotados em bolsa, com o objectivo de auferir e distribuir pelos sócios os rendimentos desses títulos e os resultados da especulação com a subida ou a descida dos valores de mercado dos títulos (DL n.º 260/94, de 22 de Outubro).</a:t>
            </a:r>
          </a:p>
          <a:p>
            <a:pPr algn="just"/>
            <a:endParaRPr kumimoji="0" lang="pt-PT" sz="16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16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475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3800" b="1" dirty="0" smtClean="0"/>
              <a:t>3.3.5. - Sociedades que pela natureza do seu objecto poderiam ser susceptíveis de incompatibilidade com o conceito de objecto social, previsto no art. 980.º, do Código Civil.</a:t>
            </a:r>
          </a:p>
          <a:p>
            <a:pPr algn="just"/>
            <a:endParaRPr lang="pt-PT" sz="3800" dirty="0" smtClean="0"/>
          </a:p>
          <a:p>
            <a:pPr algn="just"/>
            <a:r>
              <a:rPr lang="pt-PT" sz="3800" b="1" dirty="0" smtClean="0"/>
              <a:t>d)</a:t>
            </a:r>
            <a:r>
              <a:rPr lang="pt-PT" sz="3800" dirty="0" smtClean="0"/>
              <a:t> </a:t>
            </a:r>
            <a:r>
              <a:rPr lang="pt-PT" sz="3800" u="sng" dirty="0" smtClean="0"/>
              <a:t>Sociedades gestoras de fundos de investimento mobiliários e imobiliários</a:t>
            </a:r>
            <a:r>
              <a:rPr lang="pt-PT" sz="3800" dirty="0" smtClean="0"/>
              <a:t>: sociedades que se dedicam à administração, gestão e representação de um fundo de investimento mobiliário (acervo de valores mobiliários, tais como acções, obrigações e outros títulos cotados em bolsa) ou imobiliário (acervo de imóveis); estas sociedades são reguladas pelos Decretos-Lei n.º 276/94, de 2 de Novembro (fundos de investimento mobiliário), e n.º 294/95, de 17 de Novembro, bem como pela Portaria n.º 422-B/88, de 4 de Julho.</a:t>
            </a:r>
          </a:p>
          <a:p>
            <a:pPr algn="just"/>
            <a:endParaRPr lang="pt-PT" sz="3800" dirty="0" smtClean="0"/>
          </a:p>
          <a:p>
            <a:pPr algn="just"/>
            <a:r>
              <a:rPr lang="pt-PT" sz="3800" b="1" dirty="0" smtClean="0"/>
              <a:t>e)</a:t>
            </a:r>
            <a:r>
              <a:rPr lang="pt-PT" sz="3800" dirty="0" smtClean="0"/>
              <a:t> </a:t>
            </a:r>
            <a:r>
              <a:rPr lang="pt-PT" sz="3800" u="sng" dirty="0" smtClean="0"/>
              <a:t>Sociedades gestoras de participações sociais </a:t>
            </a:r>
            <a:r>
              <a:rPr lang="pt-PT" sz="3800" dirty="0" smtClean="0"/>
              <a:t>(SGPS): têm por objecto «a gestão de participações sociais de outras sociedades, como forma indirecta de exercício de actividades económicas» (D.L. n.º 495/88, de 30 de Dezembro).</a:t>
            </a:r>
          </a:p>
          <a:p>
            <a:pPr algn="just"/>
            <a:endParaRPr kumimoji="0" lang="pt-PT" sz="38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38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lnSpcReduction="1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1700" b="1" dirty="0" smtClean="0"/>
              <a:t>3.3.5. - Sociedades que pela natureza do seu objecto poderiam ser susceptíveis de incompatibilidade com o conceito de objecto social, previsto no art. 980.º, do Código Civil.</a:t>
            </a:r>
          </a:p>
          <a:p>
            <a:pPr algn="just"/>
            <a:endParaRPr lang="pt-PT" sz="1600" b="1" dirty="0" smtClean="0"/>
          </a:p>
          <a:p>
            <a:pPr algn="just"/>
            <a:r>
              <a:rPr lang="pt-PT" sz="1600" b="1" dirty="0" smtClean="0"/>
              <a:t>f) </a:t>
            </a:r>
            <a:r>
              <a:rPr lang="pt-PT" sz="1700" u="sng" dirty="0" smtClean="0"/>
              <a:t>Consórcio</a:t>
            </a:r>
            <a:r>
              <a:rPr lang="pt-PT" sz="1700" dirty="0" smtClean="0"/>
              <a:t>: traduz uma simples associação pontual entre empresas autónomas, com um mero objectivo de cooperação, por norma temporária e limitada a áreas muito concretas da actividade económica das empresas envolvidas.</a:t>
            </a:r>
          </a:p>
          <a:p>
            <a:pPr algn="just"/>
            <a:endParaRPr lang="pt-PT" sz="1700" dirty="0" smtClean="0"/>
          </a:p>
          <a:p>
            <a:pPr algn="just"/>
            <a:r>
              <a:rPr lang="pt-PT" sz="1600" b="1" dirty="0" smtClean="0"/>
              <a:t>g) </a:t>
            </a:r>
            <a:r>
              <a:rPr lang="pt-PT" sz="1600" u="sng" dirty="0" smtClean="0"/>
              <a:t>Associação em participação: </a:t>
            </a:r>
            <a:r>
              <a:rPr lang="pt-PT" sz="1600" dirty="0" smtClean="0"/>
              <a:t>contrato pelo qual uma pessoa (o associado) é associada a uma actividade económica exercida por outra (o associante ou titular), ficando a primeira a participar nos resultados e riscos que do exercício dessa actividade resultarem para a segunda.</a:t>
            </a:r>
            <a:endParaRPr lang="pt-PT" sz="1700" u="sng" dirty="0" smtClean="0"/>
          </a:p>
          <a:p>
            <a:pPr algn="just"/>
            <a:endParaRPr kumimoji="0" lang="pt-PT" sz="1700" i="0" u="none" strike="noStrike" kern="1200" cap="none" spc="0" normalizeH="0" baseline="0" noProof="0" dirty="0" smtClean="0">
              <a:ln>
                <a:noFill/>
              </a:ln>
              <a:solidFill>
                <a:schemeClr val="tx1"/>
              </a:solidFill>
              <a:effectLst/>
              <a:uLnTx/>
              <a:uFillTx/>
              <a:latin typeface="+mn-lt"/>
              <a:ea typeface="+mn-ea"/>
              <a:cs typeface="+mn-cs"/>
            </a:endParaRPr>
          </a:p>
          <a:p>
            <a:pPr algn="just"/>
            <a:endParaRPr kumimoji="0" lang="pt-PT" sz="170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38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fontScale="2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6400" b="1" dirty="0" smtClean="0"/>
              <a:t>3.4. -  ELEMENTO TELEOLÓGICO.</a:t>
            </a:r>
          </a:p>
          <a:p>
            <a:pPr algn="just"/>
            <a:r>
              <a:rPr lang="pt-PT" sz="6400" dirty="0" smtClean="0"/>
              <a:t> </a:t>
            </a:r>
          </a:p>
          <a:p>
            <a:pPr algn="just"/>
            <a:r>
              <a:rPr lang="pt-PT" sz="6400" dirty="0" smtClean="0"/>
              <a:t> </a:t>
            </a:r>
          </a:p>
          <a:p>
            <a:pPr algn="just">
              <a:buFont typeface="Wingdings" pitchFamily="2" charset="2"/>
              <a:buChar char="q"/>
            </a:pPr>
            <a:r>
              <a:rPr lang="pt-PT" sz="6400" dirty="0" smtClean="0"/>
              <a:t> Elemento teleológico (fim mediato): repartirem os lucros resultantes dessa actividade.</a:t>
            </a:r>
          </a:p>
          <a:p>
            <a:pPr algn="just"/>
            <a:r>
              <a:rPr lang="pt-PT" sz="6400" dirty="0" smtClean="0"/>
              <a:t> </a:t>
            </a:r>
          </a:p>
          <a:p>
            <a:pPr algn="just">
              <a:buFont typeface="Wingdings" pitchFamily="2" charset="2"/>
              <a:buChar char="q"/>
            </a:pPr>
            <a:r>
              <a:rPr lang="pt-PT" sz="6400" dirty="0" smtClean="0"/>
              <a:t> De acordo com o art. 980.º, do C. Civil, o fim da sociedade é a obtenção, através do exercício da actividade social, de lucros e a sua repartição pelos sócios.</a:t>
            </a:r>
          </a:p>
          <a:p>
            <a:pPr algn="just"/>
            <a:r>
              <a:rPr lang="pt-PT" sz="6400" dirty="0" smtClean="0"/>
              <a:t> </a:t>
            </a:r>
          </a:p>
          <a:p>
            <a:pPr algn="just"/>
            <a:r>
              <a:rPr lang="pt-PT" sz="6400" dirty="0" smtClean="0"/>
              <a:t> </a:t>
            </a:r>
          </a:p>
          <a:p>
            <a:pPr algn="just"/>
            <a:r>
              <a:rPr lang="pt-PT" sz="6400" b="1" dirty="0" smtClean="0"/>
              <a:t>3.4.1.  - O LUCRO EM SENTIDO AMPLO E EM SENTIDO ESTRITO</a:t>
            </a:r>
          </a:p>
          <a:p>
            <a:pPr algn="just"/>
            <a:r>
              <a:rPr lang="pt-PT" sz="6400" dirty="0" smtClean="0"/>
              <a:t> </a:t>
            </a:r>
          </a:p>
          <a:p>
            <a:pPr algn="just">
              <a:buFont typeface="Wingdings" pitchFamily="2" charset="2"/>
              <a:buChar char="q"/>
            </a:pPr>
            <a:r>
              <a:rPr lang="pt-PT" sz="6400" dirty="0" smtClean="0"/>
              <a:t> A noção do C. Civil abrange um conceito de lucro amplo e elástico, abarcando tanto um acréscimo patrimonial como uma poupança de despesa.</a:t>
            </a:r>
          </a:p>
          <a:p>
            <a:pPr algn="just">
              <a:buFont typeface="Wingdings" pitchFamily="2" charset="2"/>
              <a:buChar char="q"/>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algn="just">
              <a:buFont typeface="Wingdings" pitchFamily="2" charset="2"/>
              <a:buChar char="q"/>
            </a:pPr>
            <a:r>
              <a:rPr lang="pt-PT" sz="6400" dirty="0" smtClean="0"/>
              <a:t>Proibição do pacto leonino: é declarada nula a cláusula que exclui um sócio da comunhão nos lucros da sociedade (art. 994.º, do C. Civil).</a:t>
            </a:r>
          </a:p>
          <a:p>
            <a:pPr algn="just">
              <a:buFont typeface="Wingdings" pitchFamily="2" charset="2"/>
              <a:buChar char="q"/>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a:buFont typeface="Wingdings" pitchFamily="2" charset="2"/>
              <a:buChar char="q"/>
            </a:pPr>
            <a:r>
              <a:rPr lang="pt-PT" sz="6400" dirty="0" smtClean="0"/>
              <a:t>Os lucros devem ser repartidos por todos os sócios (art. 980.º, do C. Civil).</a:t>
            </a:r>
          </a:p>
          <a:p>
            <a:endParaRPr lang="pt-PT" sz="6400" dirty="0" smtClean="0"/>
          </a:p>
          <a:p>
            <a:pPr>
              <a:buFont typeface="Wingdings" pitchFamily="2" charset="2"/>
              <a:buChar char="q"/>
            </a:pPr>
            <a:r>
              <a:rPr lang="pt-PT" sz="6400" i="1" dirty="0" smtClean="0"/>
              <a:t>Vide</a:t>
            </a:r>
            <a:r>
              <a:rPr lang="pt-PT" sz="6400" dirty="0" smtClean="0"/>
              <a:t>, ainda, os artigos 21.º, al. a); 22.º; 217.º, n.º 1; e 294.º, n.º 1.</a:t>
            </a:r>
          </a:p>
          <a:p>
            <a:pPr algn="just">
              <a:buFont typeface="Wingdings" pitchFamily="2" charset="2"/>
              <a:buChar char="q"/>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b="1" dirty="0" smtClean="0"/>
              <a:t>2- A SOCIEDADE COMO UM CONTRTATO</a:t>
            </a:r>
          </a:p>
          <a:p>
            <a:pPr algn="just">
              <a:buNone/>
            </a:pPr>
            <a:endParaRPr lang="pt-PT" sz="1600" b="1" dirty="0" smtClean="0"/>
          </a:p>
          <a:p>
            <a:pPr algn="just">
              <a:buNone/>
            </a:pPr>
            <a:r>
              <a:rPr lang="pt-PT" sz="1600" dirty="0" smtClean="0"/>
              <a:t>	</a:t>
            </a:r>
          </a:p>
          <a:p>
            <a:pPr algn="just">
              <a:buFont typeface="Wingdings" pitchFamily="2" charset="2"/>
              <a:buChar char="q"/>
            </a:pPr>
            <a:r>
              <a:rPr lang="pt-PT" sz="1600" dirty="0" smtClean="0"/>
              <a:t>O conceito de sociedade comercial no CSC (art. 1.º, n.º2).</a:t>
            </a:r>
          </a:p>
          <a:p>
            <a:pPr algn="just">
              <a:buNone/>
            </a:pPr>
            <a:endParaRPr lang="pt-PT" sz="1600" dirty="0" smtClean="0"/>
          </a:p>
          <a:p>
            <a:pPr algn="just">
              <a:buNone/>
            </a:pPr>
            <a:r>
              <a:rPr lang="pt-PT" sz="1600" dirty="0" smtClean="0"/>
              <a:t>	</a:t>
            </a:r>
          </a:p>
          <a:p>
            <a:pPr algn="just">
              <a:buNone/>
            </a:pPr>
            <a:endParaRPr lang="pt-PT" sz="1600" dirty="0" smtClean="0"/>
          </a:p>
          <a:p>
            <a:pPr algn="just">
              <a:buFont typeface="Wingdings" pitchFamily="2" charset="2"/>
              <a:buChar char="q"/>
            </a:pPr>
            <a:r>
              <a:rPr lang="pt-PT" sz="1600" dirty="0" smtClean="0"/>
              <a:t>O conceito de contrato de sociedade na lei civil (art. 980.º do CCivil) que, como direito privado geral, é aplicável subsidiariamente (art. 2.º do CSC).</a:t>
            </a:r>
          </a:p>
          <a:p>
            <a:pPr algn="just">
              <a:buNone/>
            </a:pPr>
            <a:endParaRPr lang="pt-PT" sz="1600" dirty="0" smtClean="0"/>
          </a:p>
          <a:p>
            <a:pPr algn="just">
              <a:buNone/>
            </a:pPr>
            <a:r>
              <a:rPr lang="pt-PT" sz="1600" dirty="0" smtClean="0"/>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Autofit/>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1600" b="1" i="0" u="none" strike="noStrike" kern="1200" cap="none" spc="0" normalizeH="0" baseline="0" noProof="0" dirty="0" smtClean="0">
                <a:ln>
                  <a:noFill/>
                </a:ln>
                <a:solidFill>
                  <a:schemeClr val="tx1"/>
                </a:solidFill>
                <a:effectLst/>
                <a:uLnTx/>
                <a:uFillTx/>
                <a:latin typeface="+mn-lt"/>
                <a:ea typeface="+mn-ea"/>
                <a:cs typeface="+mn-cs"/>
              </a:rPr>
              <a:t>	</a:t>
            </a:r>
          </a:p>
          <a:p>
            <a:r>
              <a:rPr lang="pt-PT" sz="1600" b="1" dirty="0" smtClean="0"/>
              <a:t>3.4.2. – O LUCRO COMO ACRÉSCIMO  PATRIMONIAL</a:t>
            </a:r>
          </a:p>
          <a:p>
            <a:endParaRPr lang="pt-PT" sz="1600" b="1" dirty="0" smtClean="0"/>
          </a:p>
          <a:p>
            <a:pPr algn="just">
              <a:buFont typeface="Wingdings" pitchFamily="2" charset="2"/>
              <a:buChar char="q"/>
            </a:pPr>
            <a:r>
              <a:rPr lang="pt-PT" sz="1600" dirty="0" smtClean="0"/>
              <a:t> Comportará o art. 980.º do CCivil  uma concepção tão ampla de lucro que, ao aplicar-se às sociedades civis e comerciais, englobe os casos de simples poupanças de despesas ou vantagens de outra ordem?</a:t>
            </a:r>
          </a:p>
          <a:p>
            <a:pPr algn="just"/>
            <a:r>
              <a:rPr lang="pt-PT" sz="1600" dirty="0" smtClean="0"/>
              <a:t>  </a:t>
            </a:r>
          </a:p>
          <a:p>
            <a:pPr algn="just">
              <a:buFont typeface="Wingdings" pitchFamily="2" charset="2"/>
              <a:buChar char="q"/>
            </a:pPr>
            <a:r>
              <a:rPr lang="pt-PT" sz="1600" dirty="0" smtClean="0"/>
              <a:t> Existem entidades de carácter associativo, por vezes até constituídas e designadas como sociedades, as quais não visam produzir acréscimos de património, mas apenas criar a possibilidade de os sócios obterem ou de efectuarem poupanças de despesas, a saber:</a:t>
            </a:r>
          </a:p>
          <a:p>
            <a:pPr algn="just"/>
            <a:r>
              <a:rPr lang="pt-PT" sz="1600" dirty="0" smtClean="0"/>
              <a:t> </a:t>
            </a:r>
          </a:p>
          <a:p>
            <a:pPr algn="just"/>
            <a:r>
              <a:rPr lang="pt-PT" sz="1600" dirty="0" smtClean="0"/>
              <a:t>- sociedades não lucrativas;</a:t>
            </a:r>
          </a:p>
          <a:p>
            <a:pPr algn="just"/>
            <a:r>
              <a:rPr lang="pt-PT" sz="1600" dirty="0" smtClean="0"/>
              <a:t> - cooperativas;</a:t>
            </a:r>
          </a:p>
          <a:p>
            <a:pPr algn="just"/>
            <a:r>
              <a:rPr lang="pt-PT" sz="1600" dirty="0" smtClean="0"/>
              <a:t> - agrupamentos complementares de empresas;</a:t>
            </a:r>
          </a:p>
          <a:p>
            <a:pPr algn="just"/>
            <a:r>
              <a:rPr lang="pt-PT" sz="1600" dirty="0" smtClean="0"/>
              <a:t> - agrupamentos europeus de interesse económico;</a:t>
            </a:r>
          </a:p>
          <a:p>
            <a:pPr algn="just"/>
            <a:r>
              <a:rPr lang="pt-PT" sz="1600" dirty="0" smtClean="0"/>
              <a:t> - sociedades desportivas.</a:t>
            </a:r>
          </a:p>
          <a:p>
            <a:pPr algn="just"/>
            <a:r>
              <a:rPr lang="pt-PT" sz="1600" dirty="0" smtClean="0"/>
              <a:t> </a:t>
            </a:r>
          </a:p>
          <a:p>
            <a:pPr algn="just"/>
            <a:r>
              <a:rPr lang="pt-PT" sz="1600" dirty="0" smtClean="0"/>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325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4900" b="1" dirty="0" smtClean="0"/>
              <a:t>a)  As sociedades não lucrativas.</a:t>
            </a:r>
          </a:p>
          <a:p>
            <a:pPr algn="just"/>
            <a:r>
              <a:rPr lang="pt-PT" sz="4900" dirty="0" smtClean="0"/>
              <a:t> </a:t>
            </a:r>
          </a:p>
          <a:p>
            <a:pPr algn="just"/>
            <a:r>
              <a:rPr lang="pt-PT" sz="4900" dirty="0" smtClean="0"/>
              <a:t> </a:t>
            </a:r>
          </a:p>
          <a:p>
            <a:pPr algn="just">
              <a:buFont typeface="Wingdings" pitchFamily="2" charset="2"/>
              <a:buChar char="q"/>
            </a:pPr>
            <a:r>
              <a:rPr lang="pt-PT" sz="4900" dirty="0" smtClean="0"/>
              <a:t> Sociedades não lucrativas são as que produzem determinadas mercadorias ou realizam determinados projectos de investigação, fornecendo os produtos das suas actividades aos associados a preço de custo, isto é, sem realizarem qualquer lucro em sentido restrito.</a:t>
            </a:r>
          </a:p>
          <a:p>
            <a:pPr algn="just"/>
            <a:r>
              <a:rPr lang="pt-PT" sz="4900" dirty="0" smtClean="0"/>
              <a:t> </a:t>
            </a:r>
          </a:p>
          <a:p>
            <a:pPr algn="just"/>
            <a:r>
              <a:rPr lang="pt-PT" sz="4900" dirty="0" smtClean="0"/>
              <a:t> </a:t>
            </a:r>
          </a:p>
          <a:p>
            <a:pPr algn="just"/>
            <a:r>
              <a:rPr lang="pt-PT" sz="4900" b="1" dirty="0" smtClean="0"/>
              <a:t>b) As cooperativas.</a:t>
            </a:r>
          </a:p>
          <a:p>
            <a:pPr algn="just"/>
            <a:r>
              <a:rPr lang="pt-PT" sz="4900" dirty="0" smtClean="0"/>
              <a:t> </a:t>
            </a:r>
          </a:p>
          <a:p>
            <a:pPr algn="just"/>
            <a:r>
              <a:rPr lang="pt-PT" sz="4900" dirty="0" smtClean="0"/>
              <a:t> </a:t>
            </a:r>
          </a:p>
          <a:p>
            <a:pPr algn="just">
              <a:buFont typeface="Wingdings" pitchFamily="2" charset="2"/>
              <a:buChar char="q"/>
            </a:pPr>
            <a:r>
              <a:rPr lang="pt-PT" sz="4900" dirty="0" smtClean="0"/>
              <a:t> «As cooperativas são pessoas colectivas autónomas, de livre constituição, de capital e composição variáveis, que, através da cooperação e entreajuda dos seus membros, com obediência aos princípios cooperativos, visam, sem fins lucrativos, a satisfação das necessidades e aspirações económicas, sociais ou culturais daqueles» (art. 2.º, n.º 1, do CCoop.).</a:t>
            </a:r>
          </a:p>
          <a:p>
            <a:pPr algn="just"/>
            <a:r>
              <a:rPr lang="pt-PT" sz="4900" dirty="0" smtClean="0"/>
              <a:t> </a:t>
            </a:r>
          </a:p>
          <a:p>
            <a:pPr algn="just">
              <a:buFont typeface="Wingdings" pitchFamily="2" charset="2"/>
              <a:buChar char="q"/>
            </a:pPr>
            <a:r>
              <a:rPr lang="pt-PT" sz="4900" dirty="0" smtClean="0"/>
              <a:t> A sua finalidade económica consiste em conseguir a satisfação do interesse dos seus associados em obter determinados bens a preços inferiores aos do mercado, ou vender os seus produtos eliminando </a:t>
            </a:r>
            <a:r>
              <a:rPr lang="pt-PT" sz="4400" dirty="0" smtClean="0"/>
              <a:t>os intermediários do mercado.</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lang="pt-PT" sz="4400" b="1" dirty="0" smtClean="0"/>
          </a:p>
          <a:p>
            <a:pPr algn="just"/>
            <a:r>
              <a:rPr lang="pt-PT" sz="4400" dirty="0" smtClean="0"/>
              <a:t> </a:t>
            </a:r>
            <a:r>
              <a:rPr lang="pt-PT" sz="6400" b="1" dirty="0" smtClean="0"/>
              <a:t>c) Os agrupamentos complementares de empresa (ACE) — Lei n.º 4/73, de 4 de Junho; e D.L. n.º 430/73, de 25 de Agosto.</a:t>
            </a:r>
          </a:p>
          <a:p>
            <a:pPr algn="just"/>
            <a:r>
              <a:rPr lang="pt-PT" sz="6400" dirty="0" smtClean="0"/>
              <a:t> </a:t>
            </a:r>
          </a:p>
          <a:p>
            <a:pPr algn="just">
              <a:buFont typeface="Wingdings" pitchFamily="2" charset="2"/>
              <a:buChar char="q"/>
            </a:pPr>
            <a:r>
              <a:rPr lang="pt-PT" sz="6400" dirty="0" smtClean="0"/>
              <a:t> Os agrupamentos complementares de empresas (ACE) são pessoas colectivas, com firma específica, que agrupam pessoas singulares ou colectivas a fim de melhorarem as condições de exercício das suas actividades.</a:t>
            </a:r>
          </a:p>
          <a:p>
            <a:pPr algn="just">
              <a:buFont typeface="Wingdings" pitchFamily="2" charset="2"/>
              <a:buChar char="q"/>
            </a:pPr>
            <a:r>
              <a:rPr lang="pt-PT" sz="6400" dirty="0" smtClean="0"/>
              <a:t> Os agrupamentos complementares de empresa (ACE) são regulados pelas Lei n.º 4/73, de 4 de Junho, e pelo D.L. n.º 430/73, de 25 de Agosto).</a:t>
            </a:r>
          </a:p>
          <a:p>
            <a:pPr algn="just">
              <a:buFont typeface="Wingdings" pitchFamily="2" charset="2"/>
              <a:buChar char="q"/>
            </a:pPr>
            <a:r>
              <a:rPr lang="pt-PT" sz="6400" dirty="0" smtClean="0"/>
              <a:t> Os ACE podem ter ou não, directamente, fim lucrativo, mas só como fim acessório e, ainda assim, só quando esteja previsto no título constitutivo.</a:t>
            </a:r>
          </a:p>
          <a:p>
            <a:pPr algn="just"/>
            <a:r>
              <a:rPr lang="pt-PT" sz="6400" dirty="0" smtClean="0"/>
              <a:t>  </a:t>
            </a:r>
          </a:p>
          <a:p>
            <a:pPr algn="just"/>
            <a:r>
              <a:rPr lang="pt-PT" sz="6400" b="1" dirty="0" smtClean="0"/>
              <a:t>d) Os agrupamentos europeus de interesse económico (AEIE).</a:t>
            </a:r>
          </a:p>
          <a:p>
            <a:pPr algn="just"/>
            <a:r>
              <a:rPr lang="pt-PT" sz="6400" dirty="0" smtClean="0"/>
              <a:t> </a:t>
            </a:r>
          </a:p>
          <a:p>
            <a:pPr algn="just">
              <a:buFont typeface="Wingdings" pitchFamily="2" charset="2"/>
              <a:buChar char="q"/>
            </a:pPr>
            <a:r>
              <a:rPr lang="pt-PT" sz="6400" dirty="0" smtClean="0"/>
              <a:t> Os agrupamentos europeus de interesse económico (AEIE), são regulados no R (CEE) 2137/85 do Conselho, de 25 de Julho de 1985.</a:t>
            </a:r>
          </a:p>
          <a:p>
            <a:pPr algn="just">
              <a:buFont typeface="Wingdings" pitchFamily="2" charset="2"/>
              <a:buChar char="q"/>
            </a:pPr>
            <a:r>
              <a:rPr lang="pt-PT" sz="6400" dirty="0" smtClean="0"/>
              <a:t>Os AEIE têm personalidade jurídica própria, tendo por objectivo facilitar ou desenvolver a actividade económica dos seus membros, melhorar ou aumentar os resultados dessa actividade; não é seu objectivo realizar lucros para si próprio.</a:t>
            </a:r>
          </a:p>
          <a:p>
            <a:pPr algn="just"/>
            <a:r>
              <a:rPr lang="pt-PT" sz="6400" dirty="0" smtClean="0"/>
              <a:t> </a:t>
            </a:r>
          </a:p>
          <a:p>
            <a:pPr algn="just"/>
            <a:r>
              <a:rPr lang="pt-PT" sz="6400" dirty="0" smtClean="0"/>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a:bodyPr>
          <a:lstStyle/>
          <a:p>
            <a:pPr algn="just"/>
            <a:r>
              <a:rPr lang="pt-PT" sz="1600" b="1" dirty="0" smtClean="0"/>
              <a:t>e) As sociedades desportivas.</a:t>
            </a:r>
          </a:p>
          <a:p>
            <a:pPr algn="just"/>
            <a:r>
              <a:rPr lang="pt-PT" sz="1600" dirty="0" smtClean="0"/>
              <a:t> </a:t>
            </a:r>
          </a:p>
          <a:p>
            <a:pPr algn="just">
              <a:buFont typeface="Wingdings" pitchFamily="2" charset="2"/>
              <a:buChar char="q"/>
            </a:pPr>
            <a:r>
              <a:rPr lang="pt-PT" sz="1600" dirty="0" smtClean="0"/>
              <a:t> São pessoas colectivas de direito privado, constituídas sob a forma de sociedade anónima, cujos objectivos consistem na participação de modalidades em competições desportivas de carácter profissional, promoção e organização de espectáculos desportivos e o fomento e desenvolvimento de actividades relacionadas com a prática desportiva profissionalizada.</a:t>
            </a:r>
          </a:p>
          <a:p>
            <a:pPr algn="just"/>
            <a:endParaRPr lang="pt-PT" sz="1600" dirty="0" smtClean="0"/>
          </a:p>
          <a:p>
            <a:pPr algn="just"/>
            <a:endParaRPr lang="pt-PT" sz="1600" dirty="0" smtClean="0"/>
          </a:p>
          <a:p>
            <a:pPr algn="just"/>
            <a:r>
              <a:rPr lang="pt-PT" sz="1600" b="1" dirty="0" smtClean="0"/>
              <a:t>3.4.2. – AS PERDAS: risco da actividade social</a:t>
            </a:r>
          </a:p>
          <a:p>
            <a:pPr algn="just"/>
            <a:endParaRPr lang="pt-PT" sz="1600" dirty="0" smtClean="0"/>
          </a:p>
          <a:p>
            <a:pPr algn="just">
              <a:buFont typeface="Wingdings" pitchFamily="2" charset="2"/>
              <a:buChar char="q"/>
            </a:pPr>
            <a:r>
              <a:rPr lang="pt-PT" sz="1600" dirty="0" smtClean="0"/>
              <a:t> O exercício económico poderá encerrar-se com resultados negativos, ou seja, com perdas, o que ocorrerá se, num período de tempo considerado, os custos superarem os proveitos.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a:bodyPr>
          <a:lstStyle/>
          <a:p>
            <a:pPr algn="just"/>
            <a:endParaRPr lang="pt-PT" sz="1600" b="1" dirty="0" smtClean="0"/>
          </a:p>
          <a:p>
            <a:pPr algn="just"/>
            <a:r>
              <a:rPr lang="pt-PT" sz="1600" dirty="0" smtClean="0"/>
              <a:t> </a:t>
            </a:r>
            <a:r>
              <a:rPr lang="pt-PT" sz="1600" b="1" dirty="0" smtClean="0"/>
              <a:t>4. AS SOCIEDADES COMERCIAIS COMO ESPÉCIE DO GÉNERO SOCIEDADE. ELEMENTOS DO CONCEITO ESPECÍFICO DE SOCIEDADE COMERCIAL.</a:t>
            </a:r>
          </a:p>
          <a:p>
            <a:pPr algn="just"/>
            <a:r>
              <a:rPr lang="pt-PT" sz="1600" dirty="0" smtClean="0"/>
              <a:t> </a:t>
            </a:r>
          </a:p>
          <a:p>
            <a:pPr algn="just"/>
            <a:r>
              <a:rPr lang="pt-PT" sz="1600" dirty="0" smtClean="0"/>
              <a:t> </a:t>
            </a:r>
          </a:p>
          <a:p>
            <a:pPr algn="just">
              <a:buFont typeface="Wingdings" pitchFamily="2" charset="2"/>
              <a:buChar char="q"/>
            </a:pPr>
            <a:r>
              <a:rPr lang="pt-PT" sz="1600" dirty="0" smtClean="0"/>
              <a:t> Elementos do conceito específico de sociedade comercial (art. 1.º, n.º 2, do CSC):</a:t>
            </a:r>
          </a:p>
          <a:p>
            <a:pPr algn="just"/>
            <a:r>
              <a:rPr lang="pt-PT" sz="1600" dirty="0" smtClean="0"/>
              <a:t> </a:t>
            </a:r>
          </a:p>
          <a:p>
            <a:pPr algn="just"/>
            <a:r>
              <a:rPr lang="pt-PT" sz="1600" dirty="0" smtClean="0"/>
              <a:t>	- objecto comercial;</a:t>
            </a:r>
          </a:p>
          <a:p>
            <a:pPr algn="just"/>
            <a:r>
              <a:rPr lang="pt-PT" sz="1600" dirty="0" smtClean="0"/>
              <a:t> </a:t>
            </a:r>
          </a:p>
          <a:p>
            <a:pPr algn="just"/>
            <a:r>
              <a:rPr lang="pt-PT" sz="1600" dirty="0" smtClean="0"/>
              <a:t>	- forma comercial.</a:t>
            </a:r>
          </a:p>
          <a:p>
            <a:pPr algn="just"/>
            <a:endParaRPr lang="pt-PT" sz="16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a:bodyPr>
          <a:lstStyle/>
          <a:p>
            <a:pPr algn="just"/>
            <a:endParaRPr lang="pt-PT" sz="1600" b="1" dirty="0" smtClean="0"/>
          </a:p>
          <a:p>
            <a:pPr algn="just"/>
            <a:r>
              <a:rPr lang="pt-PT" sz="1600" b="1" dirty="0" smtClean="0"/>
              <a:t> 5. Objecto das sociedades comerciais.</a:t>
            </a:r>
          </a:p>
          <a:p>
            <a:pPr algn="just"/>
            <a:r>
              <a:rPr lang="pt-PT" sz="1600" dirty="0" smtClean="0"/>
              <a:t> </a:t>
            </a:r>
          </a:p>
          <a:p>
            <a:pPr algn="just">
              <a:buFont typeface="Wingdings" pitchFamily="2" charset="2"/>
              <a:buChar char="q"/>
            </a:pPr>
            <a:r>
              <a:rPr lang="pt-PT" sz="1600" dirty="0" smtClean="0"/>
              <a:t> A sociedade, para ser considerada comercial, deverá ter «por objecto a prática de actos de comércio» (art. 1.º, n.º 2, do CSC).</a:t>
            </a:r>
          </a:p>
          <a:p>
            <a:pPr algn="just"/>
            <a:r>
              <a:rPr lang="pt-PT" sz="1600" dirty="0" smtClean="0"/>
              <a:t> </a:t>
            </a:r>
          </a:p>
          <a:p>
            <a:pPr algn="just">
              <a:buFont typeface="Wingdings" pitchFamily="2" charset="2"/>
              <a:buChar char="q"/>
            </a:pPr>
            <a:r>
              <a:rPr lang="pt-PT" sz="1600" dirty="0" smtClean="0"/>
              <a:t> As sociedades são comerciantes natos.</a:t>
            </a:r>
          </a:p>
          <a:p>
            <a:pPr algn="just"/>
            <a:r>
              <a:rPr lang="pt-PT" sz="1600" dirty="0" smtClean="0"/>
              <a:t> </a:t>
            </a:r>
          </a:p>
          <a:p>
            <a:pPr algn="just">
              <a:buFont typeface="Wingdings" pitchFamily="2" charset="2"/>
              <a:buChar char="q"/>
            </a:pPr>
            <a:r>
              <a:rPr lang="pt-PT" sz="1600" dirty="0" smtClean="0"/>
              <a:t>O objecto deve constar do contrato de sociedade, sendo um elemento de menção obrigatória (art. 9.º, n.º 1, al. d), do CSC).</a:t>
            </a:r>
          </a:p>
          <a:p>
            <a:pPr algn="just"/>
            <a:r>
              <a:rPr lang="pt-PT" sz="1600" dirty="0" smtClean="0"/>
              <a:t> </a:t>
            </a:r>
          </a:p>
          <a:p>
            <a:pPr algn="just">
              <a:buFont typeface="Wingdings" pitchFamily="2" charset="2"/>
              <a:buChar char="q"/>
            </a:pPr>
            <a:r>
              <a:rPr lang="pt-PT" sz="1600" dirty="0" smtClean="0"/>
              <a:t>O contrato de sociedade deve indicar quais as actividades que os sócios </a:t>
            </a:r>
            <a:r>
              <a:rPr lang="pt-PT" sz="1600" dirty="0" smtClean="0"/>
              <a:t>propõem que a sociedade venha a exercer, </a:t>
            </a:r>
            <a:r>
              <a:rPr lang="pt-PT" sz="1600" dirty="0" smtClean="0"/>
              <a:t>devendo os sócios deliberar quais das actividades compreendidas no objecto social é que a sociedade exercerá efectivamente (art. 11.º, n.ºs 1 e 2, do CSC).</a:t>
            </a:r>
          </a:p>
          <a:p>
            <a:endParaRPr lang="pt-PT" sz="1600" b="1" dirty="0" smtClean="0"/>
          </a:p>
          <a:p>
            <a:r>
              <a:rPr lang="pt-PT" sz="1600" dirty="0" smtClean="0"/>
              <a:t> </a:t>
            </a:r>
          </a:p>
          <a:p>
            <a:r>
              <a:rPr lang="pt-PT" sz="1600" dirty="0" smtClean="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lnSpcReduction="10000"/>
          </a:bodyPr>
          <a:lstStyle/>
          <a:p>
            <a:pPr algn="just"/>
            <a:endParaRPr lang="pt-PT" sz="1600" b="1" dirty="0" smtClean="0"/>
          </a:p>
          <a:p>
            <a:pPr algn="just"/>
            <a:r>
              <a:rPr lang="pt-PT" sz="1600" dirty="0" smtClean="0"/>
              <a:t> </a:t>
            </a:r>
            <a:r>
              <a:rPr lang="pt-PT" sz="1600" b="1" dirty="0" smtClean="0"/>
              <a:t>5.1. Distinção ente sociedades comerciais e sociedades civis. As sociedade civis de tipo comercial ou em forma comercial.</a:t>
            </a:r>
          </a:p>
          <a:p>
            <a:pPr algn="just"/>
            <a:r>
              <a:rPr lang="pt-PT" sz="1600" dirty="0" smtClean="0"/>
              <a:t> </a:t>
            </a:r>
          </a:p>
          <a:p>
            <a:pPr algn="just"/>
            <a:r>
              <a:rPr lang="pt-PT" sz="1600" dirty="0" smtClean="0"/>
              <a:t> </a:t>
            </a:r>
          </a:p>
          <a:p>
            <a:pPr algn="just">
              <a:buFont typeface="Wingdings" pitchFamily="2" charset="2"/>
              <a:buChar char="q"/>
            </a:pPr>
            <a:r>
              <a:rPr lang="pt-PT" sz="1600" dirty="0" smtClean="0"/>
              <a:t> Sociedades civis: constituem-se para a prática de actos civis, ainda que possam praticar ocasionalmente actos de comércio, desde que inerentes à prossecução dos seus fins (Princípio da especialidade — art. 160.º do C. Civil).</a:t>
            </a:r>
          </a:p>
          <a:p>
            <a:pPr algn="just">
              <a:buFont typeface="Wingdings" pitchFamily="2" charset="2"/>
              <a:buChar char="q"/>
            </a:pPr>
            <a:endParaRPr lang="pt-PT" sz="1600" dirty="0" smtClean="0"/>
          </a:p>
          <a:p>
            <a:pPr algn="just">
              <a:buFont typeface="Wingdings" pitchFamily="2" charset="2"/>
              <a:buChar char="q"/>
            </a:pPr>
            <a:r>
              <a:rPr lang="pt-PT" sz="1600" dirty="0" smtClean="0"/>
              <a:t>As sociedades civis têm objecto não comercial e forma não comercial. </a:t>
            </a:r>
          </a:p>
          <a:p>
            <a:pPr algn="just">
              <a:buFont typeface="Wingdings" pitchFamily="2" charset="2"/>
              <a:buChar char="q"/>
            </a:pPr>
            <a:endParaRPr lang="pt-PT" sz="1600" dirty="0" smtClean="0"/>
          </a:p>
          <a:p>
            <a:pPr algn="just">
              <a:buFont typeface="Wingdings" pitchFamily="2" charset="2"/>
              <a:buChar char="q"/>
            </a:pPr>
            <a:r>
              <a:rPr lang="pt-PT" sz="1600" dirty="0" smtClean="0"/>
              <a:t>As sociedades civis não têm, em regra, personalidade jurídica.</a:t>
            </a:r>
          </a:p>
          <a:p>
            <a:pPr algn="just">
              <a:buFont typeface="Wingdings" pitchFamily="2" charset="2"/>
              <a:buChar char="q"/>
            </a:pPr>
            <a:endParaRPr lang="pt-PT" sz="1600" dirty="0" smtClean="0"/>
          </a:p>
          <a:p>
            <a:pPr algn="just">
              <a:buFont typeface="Wingdings" pitchFamily="2" charset="2"/>
              <a:buChar char="q"/>
            </a:pPr>
            <a:r>
              <a:rPr lang="pt-PT" sz="1600" dirty="0" smtClean="0"/>
              <a:t>Excepções: as sociedades de advogados (DL n.º 229/2004, de 10 de Dezembro) e as sociedades de revisores oficiais de contas( DL n.º 487/99, de 16 de Novembro). </a:t>
            </a:r>
          </a:p>
          <a:p>
            <a:pPr algn="just"/>
            <a:r>
              <a:rPr lang="pt-PT" sz="1600" dirty="0" smtClean="0"/>
              <a:t> </a:t>
            </a:r>
          </a:p>
          <a:p>
            <a:pPr algn="just"/>
            <a:endParaRPr lang="pt-PT" sz="1600" dirty="0" smtClean="0"/>
          </a:p>
          <a:p>
            <a:r>
              <a:rPr lang="pt-PT" sz="1600" dirty="0" smtClean="0"/>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980728"/>
            <a:ext cx="8229600" cy="5178963"/>
          </a:xfrm>
          <a:prstGeom prst="rect">
            <a:avLst/>
          </a:prstGeom>
        </p:spPr>
        <p:txBody>
          <a:bodyPr vert="horz">
            <a:noAutofit/>
          </a:bodyPr>
          <a:lstStyle/>
          <a:p>
            <a:pPr algn="just"/>
            <a:endParaRPr lang="pt-PT" b="1" dirty="0" smtClean="0"/>
          </a:p>
          <a:p>
            <a:pPr algn="just"/>
            <a:r>
              <a:rPr lang="pt-PT" dirty="0" smtClean="0"/>
              <a:t> </a:t>
            </a:r>
            <a:r>
              <a:rPr lang="pt-PT" b="1" dirty="0" smtClean="0"/>
              <a:t>5.1. Distinção ente sociedades comerciais e sociedades civis. As sociedade civis de tipo comercial ou em forma comercial.</a:t>
            </a:r>
          </a:p>
          <a:p>
            <a:pPr algn="just"/>
            <a:r>
              <a:rPr lang="pt-PT" dirty="0" smtClean="0"/>
              <a:t> </a:t>
            </a:r>
          </a:p>
          <a:p>
            <a:pPr algn="just"/>
            <a:r>
              <a:rPr lang="pt-PT" dirty="0" smtClean="0"/>
              <a:t> </a:t>
            </a:r>
          </a:p>
          <a:p>
            <a:pPr algn="just">
              <a:buFont typeface="Wingdings" pitchFamily="2" charset="2"/>
              <a:buChar char="q"/>
            </a:pPr>
            <a:r>
              <a:rPr lang="pt-PT" dirty="0" smtClean="0"/>
              <a:t> Sociedades civis sob forma comercial: sociedades constituídas para o exercício de actividades civis, mas que adoptam na sua constituição um dos tipos previstos no CSC para as sociedades comerciais.</a:t>
            </a:r>
          </a:p>
          <a:p>
            <a:pPr algn="just">
              <a:buFont typeface="Wingdings" pitchFamily="2" charset="2"/>
              <a:buChar char="q"/>
            </a:pPr>
            <a:endParaRPr lang="pt-PT" dirty="0" smtClean="0"/>
          </a:p>
          <a:p>
            <a:pPr algn="just">
              <a:buFont typeface="Wingdings" pitchFamily="2" charset="2"/>
              <a:buChar char="q"/>
            </a:pPr>
            <a:r>
              <a:rPr lang="pt-PT" dirty="0" smtClean="0"/>
              <a:t>Têm objecto não comercial, mas adoptam forma comercial.</a:t>
            </a:r>
          </a:p>
          <a:p>
            <a:pPr algn="just">
              <a:buFont typeface="Wingdings" pitchFamily="2" charset="2"/>
              <a:buChar char="q"/>
            </a:pPr>
            <a:endParaRPr lang="pt-PT" dirty="0" smtClean="0"/>
          </a:p>
          <a:p>
            <a:pPr algn="just">
              <a:buFont typeface="Wingdings" pitchFamily="2" charset="2"/>
              <a:buChar char="q"/>
            </a:pPr>
            <a:r>
              <a:rPr lang="pt-PT" dirty="0" smtClean="0"/>
              <a:t>A estas sociedades será aplicável o CSC (art. 1.º, n.º 4, do CSC), com excepção das disposições que pressuponham no sujeito a qualidade de comerciante (as sociedades civis não são comerciantes, pois não têm objecto comercial)- </a:t>
            </a:r>
            <a:r>
              <a:rPr lang="pt-PT" i="1" dirty="0" smtClean="0"/>
              <a:t>Princípio da equiparação das sociedades civis sob forma comercial às sociedades comerciais</a:t>
            </a:r>
            <a:r>
              <a:rPr lang="pt-PT" dirty="0" smtClean="0"/>
              <a:t>.</a:t>
            </a:r>
          </a:p>
          <a:p>
            <a:pPr algn="just">
              <a:buFont typeface="Wingdings" pitchFamily="2" charset="2"/>
              <a:buChar char="q"/>
            </a:pPr>
            <a:endParaRPr lang="pt-PT" b="1" dirty="0" smtClean="0"/>
          </a:p>
          <a:p>
            <a:pPr algn="just">
              <a:buFont typeface="Wingdings" pitchFamily="2" charset="2"/>
              <a:buChar char="q"/>
            </a:pPr>
            <a:r>
              <a:rPr lang="pt-PT" b="1" dirty="0" smtClean="0"/>
              <a:t>T</a:t>
            </a:r>
            <a:r>
              <a:rPr lang="pt-PT" dirty="0" smtClean="0"/>
              <a:t>êm, tal como as sociedades comerciais, personalidade jurídica.</a:t>
            </a:r>
          </a:p>
          <a:p>
            <a:endParaRPr lang="pt-PT" dirty="0" smtClean="0"/>
          </a:p>
          <a:p>
            <a:r>
              <a:rPr lang="pt-PT" dirty="0" smtClean="0"/>
              <a:t> </a:t>
            </a:r>
          </a:p>
          <a:p>
            <a:r>
              <a:rPr lang="pt-PT" dirty="0" smtClean="0"/>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052736"/>
            <a:ext cx="8229600" cy="5106955"/>
          </a:xfrm>
          <a:prstGeom prst="rect">
            <a:avLst/>
          </a:prstGeom>
        </p:spPr>
        <p:txBody>
          <a:bodyPr vert="horz">
            <a:normAutofit/>
          </a:bodyPr>
          <a:lstStyle/>
          <a:p>
            <a:pPr algn="just"/>
            <a:endParaRPr lang="pt-PT" sz="1600" b="1" dirty="0" smtClean="0"/>
          </a:p>
          <a:p>
            <a:r>
              <a:rPr lang="pt-PT" sz="1600" dirty="0" smtClean="0"/>
              <a:t> </a:t>
            </a:r>
            <a:r>
              <a:rPr lang="pt-PT" b="1" dirty="0" smtClean="0"/>
              <a:t>5.2. A FORMA COMERCIAL</a:t>
            </a:r>
          </a:p>
          <a:p>
            <a:endParaRPr lang="pt-PT" dirty="0" smtClean="0"/>
          </a:p>
          <a:p>
            <a:pPr>
              <a:buFont typeface="Wingdings" pitchFamily="2" charset="2"/>
              <a:buChar char="q"/>
            </a:pPr>
            <a:r>
              <a:rPr lang="pt-PT" dirty="0" smtClean="0"/>
              <a:t> A expressão comporta dois sentidos:</a:t>
            </a:r>
          </a:p>
          <a:p>
            <a:endParaRPr lang="pt-PT" dirty="0" smtClean="0"/>
          </a:p>
          <a:p>
            <a:r>
              <a:rPr lang="pt-PT" dirty="0" smtClean="0"/>
              <a:t>	- a sociedade deverá adoptar um dos tipos previstos no CSC (princípio da tipicidade ou numerus clausus);</a:t>
            </a:r>
          </a:p>
          <a:p>
            <a:endParaRPr lang="pt-PT" dirty="0" smtClean="0"/>
          </a:p>
          <a:p>
            <a:r>
              <a:rPr lang="pt-PT" dirty="0" smtClean="0"/>
              <a:t>	- obrigatoriedade de a sociedade respeitar, na sua constituição, os requisitos formais estabelecidos na lei comercial. </a:t>
            </a:r>
          </a:p>
          <a:p>
            <a:endParaRPr lang="pt-PT" b="1" dirty="0" smtClean="0"/>
          </a:p>
          <a:p>
            <a:endParaRPr lang="pt-PT" dirty="0" smtClean="0"/>
          </a:p>
          <a:p>
            <a:r>
              <a:rPr lang="pt-PT" dirty="0" smtClean="0"/>
              <a:t>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980728"/>
            <a:ext cx="8229600" cy="5178963"/>
          </a:xfrm>
          <a:prstGeom prst="rect">
            <a:avLst/>
          </a:prstGeom>
        </p:spPr>
        <p:txBody>
          <a:bodyPr vert="horz">
            <a:normAutofit/>
          </a:bodyPr>
          <a:lstStyle/>
          <a:p>
            <a:pPr algn="just"/>
            <a:endParaRPr lang="pt-PT" sz="1600" b="1" dirty="0" smtClean="0"/>
          </a:p>
          <a:p>
            <a:pPr algn="just"/>
            <a:r>
              <a:rPr lang="pt-PT" sz="2100" dirty="0" smtClean="0"/>
              <a:t> </a:t>
            </a:r>
            <a:r>
              <a:rPr lang="pt-PT" b="1" dirty="0" smtClean="0"/>
              <a:t>5.2.1. O Princípio da tipicidade nas sociedades comerciais (art. 1.º, n.º2, do CSC): a sua justificação.</a:t>
            </a:r>
          </a:p>
          <a:p>
            <a:pPr algn="just"/>
            <a:endParaRPr lang="pt-PT" dirty="0" smtClean="0"/>
          </a:p>
          <a:p>
            <a:pPr algn="just">
              <a:buFont typeface="Wingdings" pitchFamily="2" charset="2"/>
              <a:buChar char="q"/>
            </a:pPr>
            <a:r>
              <a:rPr lang="pt-PT" dirty="0" smtClean="0"/>
              <a:t>O legislador impõe a observância de um figurino (tipo de sociedade) cujo regime está prefixado na lei.</a:t>
            </a:r>
          </a:p>
          <a:p>
            <a:pPr algn="just"/>
            <a:endParaRPr lang="pt-PT" dirty="0" smtClean="0"/>
          </a:p>
          <a:p>
            <a:pPr algn="just">
              <a:buFont typeface="Wingdings" pitchFamily="2" charset="2"/>
              <a:buChar char="q"/>
            </a:pPr>
            <a:r>
              <a:rPr lang="pt-PT" dirty="0" smtClean="0"/>
              <a:t>O princípio da tipicidade torna a intervenção das sociedades no tráfico jurídico mais estável e certa.</a:t>
            </a:r>
          </a:p>
          <a:p>
            <a:pPr algn="just"/>
            <a:endParaRPr lang="pt-PT" dirty="0" smtClean="0"/>
          </a:p>
          <a:p>
            <a:pPr algn="just">
              <a:buFont typeface="Wingdings" pitchFamily="2" charset="2"/>
              <a:buChar char="q"/>
            </a:pPr>
            <a:r>
              <a:rPr lang="pt-PT" dirty="0" smtClean="0"/>
              <a:t>Intenção do legislador de tutelar a segurança  e a certeza jurídicas.</a:t>
            </a:r>
          </a:p>
          <a:p>
            <a:pPr algn="just"/>
            <a:endParaRPr lang="pt-PT" dirty="0" smtClean="0"/>
          </a:p>
          <a:p>
            <a:pPr algn="just">
              <a:buFont typeface="Wingdings" pitchFamily="2" charset="2"/>
              <a:buChar char="q"/>
            </a:pPr>
            <a:r>
              <a:rPr lang="pt-PT" dirty="0" smtClean="0"/>
              <a:t>Os credores sociais, os sócios e o público em geral, mesmo desconhecendo os estatutos sociais, sabem que as sociedades de um certo tipo não podem deixar de obedecer a um determinado quadro regulativo. Por isso, sabem com o que podem contar nas suas relações com as sociedades.</a:t>
            </a:r>
          </a:p>
          <a:p>
            <a:pPr algn="just"/>
            <a:endParaRPr lang="pt-PT" dirty="0" smtClean="0"/>
          </a:p>
          <a:p>
            <a:pPr algn="just"/>
            <a:endParaRPr lang="pt-PT" dirty="0" smtClean="0"/>
          </a:p>
          <a:p>
            <a:pPr algn="just"/>
            <a:endParaRPr lang="pt-PT" sz="1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normAutofit/>
          </a:bodyPr>
          <a:lstStyle/>
          <a:p>
            <a:pPr algn="just">
              <a:buNone/>
            </a:pPr>
            <a:r>
              <a:rPr lang="pt-PT" sz="1600" b="1" dirty="0" smtClean="0"/>
              <a:t>3 - ELEMENTOS DO CONTRATO DE SOCIEDADE.</a:t>
            </a:r>
          </a:p>
          <a:p>
            <a:pPr algn="just">
              <a:buNone/>
            </a:pPr>
            <a:r>
              <a:rPr lang="pt-PT" sz="1600" dirty="0" smtClean="0"/>
              <a:t> </a:t>
            </a:r>
          </a:p>
          <a:p>
            <a:pPr algn="just">
              <a:buNone/>
            </a:pPr>
            <a:endParaRPr lang="pt-PT" sz="1600" dirty="0" smtClean="0"/>
          </a:p>
          <a:p>
            <a:pPr algn="just">
              <a:buFont typeface="Wingdings" pitchFamily="2" charset="2"/>
              <a:buChar char="q"/>
            </a:pPr>
            <a:r>
              <a:rPr lang="pt-PT" sz="1600" dirty="0" smtClean="0"/>
              <a:t>Quatro elementos do conceito geral de sociedade (art. 980.º, do C. Civil):</a:t>
            </a:r>
          </a:p>
          <a:p>
            <a:pPr algn="just">
              <a:buNone/>
            </a:pPr>
            <a:r>
              <a:rPr lang="pt-PT" sz="1600" dirty="0" smtClean="0"/>
              <a:t> </a:t>
            </a:r>
          </a:p>
          <a:p>
            <a:pPr algn="just">
              <a:buNone/>
            </a:pPr>
            <a:r>
              <a:rPr lang="pt-PT" sz="1600" dirty="0" smtClean="0"/>
              <a:t>	- elemento pessoal: «duas ou mais pessoas»;</a:t>
            </a:r>
          </a:p>
          <a:p>
            <a:pPr algn="just">
              <a:buNone/>
            </a:pPr>
            <a:r>
              <a:rPr lang="pt-PT" sz="1600" dirty="0" smtClean="0"/>
              <a:t>	 </a:t>
            </a:r>
          </a:p>
          <a:p>
            <a:pPr algn="just">
              <a:buNone/>
            </a:pPr>
            <a:r>
              <a:rPr lang="pt-PT" sz="1600" dirty="0" smtClean="0"/>
              <a:t>	- elemento patrimonial: «se obrigam a contribuir com bens ou serviços»;</a:t>
            </a:r>
          </a:p>
          <a:p>
            <a:pPr algn="just">
              <a:buNone/>
            </a:pPr>
            <a:r>
              <a:rPr lang="pt-PT" sz="1600" dirty="0" smtClean="0"/>
              <a:t>	 </a:t>
            </a:r>
          </a:p>
          <a:p>
            <a:pPr algn="just">
              <a:buNone/>
            </a:pPr>
            <a:r>
              <a:rPr lang="pt-PT" sz="1600" dirty="0" smtClean="0"/>
              <a:t>	- elemento finalístico (fim imediato ou objecto): «exercício em comum de certa actividade económica, que não seja de mera fruição»;</a:t>
            </a:r>
          </a:p>
          <a:p>
            <a:pPr algn="just">
              <a:buNone/>
            </a:pPr>
            <a:r>
              <a:rPr lang="pt-PT" sz="1600" dirty="0" smtClean="0"/>
              <a:t>	 </a:t>
            </a:r>
          </a:p>
          <a:p>
            <a:pPr algn="just">
              <a:buNone/>
            </a:pPr>
            <a:r>
              <a:rPr lang="pt-PT" sz="1600" dirty="0" smtClean="0"/>
              <a:t>	- elemento teleológico (fim mediato): «repartirem os lucros resultantes dessa actividade»;</a:t>
            </a:r>
            <a:endParaRPr lang="pt-PT" sz="1600" dirty="0"/>
          </a:p>
        </p:txBody>
      </p:sp>
      <p:sp>
        <p:nvSpPr>
          <p:cNvPr id="3" name="Título 2"/>
          <p:cNvSpPr>
            <a:spLocks noGrp="1"/>
          </p:cNvSpPr>
          <p:nvPr>
            <p:ph type="title"/>
          </p:nvPr>
        </p:nvSpPr>
        <p:spPr/>
        <p:txBody>
          <a:bodyPr>
            <a:normAutofit/>
          </a:bodyPr>
          <a:lstStyle/>
          <a:p>
            <a:pPr algn="r"/>
            <a:r>
              <a:rPr lang="pt-PT" sz="1000" dirty="0" smtClean="0"/>
              <a:t>Sociedades Comerciais</a:t>
            </a:r>
            <a:endParaRPr lang="pt-PT" sz="1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77500" lnSpcReduction="20000"/>
          </a:bodyPr>
          <a:lstStyle/>
          <a:p>
            <a:pPr algn="just"/>
            <a:endParaRPr lang="pt-PT" sz="1600" b="1" dirty="0" smtClean="0"/>
          </a:p>
          <a:p>
            <a:pPr algn="just"/>
            <a:r>
              <a:rPr lang="pt-PT" sz="2100" dirty="0" smtClean="0"/>
              <a:t> </a:t>
            </a:r>
            <a:r>
              <a:rPr lang="pt-PT" sz="2600" b="1" dirty="0" smtClean="0"/>
              <a:t>5.2.1. O Princípio da tipicidade nas sociedades comerciais.</a:t>
            </a:r>
          </a:p>
          <a:p>
            <a:pPr algn="just"/>
            <a:r>
              <a:rPr lang="pt-PT" sz="2600" dirty="0" smtClean="0"/>
              <a:t>  </a:t>
            </a:r>
          </a:p>
          <a:p>
            <a:pPr algn="just">
              <a:buFont typeface="Wingdings" pitchFamily="2" charset="2"/>
              <a:buChar char="q"/>
            </a:pPr>
            <a:r>
              <a:rPr lang="pt-PT" sz="2600" dirty="0" smtClean="0"/>
              <a:t> A tipicidade não implica um absoluto afastamento da liberdade contratual: os tipos de sociedades comerciais não são fechados e, como tal, as partes não estão impedidas de moldar aspectos do regime das sociedades.</a:t>
            </a:r>
          </a:p>
          <a:p>
            <a:pPr algn="just"/>
            <a:r>
              <a:rPr lang="pt-PT" sz="2600" dirty="0" smtClean="0"/>
              <a:t> </a:t>
            </a:r>
          </a:p>
          <a:p>
            <a:pPr algn="just">
              <a:buFont typeface="Wingdings" pitchFamily="2" charset="2"/>
              <a:buChar char="q"/>
            </a:pPr>
            <a:r>
              <a:rPr lang="pt-PT" sz="2600" dirty="0" smtClean="0"/>
              <a:t>O legislador apenas traçou a caracterização geral de cada tipo social.</a:t>
            </a:r>
          </a:p>
          <a:p>
            <a:pPr algn="just">
              <a:buFont typeface="Wingdings" pitchFamily="2" charset="2"/>
              <a:buChar char="q"/>
            </a:pPr>
            <a:endParaRPr lang="pt-PT" sz="2600" dirty="0" smtClean="0"/>
          </a:p>
          <a:p>
            <a:pPr algn="just">
              <a:buFont typeface="Wingdings" pitchFamily="2" charset="2"/>
              <a:buChar char="q"/>
            </a:pPr>
            <a:r>
              <a:rPr lang="pt-PT" sz="2600" dirty="0" smtClean="0"/>
              <a:t> Limitou-se a fixar as características básicas, para salvaguarda da segurança jurídica, designadamente protecção:</a:t>
            </a:r>
          </a:p>
          <a:p>
            <a:pPr lvl="1" algn="just">
              <a:buFont typeface="Wingdings" pitchFamily="2" charset="2"/>
              <a:buChar char="q"/>
            </a:pPr>
            <a:r>
              <a:rPr lang="pt-PT" sz="2600" dirty="0" smtClean="0"/>
              <a:t>- dos interesses de terceiros;</a:t>
            </a:r>
          </a:p>
          <a:p>
            <a:pPr lvl="1" algn="just">
              <a:buFont typeface="Wingdings" pitchFamily="2" charset="2"/>
              <a:buChar char="q"/>
            </a:pPr>
            <a:r>
              <a:rPr lang="pt-PT" sz="2600" dirty="0" smtClean="0"/>
              <a:t>- do interesse dos sócios (nomeadamente, minoritários);</a:t>
            </a:r>
          </a:p>
          <a:p>
            <a:pPr lvl="1" algn="just">
              <a:buFont typeface="Wingdings" pitchFamily="2" charset="2"/>
              <a:buChar char="q"/>
            </a:pPr>
            <a:r>
              <a:rPr lang="pt-PT" sz="2600" dirty="0" smtClean="0"/>
              <a:t>- e do interesse público.</a:t>
            </a:r>
          </a:p>
          <a:p>
            <a:r>
              <a:rPr lang="pt-PT" sz="2600" dirty="0" smtClean="0"/>
              <a:t> </a:t>
            </a:r>
          </a:p>
          <a:p>
            <a:r>
              <a:rPr lang="pt-PT" sz="2600" dirty="0" smtClean="0"/>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92500" lnSpcReduction="20000"/>
          </a:bodyPr>
          <a:lstStyle/>
          <a:p>
            <a:pPr algn="just"/>
            <a:endParaRPr lang="pt-PT" sz="1600" b="1" dirty="0" smtClean="0"/>
          </a:p>
          <a:p>
            <a:pPr algn="just"/>
            <a:r>
              <a:rPr lang="pt-PT" sz="2100" dirty="0" smtClean="0"/>
              <a:t> </a:t>
            </a:r>
            <a:r>
              <a:rPr lang="pt-PT" sz="2600" b="1" dirty="0" smtClean="0"/>
              <a:t>5.2.1. O Princípio da tipicidade nas sociedades comerciais.</a:t>
            </a:r>
          </a:p>
          <a:p>
            <a:pPr algn="just"/>
            <a:endParaRPr lang="pt-PT" sz="2600" b="1" dirty="0" smtClean="0"/>
          </a:p>
          <a:p>
            <a:pPr algn="just">
              <a:buFont typeface="Wingdings" pitchFamily="2" charset="2"/>
              <a:buChar char="q"/>
            </a:pPr>
            <a:r>
              <a:rPr lang="pt-PT" sz="2600" dirty="0" smtClean="0"/>
              <a:t>Para cada tipo de sociedade, existem três aspectos fundamentais fixados pelo legislador:</a:t>
            </a:r>
          </a:p>
          <a:p>
            <a:pPr algn="just"/>
            <a:r>
              <a:rPr lang="pt-PT" sz="2600" dirty="0" smtClean="0"/>
              <a:t>	- a responsabilidade do sócio pela obrigação de entrada;</a:t>
            </a:r>
          </a:p>
          <a:p>
            <a:pPr algn="just"/>
            <a:r>
              <a:rPr lang="pt-PT" sz="2600" dirty="0" smtClean="0"/>
              <a:t>	- a responsabilidade do sócio pelas obrigações sociais;</a:t>
            </a:r>
          </a:p>
          <a:p>
            <a:pPr algn="just"/>
            <a:r>
              <a:rPr lang="pt-PT" sz="2600" dirty="0" smtClean="0"/>
              <a:t>	- e a participação social (conjunto de direitos e obrigações do sócio).</a:t>
            </a:r>
          </a:p>
          <a:p>
            <a:pPr algn="just"/>
            <a:r>
              <a:rPr lang="pt-PT" sz="2600" dirty="0" smtClean="0"/>
              <a:t>  </a:t>
            </a:r>
          </a:p>
          <a:p>
            <a:r>
              <a:rPr lang="pt-PT" sz="2600" dirty="0" smtClean="0"/>
              <a:t> </a:t>
            </a:r>
          </a:p>
          <a:p>
            <a:r>
              <a:rPr lang="pt-PT" sz="2600" dirty="0" smtClean="0"/>
              <a:t>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77500" lnSpcReduction="20000"/>
          </a:bodyPr>
          <a:lstStyle/>
          <a:p>
            <a:pPr algn="just"/>
            <a:endParaRPr lang="pt-PT" sz="1600" b="1" dirty="0" smtClean="0"/>
          </a:p>
          <a:p>
            <a:pPr algn="just"/>
            <a:r>
              <a:rPr lang="pt-PT" sz="2100" dirty="0" smtClean="0"/>
              <a:t> </a:t>
            </a:r>
            <a:r>
              <a:rPr lang="pt-PT" sz="2600" b="1" dirty="0" smtClean="0"/>
              <a:t>5.2.1. O Princípio da tipicidade nas sociedades comerciais.</a:t>
            </a:r>
          </a:p>
          <a:p>
            <a:pPr algn="just"/>
            <a:r>
              <a:rPr lang="pt-PT" sz="2600" dirty="0" smtClean="0"/>
              <a:t>  </a:t>
            </a:r>
          </a:p>
          <a:p>
            <a:pPr algn="just">
              <a:buFont typeface="Wingdings" pitchFamily="2" charset="2"/>
              <a:buChar char="q"/>
            </a:pPr>
            <a:r>
              <a:rPr lang="pt-PT" sz="2600" dirty="0" smtClean="0"/>
              <a:t> Mantêm-se largos domínios em que a autonomia das partes é aplicável, desde que não se altere o desenho essencial do tipo escolhido: </a:t>
            </a:r>
          </a:p>
          <a:p>
            <a:pPr lvl="1" algn="just">
              <a:buFont typeface="Wingdings" pitchFamily="2" charset="2"/>
              <a:buChar char="q"/>
            </a:pPr>
            <a:r>
              <a:rPr lang="pt-PT" sz="2600" dirty="0" smtClean="0"/>
              <a:t>Por um lado, existe a faculdade de escolher qualquer um dos quatro tipos de sociedades comerciais definidos, bem como de escolher os restantes contraentes do contrato de sociedade;</a:t>
            </a:r>
          </a:p>
          <a:p>
            <a:pPr lvl="1" algn="just">
              <a:buFont typeface="Wingdings" pitchFamily="2" charset="2"/>
              <a:buChar char="q"/>
            </a:pPr>
            <a:r>
              <a:rPr lang="pt-PT" sz="2600" dirty="0" smtClean="0"/>
              <a:t>Por outro lado, o legislador estabeleceu diversas normas que são apenas dispositivas, permite que o contrato de sociedade seja moldado pelos contraentes da forma que melhor se adaptar a estes, incluindo cláusulas contrárias a essas normas.</a:t>
            </a:r>
            <a:endParaRPr lang="pt-PT" sz="2600" b="1" dirty="0" smtClean="0"/>
          </a:p>
          <a:p>
            <a:endParaRPr lang="pt-PT" sz="2600" b="1" dirty="0" smtClean="0"/>
          </a:p>
          <a:p>
            <a:r>
              <a:rPr lang="pt-PT" sz="2600" dirty="0" smtClean="0"/>
              <a:t> </a:t>
            </a:r>
          </a:p>
          <a:p>
            <a:r>
              <a:rPr lang="pt-PT" sz="2600" dirty="0" smtClean="0"/>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a:bodyPr>
          <a:lstStyle/>
          <a:p>
            <a:pPr algn="just"/>
            <a:endParaRPr lang="pt-PT" sz="1600" b="1" dirty="0" smtClean="0"/>
          </a:p>
          <a:p>
            <a:pPr algn="just"/>
            <a:r>
              <a:rPr lang="pt-PT" b="1" dirty="0" smtClean="0"/>
              <a:t>5.2.2. Requisitos formais que condicionam a validade da sua constituição</a:t>
            </a:r>
            <a:r>
              <a:rPr lang="pt-PT" dirty="0" smtClean="0"/>
              <a:t> </a:t>
            </a:r>
          </a:p>
          <a:p>
            <a:pPr algn="just"/>
            <a:endParaRPr lang="pt-PT" dirty="0" smtClean="0"/>
          </a:p>
          <a:p>
            <a:pPr algn="just">
              <a:buFont typeface="Wingdings" pitchFamily="2" charset="2"/>
              <a:buChar char="q"/>
            </a:pPr>
            <a:r>
              <a:rPr lang="pt-PT" dirty="0" smtClean="0"/>
              <a:t> Forma escrita, com reconhecimento presencial das assinaturas, excepto quando forma mais solene for exigida para a transmissão de bens com que os sócios entram para a sociedade, caso em que deverá ser adoptada essa forma (art. 7.º, n.º1, do CSC).</a:t>
            </a:r>
          </a:p>
          <a:p>
            <a:pPr algn="just">
              <a:buFont typeface="Wingdings" pitchFamily="2" charset="2"/>
              <a:buChar char="q"/>
            </a:pPr>
            <a:endParaRPr lang="pt-PT" dirty="0" smtClean="0"/>
          </a:p>
          <a:p>
            <a:pPr algn="just"/>
            <a:endParaRPr lang="pt-PT" dirty="0" smtClean="0"/>
          </a:p>
          <a:p>
            <a:pPr algn="just"/>
            <a:endParaRPr lang="pt-PT"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a:bodyPr>
          <a:lstStyle/>
          <a:p>
            <a:pPr algn="just"/>
            <a:endParaRPr lang="pt-PT" sz="1600" b="1" dirty="0" smtClean="0"/>
          </a:p>
          <a:p>
            <a:pPr algn="just"/>
            <a:r>
              <a:rPr lang="pt-PT" b="1" dirty="0" smtClean="0"/>
              <a:t>6. Tipos de sociedades comerciais.</a:t>
            </a:r>
            <a:r>
              <a:rPr lang="pt-PT" dirty="0" smtClean="0"/>
              <a:t> </a:t>
            </a:r>
          </a:p>
          <a:p>
            <a:pPr algn="just"/>
            <a:endParaRPr lang="pt-PT" dirty="0" smtClean="0"/>
          </a:p>
          <a:p>
            <a:pPr algn="just">
              <a:buFont typeface="Wingdings" pitchFamily="2" charset="2"/>
              <a:buChar char="q"/>
            </a:pPr>
            <a:r>
              <a:rPr lang="pt-PT" dirty="0" smtClean="0"/>
              <a:t> Os tipos gerais de sociedades comerciais (art. 1.º, n.º2, do CSC):</a:t>
            </a:r>
          </a:p>
          <a:p>
            <a:pPr algn="just"/>
            <a:r>
              <a:rPr lang="pt-PT" dirty="0" smtClean="0"/>
              <a:t>	- Sociedades em nome colectivo;</a:t>
            </a:r>
          </a:p>
          <a:p>
            <a:pPr algn="just"/>
            <a:r>
              <a:rPr lang="pt-PT" dirty="0" smtClean="0"/>
              <a:t>	- Sociedades por quotas;</a:t>
            </a:r>
          </a:p>
          <a:p>
            <a:pPr algn="just"/>
            <a:r>
              <a:rPr lang="pt-PT" dirty="0" smtClean="0"/>
              <a:t>	- Sociedades anónimas;</a:t>
            </a:r>
          </a:p>
          <a:p>
            <a:pPr algn="just"/>
            <a:r>
              <a:rPr lang="pt-PT" dirty="0" smtClean="0"/>
              <a:t>	- Sociedades em comandita (simples ou por acções).</a:t>
            </a:r>
          </a:p>
          <a:p>
            <a:pPr algn="just"/>
            <a:endParaRPr lang="pt-PT" dirty="0" smtClean="0"/>
          </a:p>
          <a:p>
            <a:pPr algn="just">
              <a:buFont typeface="Wingdings" pitchFamily="2" charset="2"/>
              <a:buChar char="q"/>
            </a:pPr>
            <a:r>
              <a:rPr lang="pt-PT" dirty="0" smtClean="0"/>
              <a:t>A escolha do tipo legal a adoptar: razões determinantes.</a:t>
            </a:r>
          </a:p>
          <a:p>
            <a:pPr algn="just"/>
            <a:endParaRPr lang="pt-PT" dirty="0" smtClean="0"/>
          </a:p>
          <a:p>
            <a:pPr algn="just">
              <a:buFont typeface="Wingdings" pitchFamily="2" charset="2"/>
              <a:buChar char="q"/>
            </a:pPr>
            <a:r>
              <a:rPr lang="pt-PT" dirty="0" smtClean="0"/>
              <a:t>Casos excepcionais de obrigatoriedade de certo tipo legal: sociedades gestoras de títulos, sociedades de investimento, sociedades de desenvolvimento regional, entre outras).</a:t>
            </a:r>
          </a:p>
          <a:p>
            <a:pPr algn="just">
              <a:buFont typeface="Wingdings" pitchFamily="2" charset="2"/>
              <a:buChar char="q"/>
            </a:pPr>
            <a:endParaRPr lang="pt-PT" dirty="0" smtClean="0"/>
          </a:p>
          <a:p>
            <a:pPr algn="just"/>
            <a:endParaRPr lang="pt-PT" dirty="0" smtClean="0"/>
          </a:p>
          <a:p>
            <a:pPr algn="just"/>
            <a:endParaRPr lang="pt-PT"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fontScale="92500" lnSpcReduction="10000"/>
          </a:bodyPr>
          <a:lstStyle/>
          <a:p>
            <a:pPr algn="just"/>
            <a:endParaRPr lang="pt-PT" sz="1600" b="1" dirty="0" smtClean="0"/>
          </a:p>
          <a:p>
            <a:pPr algn="just"/>
            <a:r>
              <a:rPr lang="pt-PT" b="1" dirty="0" smtClean="0"/>
              <a:t>6. Tipos de sociedades comerciais.</a:t>
            </a:r>
            <a:r>
              <a:rPr lang="pt-PT" dirty="0" smtClean="0"/>
              <a:t> </a:t>
            </a:r>
          </a:p>
          <a:p>
            <a:pPr algn="just"/>
            <a:endParaRPr lang="pt-PT" dirty="0" smtClean="0"/>
          </a:p>
          <a:p>
            <a:pPr algn="just">
              <a:buFont typeface="Wingdings" pitchFamily="2" charset="2"/>
              <a:buChar char="q"/>
            </a:pPr>
            <a:r>
              <a:rPr lang="pt-PT" dirty="0" smtClean="0"/>
              <a:t>Casos excepcionais de obrigatoriedade de certo tipo legal: </a:t>
            </a:r>
          </a:p>
          <a:p>
            <a:pPr algn="just"/>
            <a:r>
              <a:rPr lang="pt-PT" dirty="0" smtClean="0"/>
              <a:t>	- as sociedades unipessoais devem ser por quotas ou anónimas (arts. 270.º-A, 488.º);</a:t>
            </a:r>
          </a:p>
          <a:p>
            <a:pPr algn="just"/>
            <a:r>
              <a:rPr lang="pt-PT" dirty="0" smtClean="0"/>
              <a:t>	- as sociedades com certo objecto só podem ser por quotas ou anónimas, como é o caso das sociedades gestoras de participações sociais ( DL 495/88, de 30 de Dezembro); agências de câmbios (DL 3/94, de 11 de Janeiro); sociedades mediadoras do mercado monetário e do mercado de câmbios (DL 110/94, de 28 de Abril);</a:t>
            </a:r>
          </a:p>
          <a:p>
            <a:pPr algn="just"/>
            <a:r>
              <a:rPr lang="pt-PT" dirty="0" smtClean="0"/>
              <a:t>	- </a:t>
            </a:r>
            <a:r>
              <a:rPr lang="pt-PT" dirty="0" err="1" smtClean="0"/>
              <a:t>outras</a:t>
            </a:r>
            <a:r>
              <a:rPr lang="pt-PT" dirty="0" smtClean="0"/>
              <a:t> sociedades com determinado objecto só podem ser anónimas, como é o caso das sociedades de desenvolvimento regional (DL  25/91, de 11 de Janeiro), as sociedades de gestão e investimento imobiliário (DL  135/91, de 4 de Abril), sociedades administradoras de compras em grupo (DL 237/91, de 2 de Julho), sociedades de capital de risco (DL 319/2002, de 29 de Dezembro), sociedades de investimento, de locação financeira, de </a:t>
            </a:r>
            <a:r>
              <a:rPr lang="pt-PT" i="1" dirty="0" err="1" smtClean="0"/>
              <a:t>factoring</a:t>
            </a:r>
            <a:r>
              <a:rPr lang="pt-PT" i="1" dirty="0" smtClean="0"/>
              <a:t>,</a:t>
            </a:r>
            <a:r>
              <a:rPr lang="pt-PT" dirty="0" smtClean="0"/>
              <a:t> e financiamento para aquisições a crédito, sociedades seguradoras, sociedades desportivas, entre outras.</a:t>
            </a:r>
          </a:p>
          <a:p>
            <a:pPr algn="just">
              <a:buFont typeface="Wingdings" pitchFamily="2" charset="2"/>
              <a:buChar char="q"/>
            </a:pPr>
            <a:endParaRPr lang="pt-PT" dirty="0" smtClean="0"/>
          </a:p>
          <a:p>
            <a:pPr algn="just"/>
            <a:endParaRPr lang="pt-PT" dirty="0" smtClean="0"/>
          </a:p>
          <a:p>
            <a:pPr algn="just"/>
            <a:endParaRPr lang="pt-PT"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2"/>
          <p:cNvSpPr txBox="1">
            <a:spLocks/>
          </p:cNvSpPr>
          <p:nvPr/>
        </p:nvSpPr>
        <p:spPr>
          <a:xfrm>
            <a:off x="609600" y="427038"/>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10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Sociedades Comerciais</a:t>
            </a:r>
            <a:endParaRPr kumimoji="0" lang="pt-PT" sz="10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6" name="Marcador de Posição de Conteúdo 1"/>
          <p:cNvSpPr>
            <a:spLocks noGrp="1"/>
          </p:cNvSpPr>
          <p:nvPr>
            <p:ph idx="1"/>
          </p:nvPr>
        </p:nvSpPr>
        <p:spPr>
          <a:xfrm>
            <a:off x="457200" y="1481328"/>
            <a:ext cx="8229600" cy="4525963"/>
          </a:xfrm>
        </p:spPr>
        <p:txBody>
          <a:bodyPr>
            <a:normAutofit/>
          </a:bodyPr>
          <a:lstStyle/>
          <a:p>
            <a:pPr algn="just">
              <a:buNone/>
            </a:pPr>
            <a:r>
              <a:rPr lang="pt-PT" sz="1600" b="1" dirty="0" smtClean="0"/>
              <a:t>3 - ELEMENTOS DO CONTRATO DE SOCIEDADE.</a:t>
            </a:r>
          </a:p>
          <a:p>
            <a:pPr algn="just">
              <a:buNone/>
            </a:pPr>
            <a:r>
              <a:rPr lang="pt-PT" sz="1600" dirty="0" smtClean="0"/>
              <a:t> </a:t>
            </a:r>
          </a:p>
          <a:p>
            <a:pPr>
              <a:buNone/>
            </a:pPr>
            <a:r>
              <a:rPr lang="pt-PT" sz="1600" dirty="0" smtClean="0"/>
              <a:t>	</a:t>
            </a:r>
          </a:p>
          <a:p>
            <a:pPr>
              <a:buFont typeface="Wingdings" pitchFamily="2" charset="2"/>
              <a:buChar char="q"/>
            </a:pPr>
            <a:r>
              <a:rPr lang="pt-PT" sz="1600" dirty="0" smtClean="0"/>
              <a:t>Dois elementos do conceito específico (art. 1.º, n.º 2, do CSC):</a:t>
            </a:r>
          </a:p>
          <a:p>
            <a:pPr>
              <a:buNone/>
            </a:pPr>
            <a:r>
              <a:rPr lang="pt-PT" sz="1600" dirty="0" smtClean="0"/>
              <a:t>	 </a:t>
            </a:r>
          </a:p>
          <a:p>
            <a:pPr>
              <a:buNone/>
            </a:pPr>
            <a:r>
              <a:rPr lang="pt-PT" sz="1600" dirty="0" smtClean="0"/>
              <a:t>	</a:t>
            </a:r>
          </a:p>
          <a:p>
            <a:pPr>
              <a:buNone/>
            </a:pPr>
            <a:r>
              <a:rPr lang="pt-PT" sz="1600" dirty="0" smtClean="0"/>
              <a:t>	- objecto: prática de actos de comércio;</a:t>
            </a:r>
          </a:p>
          <a:p>
            <a:pPr>
              <a:buNone/>
            </a:pPr>
            <a:r>
              <a:rPr lang="pt-PT" sz="1600" dirty="0" smtClean="0"/>
              <a:t>	 </a:t>
            </a:r>
          </a:p>
          <a:p>
            <a:pPr>
              <a:buNone/>
            </a:pPr>
            <a:r>
              <a:rPr lang="pt-PT" sz="1600" dirty="0" smtClean="0"/>
              <a:t>	- tipo: um dos configurados na lei comercial.</a:t>
            </a:r>
          </a:p>
          <a:p>
            <a:pPr algn="just">
              <a:buNone/>
            </a:pPr>
            <a:endParaRPr lang="pt-PT" sz="16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 ELEMENTO PESSOAL.</a:t>
            </a:r>
          </a:p>
          <a:p>
            <a:pPr>
              <a:buNone/>
            </a:pPr>
            <a:r>
              <a:rPr lang="pt-PT" sz="1600" dirty="0" smtClean="0"/>
              <a:t> </a:t>
            </a:r>
          </a:p>
          <a:p>
            <a:pPr>
              <a:buNone/>
            </a:pPr>
            <a:r>
              <a:rPr lang="pt-PT" sz="1600" dirty="0" smtClean="0"/>
              <a:t> </a:t>
            </a:r>
          </a:p>
          <a:p>
            <a:pPr>
              <a:buFont typeface="Wingdings" pitchFamily="2" charset="2"/>
              <a:buChar char="q"/>
            </a:pPr>
            <a:r>
              <a:rPr lang="pt-PT" sz="1600" dirty="0" smtClean="0"/>
              <a:t>O acto gerador da sociedade deve ser celebrado por dois ou mais sujeitos (art. 980.º, do C. Civil).</a:t>
            </a:r>
          </a:p>
          <a:p>
            <a:pPr>
              <a:buNone/>
            </a:pPr>
            <a:r>
              <a:rPr lang="pt-PT" sz="1600" dirty="0" smtClean="0"/>
              <a:t>	 </a:t>
            </a:r>
          </a:p>
          <a:p>
            <a:pPr>
              <a:buNone/>
            </a:pPr>
            <a:r>
              <a:rPr lang="pt-PT" sz="1600" dirty="0" smtClean="0"/>
              <a:t>	 </a:t>
            </a:r>
          </a:p>
          <a:p>
            <a:pPr>
              <a:buFont typeface="Wingdings" pitchFamily="2" charset="2"/>
              <a:buChar char="q"/>
            </a:pPr>
            <a:r>
              <a:rPr lang="pt-PT" sz="1600" dirty="0" smtClean="0"/>
              <a:t>Fica, assim, definida a “regra da </a:t>
            </a:r>
            <a:r>
              <a:rPr lang="pt-PT" sz="1600" dirty="0" err="1" smtClean="0"/>
              <a:t>pluripessoalidade</a:t>
            </a:r>
            <a:r>
              <a:rPr lang="pt-PT" sz="1600" dirty="0" smtClean="0"/>
              <a:t>”.</a:t>
            </a:r>
          </a:p>
          <a:p>
            <a:pPr>
              <a:buNone/>
            </a:pPr>
            <a:r>
              <a:rPr lang="pt-PT" sz="1600" dirty="0" smtClean="0"/>
              <a:t>	 </a:t>
            </a:r>
          </a:p>
          <a:p>
            <a:pPr>
              <a:buNone/>
            </a:pPr>
            <a:r>
              <a:rPr lang="pt-PT" sz="1600" dirty="0" smtClean="0"/>
              <a:t>	 </a:t>
            </a:r>
          </a:p>
          <a:p>
            <a:pPr>
              <a:buFont typeface="Wingdings" pitchFamily="2" charset="2"/>
              <a:buChar char="q"/>
            </a:pPr>
            <a:r>
              <a:rPr lang="pt-PT" sz="1600" dirty="0" smtClean="0"/>
              <a:t>Excepções: as sociedades unipessoais.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lnSpcReduction="10000"/>
          </a:bodyPr>
          <a:lstStyle/>
          <a:p>
            <a:pPr>
              <a:buNone/>
            </a:pPr>
            <a:r>
              <a:rPr lang="pt-PT" sz="1600" b="1" dirty="0" smtClean="0"/>
              <a:t>31.1. - 	OS CASOS EXCEPCIONAIS DE SOCIEDADES UNIPESSOAIS.</a:t>
            </a:r>
          </a:p>
          <a:p>
            <a:pPr>
              <a:buNone/>
            </a:pPr>
            <a:r>
              <a:rPr lang="pt-PT" sz="1600" dirty="0" smtClean="0"/>
              <a:t> </a:t>
            </a:r>
          </a:p>
          <a:p>
            <a:pPr>
              <a:buNone/>
            </a:pPr>
            <a:r>
              <a:rPr lang="pt-PT" sz="1600" b="1" dirty="0" smtClean="0"/>
              <a:t>3.1.1.1. – A UNIPESSOLIDADE ORIGINÁRIA.</a:t>
            </a:r>
          </a:p>
          <a:p>
            <a:pPr>
              <a:buNone/>
            </a:pPr>
            <a:r>
              <a:rPr lang="pt-PT" sz="1600" b="1" dirty="0" smtClean="0"/>
              <a:t>3.1.1.1.1. - AS SOCIEDADES UNIPESSOAIS POR QUOTAS (arts.270.º-A a 270.º-G).</a:t>
            </a:r>
          </a:p>
          <a:p>
            <a:pPr>
              <a:buNone/>
            </a:pPr>
            <a:r>
              <a:rPr lang="pt-PT" sz="1600" dirty="0" smtClean="0"/>
              <a:t>  </a:t>
            </a:r>
          </a:p>
          <a:p>
            <a:pPr algn="just">
              <a:buNone/>
            </a:pPr>
            <a:r>
              <a:rPr lang="pt-PT" sz="1600" b="1" dirty="0" smtClean="0"/>
              <a:t>	a)</a:t>
            </a:r>
            <a:r>
              <a:rPr lang="pt-PT" sz="1600" dirty="0" smtClean="0"/>
              <a:t> Uma pessoa singular pode ser sócia apenas de uma sociedade unipessoal por quotas (art. 270.º-C, n.º 1), restrição que não abrange as pessoas colectivas, designadamente as sociedades, que poderão ser sócias de um número ilimitado  de sociedades unipessoais por quotas.</a:t>
            </a:r>
          </a:p>
          <a:p>
            <a:pPr algn="just">
              <a:buNone/>
            </a:pPr>
            <a:r>
              <a:rPr lang="pt-PT" sz="1600" b="1" dirty="0" smtClean="0"/>
              <a:t>	</a:t>
            </a:r>
          </a:p>
          <a:p>
            <a:pPr algn="just">
              <a:buNone/>
            </a:pPr>
            <a:r>
              <a:rPr lang="pt-PT" sz="1600" b="1" dirty="0" smtClean="0"/>
              <a:t>	b)</a:t>
            </a:r>
            <a:r>
              <a:rPr lang="pt-PT" sz="1600" dirty="0" smtClean="0"/>
              <a:t> A sociedade unipessoal pode resultar da concentração na titularidade de um único sócio de todas as quotas da sociedade, independentemente da causa da concentração — neste caso, a transformação efectuar-se-á mediante declaração do sócio único na qual manifeste a sua vontade de transformar a sociedade em unipessoal por quotas, podendo essa declaração constar do próprio documento que titule a cessão de quotas (art. 270.º-A, n.ºs 2 e 3).</a:t>
            </a:r>
          </a:p>
          <a:p>
            <a:pPr algn="just">
              <a:buNone/>
            </a:pPr>
            <a:endParaRPr lang="pt-PT" sz="16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3.1.1.1.1. - AS SOCIEDADES UNIPESSOAIS POR QUOTAS.</a:t>
            </a:r>
          </a:p>
          <a:p>
            <a:pPr>
              <a:buNone/>
            </a:pPr>
            <a:r>
              <a:rPr lang="pt-PT" sz="1600" dirty="0" smtClean="0"/>
              <a:t>  </a:t>
            </a:r>
          </a:p>
          <a:p>
            <a:pPr algn="just">
              <a:buNone/>
            </a:pPr>
            <a:r>
              <a:rPr lang="pt-PT" sz="1600" b="1" dirty="0" smtClean="0"/>
              <a:t>	c)</a:t>
            </a:r>
            <a:r>
              <a:rPr lang="pt-PT" sz="1600" dirty="0" smtClean="0"/>
              <a:t> O estabelecimento individual de responsabilidade limitada (E.I.R.L.) pode, a todo o tempo, transformar-se em sociedade unipessoal por quotas (art. 270.º-A, n.º 5).</a:t>
            </a:r>
          </a:p>
          <a:p>
            <a:pPr algn="just"/>
            <a:endParaRPr lang="pt-PT" sz="1600" b="1" dirty="0" smtClean="0"/>
          </a:p>
          <a:p>
            <a:pPr algn="just">
              <a:buNone/>
            </a:pPr>
            <a:r>
              <a:rPr lang="pt-PT" sz="1600" b="1" dirty="0" smtClean="0"/>
              <a:t>	d)</a:t>
            </a:r>
            <a:r>
              <a:rPr lang="pt-PT" sz="1600" dirty="0" smtClean="0"/>
              <a:t> A sociedade unipessoal por quotas rege-se pelas normas aplicáveis às sociedades por quotas em geral, excepto as que pressuponham a pluralidade de sócios (art. 270.º-G).</a:t>
            </a:r>
          </a:p>
          <a:p>
            <a:pPr algn="just"/>
            <a:endParaRPr lang="pt-PT" sz="1600" b="1" dirty="0" smtClean="0"/>
          </a:p>
          <a:p>
            <a:pPr algn="just">
              <a:buNone/>
            </a:pPr>
            <a:r>
              <a:rPr lang="pt-PT" sz="1600" b="1" dirty="0" smtClean="0"/>
              <a:t>	e)</a:t>
            </a:r>
            <a:r>
              <a:rPr lang="pt-PT" sz="1600" dirty="0" smtClean="0"/>
              <a:t> A firma destas sociedades deve incluir, além da palavra “Limitada” ou da abreviatura “Lda.”, também a expressão “sociedade unipessoal” ou a palavra “unipessoal” – art. 270.º-B (exemplo: “Ana Rocha, empresa de limpeza, unipessoal, Lda.”).;</a:t>
            </a:r>
          </a:p>
          <a:p>
            <a:pPr algn="just">
              <a:buNone/>
            </a:pPr>
            <a:endParaRPr lang="pt-PT" sz="16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3.1.1.1.1. - AS SOCIEDADES UNIPESSOAIS POR QUOTAS.</a:t>
            </a:r>
          </a:p>
          <a:p>
            <a:pPr>
              <a:buNone/>
            </a:pPr>
            <a:r>
              <a:rPr lang="pt-PT" sz="1600" dirty="0" smtClean="0"/>
              <a:t>  </a:t>
            </a:r>
          </a:p>
          <a:p>
            <a:pPr algn="just">
              <a:buNone/>
            </a:pPr>
            <a:r>
              <a:rPr lang="pt-PT" sz="1600" b="1" dirty="0" smtClean="0"/>
              <a:t>	f)</a:t>
            </a:r>
            <a:r>
              <a:rPr lang="pt-PT" sz="1600" dirty="0" smtClean="0"/>
              <a:t> Quanto aos negócios jurídicos celebrados entre a sociedade e os sócios (art. 270.º-F) a lei define regras para a legitimidade dos mesmos — assim, estes negócios devem servir a prossecução do objecto da sociedade e, além disso, tem de constar no contrato de sociedade a autorização para se efectuarem (n.º I); têm ainda que ser reduzidos, obrigatoriamente, à forma escrita (n.º 2) e também têm que ser patenteados conjuntamente com a prestação de contas e o relatório de gestão, estando à disposição de qualquer interessado, para consulta, na sede social (n.º 3).</a:t>
            </a:r>
          </a:p>
          <a:p>
            <a:pPr algn="just">
              <a:buNone/>
            </a:pPr>
            <a:endParaRPr lang="pt-PT" sz="1600" dirty="0" smtClean="0"/>
          </a:p>
          <a:p>
            <a:pPr algn="just">
              <a:buNone/>
            </a:pPr>
            <a:r>
              <a:rPr lang="pt-PT" sz="1600" dirty="0" smtClean="0"/>
              <a:t>	</a:t>
            </a:r>
            <a:r>
              <a:rPr lang="pt-PT" sz="1600" b="1" dirty="0" smtClean="0"/>
              <a:t> g)</a:t>
            </a:r>
            <a:r>
              <a:rPr lang="pt-PT" sz="1600" dirty="0" smtClean="0"/>
              <a:t> A constituição originária de sociedade unipessoal por quotas deve ser formalizada por documento escrito particular; só não será assim se a entrada do sócio for constituída por bens cuja transmissão exija forma mais solene (art. 7.º, n.º1, do CSC).</a:t>
            </a:r>
          </a:p>
          <a:p>
            <a:pPr algn="just">
              <a:buNone/>
            </a:pPr>
            <a:endParaRPr lang="pt-PT" sz="16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fluência">
  <a:themeElements>
    <a:clrScheme name="Confluê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fluê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fluê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2513</TotalTime>
  <Words>280</Words>
  <Application>Microsoft Office PowerPoint</Application>
  <PresentationFormat>Apresentação no Ecrã (4:3)</PresentationFormat>
  <Paragraphs>542</Paragraphs>
  <Slides>45</Slides>
  <Notes>0</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dos diapositivos</vt:lpstr>
      </vt:variant>
      <vt:variant>
        <vt:i4>45</vt:i4>
      </vt:variant>
    </vt:vector>
  </HeadingPairs>
  <TitlesOfParts>
    <vt:vector size="47" baseType="lpstr">
      <vt:lpstr>Confluência</vt:lpstr>
      <vt:lpstr>Acrobat Document</vt:lpstr>
      <vt:lpstr>As sociedades comerciais Os elementos do contrato de sociedade</vt:lpstr>
      <vt:lpstr>Sociedades Comerciais</vt:lpstr>
      <vt:lpstr>Sociedades Comerciais</vt:lpstr>
      <vt:lpstr>Sociedades Comerciais</vt:lpstr>
      <vt:lpstr>Diapositivo 5</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sociedades comerciais</dc:title>
  <dc:creator>ISCAP</dc:creator>
  <cp:lastModifiedBy>ISCAP</cp:lastModifiedBy>
  <cp:revision>142</cp:revision>
  <dcterms:created xsi:type="dcterms:W3CDTF">2008-11-13T11:17:51Z</dcterms:created>
  <dcterms:modified xsi:type="dcterms:W3CDTF">2010-11-19T09:52:49Z</dcterms:modified>
</cp:coreProperties>
</file>