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3" r:id="rId3"/>
    <p:sldId id="304" r:id="rId4"/>
    <p:sldId id="305" r:id="rId5"/>
    <p:sldId id="426" r:id="rId6"/>
    <p:sldId id="427" r:id="rId7"/>
    <p:sldId id="425" r:id="rId8"/>
    <p:sldId id="428" r:id="rId9"/>
    <p:sldId id="306" r:id="rId10"/>
    <p:sldId id="429" r:id="rId11"/>
    <p:sldId id="307" r:id="rId12"/>
    <p:sldId id="308" r:id="rId13"/>
    <p:sldId id="438" r:id="rId14"/>
    <p:sldId id="309" r:id="rId15"/>
    <p:sldId id="435" r:id="rId16"/>
    <p:sldId id="436" r:id="rId17"/>
    <p:sldId id="437" r:id="rId18"/>
    <p:sldId id="310" r:id="rId19"/>
    <p:sldId id="311" r:id="rId20"/>
    <p:sldId id="431" r:id="rId21"/>
    <p:sldId id="430" r:id="rId22"/>
    <p:sldId id="312" r:id="rId23"/>
    <p:sldId id="313" r:id="rId24"/>
    <p:sldId id="432" r:id="rId25"/>
    <p:sldId id="433" r:id="rId26"/>
    <p:sldId id="434" r:id="rId27"/>
    <p:sldId id="314" r:id="rId28"/>
    <p:sldId id="315" r:id="rId29"/>
    <p:sldId id="443" r:id="rId30"/>
    <p:sldId id="316" r:id="rId31"/>
    <p:sldId id="317" r:id="rId32"/>
    <p:sldId id="318" r:id="rId33"/>
    <p:sldId id="319" r:id="rId34"/>
    <p:sldId id="320" r:id="rId35"/>
    <p:sldId id="321" r:id="rId36"/>
    <p:sldId id="322" r:id="rId37"/>
    <p:sldId id="326" r:id="rId3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53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ângulo rectângulo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grpSp>
        <p:nvGrpSpPr>
          <p:cNvPr id="2" name="Grupo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a liv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a liv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a liv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exão recta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Marcador de Posição d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C5733AF-F1B6-4C6E-84AE-D1E566E72A1A}" type="datetimeFigureOut">
              <a:rPr lang="pt-PT" smtClean="0"/>
              <a:pPr/>
              <a:t>03-12-2010</a:t>
            </a:fld>
            <a:endParaRPr lang="pt-PT"/>
          </a:p>
        </p:txBody>
      </p:sp>
      <p:sp>
        <p:nvSpPr>
          <p:cNvPr id="19" name="Marcador de Posição do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27" name="Marcador de Posição do Número do Diapositivo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03-12-2010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03-12-2010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03-12-2010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Título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03-12-2010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7" name="Divisa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Divisa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03-12-2010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Título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5" name="Marcador de Posição de Conteúdo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03-12-2010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03-12-2010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03-12-2010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C5733AF-F1B6-4C6E-84AE-D1E566E72A1A}" type="datetimeFigureOut">
              <a:rPr lang="pt-PT" smtClean="0"/>
              <a:pPr/>
              <a:t>03-12-2010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C5733AF-F1B6-4C6E-84AE-D1E566E72A1A}" type="datetimeFigureOut">
              <a:rPr lang="pt-PT" smtClean="0"/>
              <a:pPr/>
              <a:t>03-12-2010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ângulo rectângulo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exão recta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Divisa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Divisa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a liv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a liv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ângulo rectângulo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exão recta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Marcador de Posição do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0" name="Marcador de Posição do Texto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0" name="Marcador de Posição da Data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C5733AF-F1B6-4C6E-84AE-D1E566E72A1A}" type="datetimeFigureOut">
              <a:rPr lang="pt-PT" smtClean="0"/>
              <a:pPr/>
              <a:t>03-12-2010</a:t>
            </a:fld>
            <a:endParaRPr lang="pt-PT"/>
          </a:p>
        </p:txBody>
      </p:sp>
      <p:sp>
        <p:nvSpPr>
          <p:cNvPr id="22" name="Marcador de Posição do Rodap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10B2A52C-0F40-406A-90C7-3CEB975E374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As sociedades comerciais</a:t>
            </a:r>
            <a:br>
              <a:rPr lang="pt-PT" dirty="0" smtClean="0"/>
            </a:br>
            <a:r>
              <a:rPr lang="pt-PT" sz="3600" u="sng" dirty="0" smtClean="0">
                <a:effectLst/>
              </a:rPr>
              <a:t>As sociedades por quotas.</a:t>
            </a:r>
            <a:endParaRPr lang="pt-PT" sz="3600" u="sng" dirty="0">
              <a:effectLst/>
            </a:endParaRPr>
          </a:p>
        </p:txBody>
      </p:sp>
      <p:sp>
        <p:nvSpPr>
          <p:cNvPr id="5" name="Subtítulo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PT" dirty="0" smtClean="0"/>
              <a:t>Direito das Sociedades</a:t>
            </a:r>
          </a:p>
          <a:p>
            <a:r>
              <a:rPr lang="pt-PT" dirty="0" smtClean="0"/>
              <a:t>Docente: Deolinda Aparício Meira</a:t>
            </a:r>
            <a:endParaRPr lang="pt-PT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571875" y="428604"/>
          <a:ext cx="1857375" cy="1428760"/>
        </p:xfrm>
        <a:graphic>
          <a:graphicData uri="http://schemas.openxmlformats.org/presentationml/2006/ole">
            <p:oleObj spid="_x0000_s1026" name="Acrobat Document" r:id="rId3" imgW="4514286" imgH="2715004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7.2.2.4. – Transmissão das participações sociais.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consentimento da sociedade é requisito da eficácia mas não da validade da cessão de quotas.</a:t>
            </a:r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consentimento depende de deliberação da assembleia geral, a tomar por maioria simples (art. 230.º, n.º2 do CSC).</a:t>
            </a:r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Em caso de recusa do consentimento, há que atender ao disposto no art. 231.º, n.º 1, do CSC: a sociedade deverá propor ao sócio a sua amortização ou aquisição da quota pela própria sociedade.</a:t>
            </a:r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 cessão de quotas deve constar de documento escrito e deve ser registada (art. 228.º, n.º1, do CSC)</a:t>
            </a:r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b="1" dirty="0" smtClean="0"/>
              <a:t>7.2.2.4. – Transmissão das participações sociais.</a:t>
            </a:r>
          </a:p>
          <a:p>
            <a:pPr algn="just"/>
            <a:r>
              <a:rPr lang="pt-PT" sz="1600" b="1" dirty="0" smtClean="0"/>
              <a:t>7.2.2.4.1. Derrogações pelo contrato de sociedade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Derrogações pelo contrato de sociedade ao regime estabelecido no art. 228.º, n.º 2, do CSC:</a:t>
            </a:r>
          </a:p>
          <a:p>
            <a:pPr algn="just"/>
            <a:r>
              <a:rPr lang="pt-PT" sz="1600" dirty="0" smtClean="0"/>
              <a:t>	- O contrato pode proibir a cessão de quotas (art. 229.º, n.º 1, do CSC);</a:t>
            </a:r>
          </a:p>
          <a:p>
            <a:pPr algn="just"/>
            <a:r>
              <a:rPr lang="pt-PT" sz="1600" dirty="0" smtClean="0"/>
              <a:t>	- o contrato poderá reduzir os casos em que a cessão de quotas é livre 	(art. 229.º, n.º 3);</a:t>
            </a:r>
          </a:p>
          <a:p>
            <a:pPr algn="just"/>
            <a:r>
              <a:rPr lang="pt-PT" sz="1600" dirty="0" smtClean="0"/>
              <a:t>	- o contrato de sociedade pode dispensar o consentimento da 	sociedade para as situações em que ele seria necessário (art. 229.º, 	n.º 2, do CSC);</a:t>
            </a:r>
          </a:p>
          <a:p>
            <a:pPr algn="just"/>
            <a:r>
              <a:rPr lang="pt-PT" sz="1600" dirty="0" smtClean="0"/>
              <a:t>	- relativamente aos casos em que se exija o consentimento da 	sociedade, o contrato pode estipular, por exemplo, que a deliberação 	seja tomada por uma maioria qualificada e não apenas por uma maioria 	simples (art. 229.º, n.º 5, do CSC).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7.2.2.5. – Estrutura organizatória das sociedades por quotas.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a) Assembleia de sócios.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Este órgão pode decidir por deliberações unânimes por voto escrito (art. 54.º do CSC), por deliberação tomada em assembleia-geral, ou por voto escrito (art. 247.º, n.º 1, do CSC).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conjunto mínimo de competências (art. 246.º, n.º 1, do CSC) e as competências supletivas (art. 246.º, n.º 2, do CSC).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 convocação da Assembleia-geral (art. 248.º, n.º3, do CSC).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7.2.2.5. – Estrutura organizatória das sociedades por quotas.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a) Assembleia de sócios.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 A convocação da Assembleia-geral (art. 248.º, n.º3, do CSC):</a:t>
            </a:r>
          </a:p>
          <a:p>
            <a:pPr algn="just"/>
            <a:r>
              <a:rPr lang="pt-PT" sz="1600" dirty="0" smtClean="0"/>
              <a:t>	- A convocatória cabe apenas aos gerentes, sob pena de nulidade das deliberações;</a:t>
            </a:r>
          </a:p>
          <a:p>
            <a:pPr algn="just"/>
            <a:r>
              <a:rPr lang="pt-PT" sz="1600" dirty="0" smtClean="0"/>
              <a:t>	- Deve ser feita por carta registada, sendo irrelevante o aviso de recepção se o sócio teve conhecimento da assembleia e nela compareceu, ou se dela se recusou a tomar conhecimento;</a:t>
            </a:r>
          </a:p>
          <a:p>
            <a:pPr algn="just"/>
            <a:r>
              <a:rPr lang="pt-PT" sz="1600" dirty="0" smtClean="0"/>
              <a:t>	- O prazo da convocatória é não inferior, imperativamente, a 15 dias, sob pena de a deliberação ser anulável.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7.2.2.5. – Estrutura organizatória das sociedades por quotas.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b) A gerência (arts. 252.º a 261.º, do CSC).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- Composição.</a:t>
            </a:r>
          </a:p>
          <a:p>
            <a:pPr algn="just"/>
            <a:r>
              <a:rPr lang="pt-PT" sz="1600" dirty="0" smtClean="0"/>
              <a:t>- Designação dos gerentes.</a:t>
            </a:r>
          </a:p>
          <a:p>
            <a:pPr algn="just"/>
            <a:r>
              <a:rPr lang="pt-PT" sz="1600" dirty="0" smtClean="0"/>
              <a:t>- Competências.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c) O conselho fiscal ou fiscal único (arts. 262.º e 262.º-A, do CSC).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d) O secretário da sociedade (art. 446.º do CSC).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7.2.2.5. – Estrutura organizatória das sociedades por quotas.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b) A gerência (arts. 252.º a 261.º, do CSC).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Cabe-lhe a representação orgânica e a administração da sociedade.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Quanto ao número de gerentes, a lei confere liberdade de escolha aos sócios, podendo a sociedade ser administrada ou representada por um ou mais gerentes, sendo a escolha feita aquando da constituição da sociedade ou posteriormente.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Os gerentes podem ser sócios ou estranhos à sociedade (separação entre a qualidade de sócio e a administração, o que permitirá a profissionalização das estruturas de gestão).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7.2.2.5. – Estrutura organizatória das sociedades por quotas.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/>
            <a:r>
              <a:rPr lang="pt-PT" sz="1600" b="1" dirty="0" smtClean="0"/>
              <a:t>b) A gerência (arts. 252.º a 261.º, do CSC).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Nos termos do art. 252.º, n.º1, do CSC, os gerentes são pessoas singulares, dotadas de capacidade jurídica plena.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Nos termos do art. 252.º, n.º2, do CSC, a designação dos gerentes pode resultar: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	- do contrato de sociedade;</a:t>
            </a:r>
          </a:p>
          <a:p>
            <a:pPr algn="just"/>
            <a:r>
              <a:rPr lang="pt-PT" sz="1600" dirty="0" smtClean="0"/>
              <a:t>	- da deliberação dos sócios;</a:t>
            </a:r>
          </a:p>
          <a:p>
            <a:pPr algn="just"/>
            <a:r>
              <a:rPr lang="pt-PT" sz="1600" dirty="0" smtClean="0"/>
              <a:t>	- de outra forma que o contrato preveja.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Nos termos do art. 252.º, n.º3, do CSC, tendo sido atribuída a gerência a todos os sócios no contrato de sociedade, essa designação não compreende os que apenas tenham adquirido a qualidade de sócio após esse momento.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7.2.2.5. – Estrutura organizatória das sociedades por quotas.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/>
            <a:r>
              <a:rPr lang="pt-PT" sz="1600" b="1" dirty="0" smtClean="0"/>
              <a:t>b) A gerência (arts. 252.º a 261.º, do CSC).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 intransmissibilidade da gerência: a transmissibilidade da situação de gerência está afastada, quer entre vivos, quer </a:t>
            </a:r>
            <a:r>
              <a:rPr lang="pt-PT" sz="1600" i="1" dirty="0" err="1" smtClean="0"/>
              <a:t>mortis</a:t>
            </a:r>
            <a:r>
              <a:rPr lang="pt-PT" sz="1600" i="1" dirty="0" smtClean="0"/>
              <a:t> causa</a:t>
            </a:r>
            <a:r>
              <a:rPr lang="pt-PT" sz="1600" dirty="0" smtClean="0"/>
              <a:t>, em virtude da relação estritamente pessoal que o legislador pressupõe existir entre a sociedade e o gerente.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Qualquer acto de transmissão será nulo (art. 294.º do CSC).</a:t>
            </a:r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Nos termos do art. 254.º, n.º1, do CSC, os gerentes estão proibidos de exercerem uma actividade concorrente com a da sociedade, a menos que esse exercício seja autorizado pelos sócios.</a:t>
            </a:r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Funcionamento da gerência plural (art. 261.º do CSC</a:t>
            </a:r>
            <a:r>
              <a:rPr lang="pt-PT" sz="1600" dirty="0" smtClean="0"/>
              <a:t>).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Substituição dos gerentes (art. 253.º, n.º1 do CSC).</a:t>
            </a:r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7.2.2.6. – Representação em deliberações dos sócios (art. 249.º, n.º5, do CSC)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 7.2.2.7. Obrigações dos sócios.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7.2.2.7.1. Obrigação principal: realizar o valor da quota (obrigação de entrada).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Art. 20.º, al. a): «Todo o sócio é obrigado: a entrar para a sociedade com bens susceptíveis de penhora ou, nos tipos de sociedade em que tal seja permitido, com indústria.»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Nas sociedades por quotas:</a:t>
            </a:r>
          </a:p>
          <a:p>
            <a:pPr algn="just"/>
            <a:r>
              <a:rPr lang="pt-PT" sz="1600" dirty="0" smtClean="0"/>
              <a:t>- não são admitidos sócios de indústria;</a:t>
            </a:r>
          </a:p>
          <a:p>
            <a:pPr algn="just"/>
            <a:r>
              <a:rPr lang="pt-PT" sz="1600" dirty="0" smtClean="0"/>
              <a:t>- é possível o diferimento das entradas (art. 202.º, n.º 2, e art. 203.º, n.º 1, do CSC);</a:t>
            </a:r>
          </a:p>
          <a:p>
            <a:pPr algn="just"/>
            <a:r>
              <a:rPr lang="pt-PT" sz="1600" dirty="0" smtClean="0"/>
              <a:t>- as entradas em dinheiro já realizadas no momento da celebração do contrato social devem ser previamente depositadas numa instituição de crédito, numa conta aberta em nome da sociedade (art. 202.º, n.º 3 e 4, do CSC).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b="1" dirty="0" smtClean="0"/>
              <a:t>7.2.2.7.2 Outras obrigações dos sócios.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Para além da obrigação de entrada, prevêem-se outras obrigações adicionais dos sócios, a que o legislador faz referência no art. 197.º, n.º2, do CSC.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Trata-se de mecanismos de autofinanciamento (financiamento assumido pelos sócios), para que a SQ possa superar dificuldades financeiras momentâneas).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Três mecanismos: prestações acessórias, prestações suplementares, suprimentos.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r>
              <a:rPr lang="pt-PT" sz="1400" dirty="0" smtClean="0"/>
              <a:t> </a:t>
            </a:r>
            <a:r>
              <a:rPr lang="pt-PT" sz="1600" b="1" dirty="0" smtClean="0"/>
              <a:t>7.2. SOCIEDADES POR QUOTAS (ARTS. 197.º a 270.º-G)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7.2.1. Seu significado na realidade económica</a:t>
            </a:r>
          </a:p>
          <a:p>
            <a:pPr algn="just"/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Constituem o tipo societário mais utilizado em Portugal.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Correspondem à estrutura típica das pequenas e médias empresas.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b="1" dirty="0" smtClean="0"/>
              <a:t>7.2.2. Sua caracterização 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7.2.2.1. – Firma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Resulta do art. 200.º do CSC que a sociedade por quotas pode adoptar uma firma nome (composta pelo nome completo ou abreviado de todos, alguns ou um dos sócios); firma denominação (composta por uma expressão alusiva ao ramo de actividade); firma mista (composta pela junção dos elementos supra mencionados); seguidas do aditamento obrigatório “Limitada” ou “Lda”.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b="1" dirty="0" smtClean="0"/>
              <a:t>7.2.2.7. Obrigações dos sócios.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b="1" dirty="0" smtClean="0"/>
              <a:t>7.2.2.7.2. 1.Aceitar obrigações de prestações acessórias.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Art. 209.º, n.º 1, do CSC: «O contrato de sociedade pode impor a todos ou a alguns dos sócios a obrigação de efectuarem prestações além das entradas, desde que fixe os elementos essenciais desta obrigação e especifique se as prestações devem ser efectuadas onerosa ou gratuitamente».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Estamos perante obrigações que não existem senão quando, nas circunstâncias e condições estipuladas no contrato de sociedade.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contrato deve estabelecer os elementos essenciais de cada obrigação e especificar se estas terão carácter oneroso ou gratuito, isto é, se haverá ou não uma contraprestação da sociedade.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b="1" dirty="0" smtClean="0"/>
              <a:t>7.2.2.7. Obrigações dos sócios.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b="1" dirty="0" smtClean="0"/>
              <a:t>7.2.2.7.2.1. Aceitar obrigações de prestações acessórias.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Têm conteúdo diversificado:</a:t>
            </a:r>
          </a:p>
          <a:p>
            <a:pPr lvl="1" algn="just">
              <a:buFont typeface="Wingdings" pitchFamily="2" charset="2"/>
              <a:buChar char="q"/>
            </a:pPr>
            <a:r>
              <a:rPr lang="pt-PT" sz="1600" dirty="0" smtClean="0"/>
              <a:t>- prestação de serviços;</a:t>
            </a:r>
          </a:p>
          <a:p>
            <a:pPr lvl="1" algn="just">
              <a:buFont typeface="Wingdings" pitchFamily="2" charset="2"/>
              <a:buChar char="q"/>
            </a:pPr>
            <a:r>
              <a:rPr lang="pt-PT" sz="1600" dirty="0" smtClean="0"/>
              <a:t>-fornecimentos;</a:t>
            </a:r>
          </a:p>
          <a:p>
            <a:pPr lvl="1" algn="just">
              <a:buFont typeface="Wingdings" pitchFamily="2" charset="2"/>
              <a:buChar char="q"/>
            </a:pPr>
            <a:r>
              <a:rPr lang="pt-PT" sz="1600" dirty="0" smtClean="0"/>
              <a:t>-assistência técnica por parte de um sócio que entra com uma patente;</a:t>
            </a:r>
          </a:p>
          <a:p>
            <a:pPr lvl="1" algn="just">
              <a:buFont typeface="Wingdings" pitchFamily="2" charset="2"/>
              <a:buChar char="q"/>
            </a:pPr>
            <a:r>
              <a:rPr lang="pt-PT" sz="1600" dirty="0" smtClean="0"/>
              <a:t>Empreitada;</a:t>
            </a:r>
          </a:p>
          <a:p>
            <a:pPr lvl="1" algn="just">
              <a:buFont typeface="Wingdings" pitchFamily="2" charset="2"/>
              <a:buChar char="q"/>
            </a:pPr>
            <a:r>
              <a:rPr lang="pt-PT" sz="1600" dirty="0" smtClean="0"/>
              <a:t>Exercício de actividade como gerente ou administrador, etc.</a:t>
            </a:r>
          </a:p>
          <a:p>
            <a:pPr lvl="1" algn="just">
              <a:buFont typeface="Wingdings" pitchFamily="2" charset="2"/>
              <a:buChar char="q"/>
            </a:pPr>
            <a:endParaRPr lang="pt-PT" sz="1600" dirty="0" smtClean="0"/>
          </a:p>
          <a:p>
            <a:pPr lvl="1" algn="just">
              <a:buFont typeface="Wingdings" pitchFamily="2" charset="2"/>
              <a:buChar char="q"/>
            </a:pPr>
            <a:endParaRPr lang="pt-PT" sz="1600" dirty="0" smtClean="0"/>
          </a:p>
          <a:p>
            <a:pPr lvl="1" algn="just">
              <a:buFont typeface="Wingdings" pitchFamily="2" charset="2"/>
              <a:buChar char="q"/>
            </a:pPr>
            <a:endParaRPr lang="pt-PT" sz="1600" dirty="0" smtClean="0"/>
          </a:p>
          <a:p>
            <a:pPr lvl="1" algn="just">
              <a:buFont typeface="Wingdings" pitchFamily="2" charset="2"/>
              <a:buChar char="q"/>
            </a:pPr>
            <a:r>
              <a:rPr lang="pt-PT" sz="1600" dirty="0" smtClean="0"/>
              <a:t>A falta de cumprimento das obrigações acessórias não afecta a situação do sócio como tal, a menos que exista uma disposição contratual em sentido diverso (art. 209.º, n.º4, do CSC)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571472" y="1571612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b="1" dirty="0" smtClean="0"/>
              <a:t>7.2.2.7. Obrigações dos sócios.</a:t>
            </a:r>
          </a:p>
          <a:p>
            <a:pPr algn="just"/>
            <a:r>
              <a:rPr lang="pt-PT" sz="1600" b="1" dirty="0" smtClean="0"/>
              <a:t>7.2.2.7.2.2 Efectuar prestações suplementares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Art. 210.º, n.º 1, do CSC: «Se o contrato de sociedade assim o permitir, podem os sócios deliberar que lhes sejam exigidas prestações suplementares».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Da análise da norma resulta que:</a:t>
            </a:r>
          </a:p>
          <a:p>
            <a:pPr algn="just"/>
            <a:r>
              <a:rPr lang="pt-PT" sz="1600" dirty="0" smtClean="0"/>
              <a:t>- estamos perante uma obrigação específica das sociedades por quotas e que só existe se, em cada caso, o contrato social a estipular;</a:t>
            </a:r>
          </a:p>
          <a:p>
            <a:pPr algn="just"/>
            <a:r>
              <a:rPr lang="pt-PT" sz="1600" dirty="0" smtClean="0"/>
              <a:t>- as prestações suplementares constituem um meio de contornar a rigidez da fixação do capital destas sociedades, podendo constituir um meio alternativo de financiamento da sociedade;</a:t>
            </a:r>
          </a:p>
          <a:p>
            <a:pPr algn="just"/>
            <a:r>
              <a:rPr lang="pt-PT" sz="1600" dirty="0" smtClean="0"/>
              <a:t>- as prestações suplementares têm sempre por objecto dinheiro (art. 210.º, n.º 2, do CSC);</a:t>
            </a:r>
          </a:p>
          <a:p>
            <a:pPr algn="just"/>
            <a:r>
              <a:rPr lang="pt-PT" sz="1600" dirty="0" smtClean="0"/>
              <a:t>- o contrato de sociedade que permita prestações suplementares tem de fixar o montante global das prestações suplementares, os sócios que ficam obrigados a efectuar tais prestações e o critério de repartição das prestações suplementares entre os sócios a elas obrigados;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7</a:t>
            </a:r>
            <a:r>
              <a:rPr lang="pt-PT" sz="1600" b="1" dirty="0" smtClean="0"/>
              <a:t>.2.2.7. Obrigações dos sócios.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7.2.2.7.2.2. Efectuar prestações suplementares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- a fixação do montante global das prestações suplementares é sempre essencial;</a:t>
            </a:r>
          </a:p>
          <a:p>
            <a:pPr algn="just"/>
            <a:r>
              <a:rPr lang="pt-PT" sz="1600" dirty="0" smtClean="0"/>
              <a:t>- a falta de indicação dos sócios obrigados tem como consequência que todos os sócios são obrigados a efectuar prestações suplementares;</a:t>
            </a:r>
          </a:p>
          <a:p>
            <a:pPr algn="just"/>
            <a:r>
              <a:rPr lang="pt-PT" sz="1600" dirty="0" smtClean="0"/>
              <a:t>- a falta de indicação do critério de repartição implica que a obrigação de cada sócio é proporcional à sua quota de capital;</a:t>
            </a:r>
          </a:p>
          <a:p>
            <a:pPr algn="just"/>
            <a:r>
              <a:rPr lang="pt-PT" sz="1600" dirty="0" smtClean="0"/>
              <a:t>- as prestações suplementares não vencem juros.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incumprimento da obrigação de efectuar prestações suplementares tem, para o sócio inadimplente, as mesmas consequências da falta de cumprimento da obrigação de entrada: o sócio fica sujeito a exclusão e à perda total ou parcial da quota (artigos 204.º e 205.º, por remissão do art. 212.º, n.º 1, do CSC).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7</a:t>
            </a:r>
            <a:r>
              <a:rPr lang="pt-PT" sz="1600" b="1" dirty="0" smtClean="0"/>
              <a:t>.2.2.7. Obrigações dos sócios.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7.2.2.7.2.2. O contrato de suprimento (artigos 243.º e 244.º, do CSC).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Art. 243,º, n.º 1, do CSC: «o contrato pelo qual o sócio empresta à sociedade dinheiro ou outra coisa fungível, ficando aquela obrigada a restituir outro tanto do mesmo género e qualidade, ou pelo qual o sócio convenciona com a sociedade o diferimento do vencimento de créditos seus, desde que, em qualquer dos casos, o crédito fique tendo carácter de permanência».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ü"/>
            </a:pPr>
            <a:r>
              <a:rPr lang="pt-PT" sz="1600" dirty="0" smtClean="0"/>
              <a:t>Trata-se de um tipo negocial que contém as características básicas do contrato de mútuo, mas que assume algumas características próprias.</a:t>
            </a:r>
          </a:p>
          <a:p>
            <a:pPr algn="just">
              <a:buFont typeface="Wingdings" pitchFamily="2" charset="2"/>
              <a:buChar char="ü"/>
            </a:pPr>
            <a:r>
              <a:rPr lang="pt-PT" sz="1600" dirty="0" smtClean="0"/>
              <a:t>A formação do contrato pode ocorrer de três modos distintos.</a:t>
            </a:r>
          </a:p>
          <a:p>
            <a:pPr algn="just">
              <a:buFont typeface="Wingdings" pitchFamily="2" charset="2"/>
              <a:buChar char="ü"/>
            </a:pPr>
            <a:r>
              <a:rPr lang="pt-PT" sz="1600" dirty="0" smtClean="0"/>
              <a:t>A relação contratual é estabelecida entre o sócio e a sociedade.</a:t>
            </a:r>
          </a:p>
          <a:p>
            <a:pPr algn="just">
              <a:buFont typeface="Wingdings" pitchFamily="2" charset="2"/>
              <a:buChar char="ü"/>
            </a:pPr>
            <a:r>
              <a:rPr lang="pt-PT" sz="1600" dirty="0" smtClean="0"/>
              <a:t>O crédito tem um carácter de permanência (art. 243.º, n.ºs 2 e 3).</a:t>
            </a:r>
          </a:p>
          <a:p>
            <a:pPr algn="just">
              <a:buFont typeface="Wingdings" pitchFamily="2" charset="2"/>
              <a:buChar char="ü"/>
            </a:pPr>
            <a:r>
              <a:rPr lang="pt-PT" sz="1600" dirty="0" smtClean="0"/>
              <a:t>O contrato de suprimento pode ser estipulado sem dependência de forma especial (diversamente do mútuo).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7</a:t>
            </a:r>
            <a:r>
              <a:rPr lang="pt-PT" sz="1600" b="1" dirty="0" smtClean="0"/>
              <a:t>.2.2.7. Obrigações dos sócios.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7.2.2.7.2.2. O contrato de suprimento (artigos 243.º e 244.º, do CSC).</a:t>
            </a:r>
          </a:p>
          <a:p>
            <a:pPr algn="just"/>
            <a:endParaRPr lang="pt-PT" sz="1600" b="1" dirty="0" smtClean="0"/>
          </a:p>
          <a:p>
            <a:pPr algn="just">
              <a:buFont typeface="Wingdings" pitchFamily="2" charset="2"/>
              <a:buChar char="ü"/>
            </a:pPr>
            <a:r>
              <a:rPr lang="pt-PT" sz="1600" dirty="0" smtClean="0"/>
              <a:t>As partes podem convencionar juros.</a:t>
            </a:r>
          </a:p>
          <a:p>
            <a:pPr algn="just">
              <a:buFont typeface="Wingdings" pitchFamily="2" charset="2"/>
              <a:buChar char="ü"/>
            </a:pPr>
            <a:r>
              <a:rPr lang="pt-PT" sz="1600" dirty="0" smtClean="0"/>
              <a:t>A prestação de suprimentos é, em princípio, facultativa, sendo livremente acordada entre o sócio e a sociedade — mas pode ser imposta aos sócios pelo contrato de sociedade, como obrigação acessória (ficando sujeita ao regime do art. 209.º).</a:t>
            </a:r>
          </a:p>
          <a:p>
            <a:pPr algn="just">
              <a:buFont typeface="Wingdings" pitchFamily="2" charset="2"/>
              <a:buChar char="ü"/>
            </a:pPr>
            <a:r>
              <a:rPr lang="pt-PT" sz="1600" dirty="0" smtClean="0"/>
              <a:t>A celebração do contrato de suprimento não depende da deliberação dos sócios, salvo se o contrato de sociedade a exigir (art. 244.º, n.º 2 e 3) — trata-se de uma questão inserida na competência da gerência;</a:t>
            </a:r>
          </a:p>
          <a:p>
            <a:pPr algn="just">
              <a:buFont typeface="Wingdings" pitchFamily="2" charset="2"/>
              <a:buChar char="ü"/>
            </a:pPr>
            <a:r>
              <a:rPr lang="pt-PT" sz="1600" dirty="0" smtClean="0"/>
              <a:t>O prazo de reembolso dos suprimentos será o convencionado pelas partes. Na falta de tal convenção, poderá recorrer-se ao tribunal (art. 777.º,n.º 2, do C. Civil);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 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7</a:t>
            </a:r>
            <a:r>
              <a:rPr lang="pt-PT" sz="1600" b="1" dirty="0" smtClean="0"/>
              <a:t>.2.2.7. Obrigações dos sócios.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7.2.2.7.2.2. O contrato de suprimento (artigos 243.º e 244.º, do CSC).</a:t>
            </a:r>
          </a:p>
          <a:p>
            <a:pPr algn="just">
              <a:buFont typeface="Wingdings" pitchFamily="2" charset="2"/>
              <a:buChar char="ü"/>
            </a:pPr>
            <a:r>
              <a:rPr lang="pt-PT" sz="1600" dirty="0" smtClean="0"/>
              <a:t>Em caso de insolvência da sociedade, a posição dos sócios credores por suprimentos é alvo de tratamento especial:</a:t>
            </a:r>
          </a:p>
          <a:p>
            <a:pPr algn="just"/>
            <a:r>
              <a:rPr lang="pt-PT" sz="1600" dirty="0" smtClean="0"/>
              <a:t>	- os sócios credores por suprimentos não podem, por tais créditos, requerer a insolvência da sociedade (art. 245.º, n.º 2);</a:t>
            </a:r>
          </a:p>
          <a:p>
            <a:pPr algn="just"/>
            <a:r>
              <a:rPr lang="pt-PT" sz="1600" dirty="0" smtClean="0"/>
              <a:t>	-se tiveram sido reembolsados créditos por suprimentos durante o ano anterior à declaração da insolvência da sociedade, esse reembolso é resolúvel (art. 245.º, n.º 5).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ü"/>
            </a:pPr>
            <a:r>
              <a:rPr lang="pt-PT" sz="1600" dirty="0" smtClean="0"/>
              <a:t>Em caso de dissolução da sociedade, os suprimentos só podem ser reembolsados depois de inteiramente pagas as dívidas da sociedade para com os outros credores e não podem ser compensados créditos da sociedade por créditos por suprimentos (art. 245.º, n.º 3).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 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600" b="1" dirty="0" smtClean="0"/>
              <a:t>7.2.2.8. Direitos dos sócios.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7.2.2.8.1. Direito dos sócios à informação (artigos </a:t>
            </a:r>
            <a:r>
              <a:rPr lang="pt-PT" sz="1600" b="1" smtClean="0"/>
              <a:t>214.º a </a:t>
            </a:r>
            <a:r>
              <a:rPr lang="pt-PT" sz="1600" b="1" dirty="0" smtClean="0"/>
              <a:t>216.º, do CSC).</a:t>
            </a:r>
          </a:p>
          <a:p>
            <a:pPr algn="just"/>
            <a:r>
              <a:rPr lang="pt-PT" sz="1600" dirty="0" smtClean="0"/>
              <a:t> </a:t>
            </a:r>
            <a:r>
              <a:rPr lang="pt-PT" sz="1600" u="sng" dirty="0" smtClean="0"/>
              <a:t>a.1) o direito geral à informação sobre negócios sociais:</a:t>
            </a:r>
          </a:p>
          <a:p>
            <a:pPr algn="just"/>
            <a:r>
              <a:rPr lang="pt-PT" sz="1600" dirty="0" smtClean="0"/>
              <a:t>- sociedades em nome colectivo (art. 181.º, do CSC);</a:t>
            </a:r>
          </a:p>
          <a:p>
            <a:pPr algn="just"/>
            <a:r>
              <a:rPr lang="pt-PT" sz="1600" dirty="0" smtClean="0"/>
              <a:t>- sociedades por quotas (artigos 214.º e 215.º, do CSC).</a:t>
            </a:r>
          </a:p>
          <a:p>
            <a:pPr algn="just"/>
            <a:r>
              <a:rPr lang="pt-PT" sz="1600" dirty="0" smtClean="0"/>
              <a:t> Os gerentes devem prestar a qualquer sócio que o requeira informação verdadeira, completa e elucidativa sobre a gestão da sociedade. Nesta decorrência, devem os gerentes facultar na sede da sociedade a consulta da respectiva escrituração mercantil.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u="sng" dirty="0" smtClean="0"/>
              <a:t>b) o direito de pedir inquérito judicial à sociedade:</a:t>
            </a:r>
          </a:p>
          <a:p>
            <a:pPr algn="just"/>
            <a:r>
              <a:rPr lang="pt-PT" sz="1600" dirty="0" smtClean="0"/>
              <a:t>- quando há recusa de informações pedidas ao abrigo do art. 214.º do CSC;</a:t>
            </a:r>
          </a:p>
          <a:p>
            <a:pPr algn="just">
              <a:buFontTx/>
              <a:buChar char="-"/>
            </a:pPr>
            <a:r>
              <a:rPr lang="pt-PT" sz="1600" dirty="0" smtClean="0"/>
              <a:t>quando há prestação de informações falsas, incompletas ou não elucidativas (art. 216.º, do CSC).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c</a:t>
            </a:r>
            <a:r>
              <a:rPr lang="pt-PT" sz="1600" u="sng" dirty="0" smtClean="0"/>
              <a:t>) o direito a informações tendo em vista a deliberação em Assembleia-geral </a:t>
            </a:r>
            <a:r>
              <a:rPr lang="pt-PT" sz="1600" dirty="0" smtClean="0"/>
              <a:t>(artigos 214.º, n.º 7; e 290.º, do CSC).</a:t>
            </a:r>
          </a:p>
          <a:p>
            <a:pPr algn="just"/>
            <a:endParaRPr lang="pt-PT" sz="1600" b="1" dirty="0" smtClean="0"/>
          </a:p>
          <a:p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7.2.2.8. Direitos dos sócios.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7.2.2.8.2. Direito aos lucros.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A.</a:t>
            </a:r>
            <a:r>
              <a:rPr lang="pt-PT" sz="1600" dirty="0" smtClean="0"/>
              <a:t> - Noção: direito aos acréscimos que periodicamente se verificam no património da sociedade em relação ao fundo comum constituído pelos sócios, cujo valor se exprime no capital social.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B.</a:t>
            </a:r>
            <a:r>
              <a:rPr lang="pt-PT" sz="1600" dirty="0" smtClean="0"/>
              <a:t> - Distinção entre lucros periódicos ou de balanço</a:t>
            </a:r>
            <a:r>
              <a:rPr lang="pt-PT" sz="1600" smtClean="0"/>
              <a:t>, lucros de  </a:t>
            </a:r>
            <a:r>
              <a:rPr lang="pt-PT" sz="1600" dirty="0" smtClean="0"/>
              <a:t>exercício e lucros finais ou de liquidação.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7.2.2.8. Direitos dos sócios.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7.2.2.8.2. Direito aos lucros.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A.</a:t>
            </a:r>
            <a:r>
              <a:rPr lang="pt-PT" sz="1600" dirty="0" smtClean="0"/>
              <a:t> - Noção: direito aos acréscimos que periodicamente se verificam no património da sociedade em relação ao fundo comum constituído pelos sócios, cujo valor se exprime no capital social.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B.</a:t>
            </a:r>
            <a:r>
              <a:rPr lang="pt-PT" sz="1600" dirty="0" smtClean="0"/>
              <a:t> - Distinção entre lucros periódicos ou de exercício e lucros finais ou de liquidação.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7.2.2.2. – Capital social mínimo e número mínimo de sócios</a:t>
            </a:r>
          </a:p>
          <a:p>
            <a:pPr algn="just"/>
            <a:r>
              <a:rPr lang="pt-PT" sz="1600" dirty="0" smtClean="0"/>
              <a:t> 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O seu capital social mínimo é de 5 000 euros (art. 201.º do CSC).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capital está dividido em quotas e a cada sócio fica a pertencer uma quota correspondente à entrada (art. 219.º do CSC).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contrato de sociedade deve mencionar o montante de cada quota de capital, a identificação do respectivo titular, assim como o montante das entradas efectuadas por cada sócio e o montante das entradas diferidas (art. 199.º do CSC).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número de mínimo de sócios é de dois, não sendo admitidos sócios de indústria (art. 202.º, n.º1, do CSC).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600" b="1" dirty="0" smtClean="0"/>
              <a:t>7.2.2.8. Direitos dos sócios.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7.2.2.8.2. Direito aos lucros.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C.</a:t>
            </a:r>
            <a:r>
              <a:rPr lang="pt-PT" sz="1600" dirty="0" smtClean="0"/>
              <a:t> - O direito aos lucros implica uma referência às chamadas reservas: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a)</a:t>
            </a:r>
            <a:r>
              <a:rPr lang="pt-PT" sz="1600" dirty="0" smtClean="0"/>
              <a:t> Noção de reserva.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b)</a:t>
            </a:r>
            <a:r>
              <a:rPr lang="pt-PT" sz="1600" dirty="0" smtClean="0"/>
              <a:t> Espécies de reservas: reservas obrigatórias e facultativas; reserva de amortização; e reserva oculta da sociedade.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b.1)</a:t>
            </a:r>
            <a:r>
              <a:rPr lang="pt-PT" sz="1600" dirty="0" smtClean="0"/>
              <a:t> Reserva legal:</a:t>
            </a:r>
          </a:p>
          <a:p>
            <a:pPr algn="just"/>
            <a:r>
              <a:rPr lang="pt-PT" sz="1600" b="1" dirty="0" smtClean="0"/>
              <a:t>b.1.1)</a:t>
            </a:r>
            <a:r>
              <a:rPr lang="pt-PT" sz="1600" dirty="0" smtClean="0"/>
              <a:t> art. 295.º, n.º 1, do CSC: «Uma percentagem não inferior à vigésima parte dos lucros da sociedade é destinada à constituição da reserva legal e, sendo caso disso, à sua reintegração, até que aquela represente a quinta parte do capital social. No contrato de sociedade podem fixar-se percentagem e montante mínimo mais elevados para a reserva legal».</a:t>
            </a:r>
          </a:p>
          <a:p>
            <a:pPr algn="just"/>
            <a:r>
              <a:rPr lang="pt-PT" sz="1600" b="1" dirty="0" smtClean="0"/>
              <a:t>b.1.2)</a:t>
            </a:r>
            <a:r>
              <a:rPr lang="pt-PT" sz="1600" dirty="0" smtClean="0"/>
              <a:t> utilização da reserva legal (art. 296.º, do CSC).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  <a:r>
              <a:rPr lang="pt-PT" sz="1600" b="1" dirty="0" smtClean="0"/>
              <a:t>7.2.2.8. Direitos dos sócios.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b="1" dirty="0" smtClean="0"/>
              <a:t>7.2.2.8.2. Direito aos lucros.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b="1" dirty="0" smtClean="0"/>
              <a:t>b.2)</a:t>
            </a:r>
            <a:r>
              <a:rPr lang="pt-PT" sz="1600" dirty="0" smtClean="0"/>
              <a:t> Reservas estatutárias (reservas criadas pelo contrato social para as mais diversas finalidades).</a:t>
            </a:r>
          </a:p>
          <a:p>
            <a:pPr algn="just"/>
            <a:r>
              <a:rPr lang="pt-PT" sz="1600" b="1" dirty="0" smtClean="0"/>
              <a:t>b.3)</a:t>
            </a:r>
            <a:r>
              <a:rPr lang="pt-PT" sz="1600" dirty="0" smtClean="0"/>
              <a:t> Reservas eventuais ou facultativas (reservas criadas por simples deliberação dos sócios).</a:t>
            </a:r>
          </a:p>
          <a:p>
            <a:pPr algn="just"/>
            <a:r>
              <a:rPr lang="pt-PT" sz="1600" b="1" dirty="0" smtClean="0"/>
              <a:t>b.4)</a:t>
            </a:r>
            <a:r>
              <a:rPr lang="pt-PT" sz="1600" dirty="0" smtClean="0"/>
              <a:t> Reservas de amortização (fundos inscritos no passivo para compensar a depreciação do valor dos bens do activo que se vão mantendo no balanço pelo valor histórico ou de custo).</a:t>
            </a:r>
          </a:p>
          <a:p>
            <a:pPr algn="just"/>
            <a:r>
              <a:rPr lang="pt-PT" sz="1600" b="1" dirty="0" smtClean="0"/>
              <a:t>b.5)</a:t>
            </a:r>
            <a:r>
              <a:rPr lang="pt-PT" sz="1600" dirty="0" smtClean="0"/>
              <a:t> Reserva oculta da sociedade (mais valia dissimulada resultante da valorização dos bens do activo com o decurso do tempo, o que leva a que frequentemente certos bens figurem no activo do balanço social por um valor inferior ao real).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7.2.2.8. Direitos dos sócios.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7.2.2.8.2. Direito aos lucros.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D.</a:t>
            </a:r>
            <a:r>
              <a:rPr lang="pt-PT" sz="1600" dirty="0" smtClean="0"/>
              <a:t> - O regime do direito aos lucros: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a)</a:t>
            </a:r>
            <a:r>
              <a:rPr lang="pt-PT" sz="1600" dirty="0" smtClean="0"/>
              <a:t> Os sócios participam nos lucros da sociedade na mesma proporção em que participam no capital social, salvo norma ou convenção em contrário (art. 22.º, n.º 1, do CSC);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b)</a:t>
            </a:r>
            <a:r>
              <a:rPr lang="pt-PT" sz="1600" dirty="0" smtClean="0"/>
              <a:t> Lucro distribuível (art. 217.º, do CSC): resultado líquido do exercício, deduzido da percentagem para a reserva legal e as verbas destinadas a outras reservas àquela equiparadas (art. 295.º, n.ºs 1 e 2, do CSC) e deduzido ainda dos lucros e reservas não distribuíveis referidos no art. 33.º, do CSC.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c)</a:t>
            </a:r>
            <a:r>
              <a:rPr lang="pt-PT" sz="1600" dirty="0" smtClean="0"/>
              <a:t> Resultado líquido do exercício: acréscimo patrimonial gerado pela actividade social no ano considerado, deduzido das despesas e encargos respectivos, revelado na demonstração de resultados do exercício.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7.2.2. 9. As quotas.</a:t>
            </a:r>
          </a:p>
          <a:p>
            <a:pPr algn="just"/>
            <a:endParaRPr lang="pt-PT" sz="1600" b="1" dirty="0" smtClean="0"/>
          </a:p>
          <a:p>
            <a:pPr>
              <a:buFont typeface="Wingdings" pitchFamily="2" charset="2"/>
              <a:buChar char="q"/>
            </a:pPr>
            <a:r>
              <a:rPr lang="pt-PT" sz="1600" dirty="0" smtClean="0"/>
              <a:t> </a:t>
            </a:r>
            <a:r>
              <a:rPr lang="pt-PT" sz="1600" b="1" dirty="0" smtClean="0"/>
              <a:t>Princípio da unidade e montante da quota (art. 219.º, do CSC).</a:t>
            </a:r>
          </a:p>
          <a:p>
            <a:pPr>
              <a:buFont typeface="Wingdings" pitchFamily="2" charset="2"/>
              <a:buChar char="q"/>
            </a:pPr>
            <a:endParaRPr lang="pt-PT" sz="1600" b="1" dirty="0" smtClean="0"/>
          </a:p>
          <a:p>
            <a:pPr>
              <a:buFont typeface="Wingdings" pitchFamily="2" charset="2"/>
              <a:buChar char="q"/>
            </a:pPr>
            <a:r>
              <a:rPr lang="pt-PT" sz="1600" dirty="0" smtClean="0"/>
              <a:t>As quotas não podem ser documentadas (art. 197.º, n.º1, e 219.º, n.º7, do CSC).</a:t>
            </a:r>
          </a:p>
          <a:p>
            <a:pPr>
              <a:buFont typeface="Wingdings" pitchFamily="2" charset="2"/>
              <a:buChar char="q"/>
            </a:pPr>
            <a:endParaRPr lang="pt-PT" sz="1600" dirty="0" smtClean="0"/>
          </a:p>
          <a:p>
            <a:pPr>
              <a:buFont typeface="Wingdings" pitchFamily="2" charset="2"/>
              <a:buChar char="q"/>
            </a:pPr>
            <a:r>
              <a:rPr lang="pt-PT" sz="1600" dirty="0" smtClean="0"/>
              <a:t>Cada sócio tem apenas uma quota.</a:t>
            </a:r>
          </a:p>
          <a:p>
            <a:pPr>
              <a:buFont typeface="Wingdings" pitchFamily="2" charset="2"/>
              <a:buChar char="q"/>
            </a:pPr>
            <a:endParaRPr lang="pt-PT" sz="1600" dirty="0" smtClean="0"/>
          </a:p>
          <a:p>
            <a:pPr>
              <a:buFont typeface="Wingdings" pitchFamily="2" charset="2"/>
              <a:buChar char="q"/>
            </a:pPr>
            <a:r>
              <a:rPr lang="pt-PT" sz="1600" dirty="0" smtClean="0"/>
              <a:t>O seu valor nominal pode ser diverso, mas tem um valor mínimo de 100 euros, salvo norma legal em contrário (art. 219.º, n.ºs 1 e 3, do CSC).</a:t>
            </a:r>
          </a:p>
          <a:p>
            <a:pPr>
              <a:buFont typeface="Wingdings" pitchFamily="2" charset="2"/>
              <a:buChar char="q"/>
            </a:pPr>
            <a:endParaRPr lang="pt-PT" sz="1600" dirty="0" smtClean="0"/>
          </a:p>
          <a:p>
            <a:pPr>
              <a:buFont typeface="Wingdings" pitchFamily="2" charset="2"/>
              <a:buChar char="q"/>
            </a:pPr>
            <a:r>
              <a:rPr lang="pt-PT" sz="1600" dirty="0" smtClean="0"/>
              <a:t>Em geral, a cada cêntimo do valor nominal da quota corresponde um voto (art. 250.º do CSC).</a:t>
            </a:r>
          </a:p>
          <a:p>
            <a:pPr>
              <a:buFont typeface="Wingdings" pitchFamily="2" charset="2"/>
              <a:buChar char="q"/>
            </a:pPr>
            <a:endParaRPr lang="pt-PT" sz="1600" dirty="0" smtClean="0"/>
          </a:p>
          <a:p>
            <a:endParaRPr lang="pt-PT" sz="1600" dirty="0" smtClean="0"/>
          </a:p>
          <a:p>
            <a:r>
              <a:rPr lang="pt-PT" sz="1600" dirty="0" smtClean="0"/>
              <a:t> </a:t>
            </a:r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7.2.2. 9. As quotas.</a:t>
            </a:r>
          </a:p>
          <a:p>
            <a:pPr algn="just"/>
            <a:endParaRPr lang="pt-PT" sz="1600" b="1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0E1C1D"/>
                </a:solidFill>
                <a:latin typeface="Lucida Sans Unicode" pitchFamily="34" charset="0"/>
                <a:cs typeface="Lucida Sans Unicode" pitchFamily="34" charset="0"/>
              </a:rPr>
              <a:t>A amortização de quotas define-se como a extinção de quota(s) por meio de deliberação dos sócios, sem prejuízo dos direitos já adquiridos, e das obrigações já vencidas  [arts. 232.º, n.º2, 234.º, n.º1, 246.º, n.º1, al. b)].</a:t>
            </a:r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0E1C1D"/>
                </a:solidFill>
                <a:latin typeface="Lucida Sans Unicode" pitchFamily="34" charset="0"/>
                <a:cs typeface="Lucida Sans Unicode" pitchFamily="34" charset="0"/>
              </a:rPr>
              <a:t>A amortização pode ser gratuita ou onerosa (consoante desta resulte ou não para a sociedade, a obrigação de pagar uma contrapartida ao sócio cuja quota foi amortizada).</a:t>
            </a:r>
          </a:p>
          <a:p>
            <a:pPr algn="just"/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0E1C1D"/>
                </a:solidFill>
                <a:latin typeface="Lucida Sans Unicode" pitchFamily="34" charset="0"/>
                <a:cs typeface="Lucida Sans Unicode" pitchFamily="34" charset="0"/>
              </a:rPr>
              <a:t>A amortização pode corresponder a um direito da sociedade ou do sócio.</a:t>
            </a:r>
          </a:p>
          <a:p>
            <a:pPr algn="just">
              <a:buFont typeface="Wingdings" pitchFamily="2" charset="2"/>
              <a:buChar char="q"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>
                <a:solidFill>
                  <a:srgbClr val="0E1C1D"/>
                </a:solidFill>
                <a:latin typeface="Lucida Sans Unicode" pitchFamily="34" charset="0"/>
                <a:cs typeface="Lucida Sans Unicode" pitchFamily="34" charset="0"/>
              </a:rPr>
              <a:t>A amortização pode ser total ou parcial (nos termos dos arts. 233.º, n.º5 e 236.º, n.º4, a amortização pode não incidir sobre a totalidade da quota, e consequentemente não produzir a sua completa extinção, determinando apenas a extinção de parte desta).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7.2.2. 10.  Exclusão de sócios.</a:t>
            </a:r>
          </a:p>
          <a:p>
            <a:pPr algn="just"/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Saída de um sócio de uma sociedade, em regra por iniciativa desta, por ela ou pelo tribunal, com fundamento na lei ou em cláusula  estatutária.</a:t>
            </a:r>
          </a:p>
          <a:p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Nos termos estabelecidos no contrato de sociedade, em caso de morte (art. 225.º, n.º 1, do CSC);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Por deliberação dos sócios (</a:t>
            </a:r>
            <a:r>
              <a:rPr lang="pt-PT" sz="1600" dirty="0" err="1" smtClean="0"/>
              <a:t>art.s</a:t>
            </a:r>
            <a:r>
              <a:rPr lang="pt-PT" sz="1600" dirty="0" smtClean="0"/>
              <a:t> 203.º; 204.º; e 212.º, do CSC);</a:t>
            </a:r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Por decisão judicial (art. 242.º, n.º 1, do CSC).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b="1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7.2.2. 11. Exoneração por iniciativa dos sócios (art. 240.º, n.º 1, do CSC).</a:t>
            </a:r>
          </a:p>
          <a:p>
            <a:pPr algn="just"/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Exoneração de um sócio é a saída ou desvinculação deste, por sua iniciativa e com fundamento na lei ou no estatuto da sociedade.</a:t>
            </a:r>
          </a:p>
          <a:p>
            <a:pPr algn="just"/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 sócio exonerado tem direito a uma contrapartida [calculada nos termos do art. 105.º, n.º2] pela perda da sua participação social, cabendo à sociedade pagá-la.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Na sociedade por quotas, nos termos do art. 240.º, n.º1, do CSC, o sócio pode exonerar-se (estando inteiramente liberadas as suas quotas - art. 240.º, n.º2 ) nos casos previstos na lei, no estatuto social ou nas alíneas desse n.º1.</a:t>
            </a:r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 exoneração fundada na lei está previstas em vários arts. do CSC: arts. 3.º, n.º5, 45.º, n.º1, 161.º, n.º5 e 229.º, n.º1.</a:t>
            </a:r>
          </a:p>
          <a:p>
            <a:pPr algn="just"/>
            <a:endParaRPr lang="pt-PT" sz="1600" b="1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just"/>
            <a:r>
              <a:rPr lang="pt-PT" sz="1400" dirty="0" smtClean="0"/>
              <a:t> </a:t>
            </a:r>
            <a:r>
              <a:rPr lang="pt-PT" sz="1600" b="1" dirty="0" smtClean="0"/>
              <a:t>7.2.2. 13. A prestação de contas.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en-US" sz="1600" i="1" dirty="0" smtClean="0"/>
              <a:t>Vide</a:t>
            </a:r>
            <a:r>
              <a:rPr lang="en-US" sz="1600" dirty="0" smtClean="0"/>
              <a:t> art. 65.º, n.º 5; art. 66.º; art. 70.º; e art. 263.º, do CSC.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Concluído o exercício social, os membros do órgão de gestão têm a obrigação de elaborar as contas da sociedade para as submeter à apreciação dos sócios.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Concluídos os documentos de prestação de contas e aprovados internamente, pelo órgão de gestão, deverão os mesmos ser colocados à disposição dos sócios, devendo ser expostos na sede da sociedade (art. 263.º, n.º1).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>
              <a:buNone/>
            </a:pPr>
            <a:endParaRPr lang="pt-PT" sz="1600" dirty="0" smtClean="0">
              <a:solidFill>
                <a:srgbClr val="0E1C1D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b="1" dirty="0" smtClean="0"/>
              <a:t>7.2.2.3. – Responsabilidade dos sócios perante a sociedade e perante os credores sociais.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Nas sociedades por quotas «os sócios são solidariamente responsáveis por todas as entradas convencionadas no contrato social», mas «só o património social responde para com os credores pelas dívidas da sociedade» (art. 197.º, n.ºs 1 e 3, do CSC).</a:t>
            </a:r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Se um sócio não realizar a sua entrada tempestivamente, os sócios restantes são responsáveis perante a sociedade pelos montantes em falta.</a:t>
            </a:r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b="1" dirty="0" smtClean="0"/>
              <a:t>7.2.2.3. – Responsabilidade dos sócios perante a sociedade e perante os credores sociais.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Consequências para o sócio remisso: </a:t>
            </a:r>
          </a:p>
          <a:p>
            <a:pPr lvl="1" algn="just">
              <a:buFont typeface="Wingdings" pitchFamily="2" charset="2"/>
              <a:buChar char="q"/>
            </a:pPr>
            <a:r>
              <a:rPr lang="pt-PT" sz="1600" dirty="0" smtClean="0"/>
              <a:t>não poderá haver distribuição de resultados aos sócios que se encontrem em mora relativamente ao capital que subscreveram (art. 27.º, n.º4, do CSC); </a:t>
            </a:r>
          </a:p>
          <a:p>
            <a:pPr lvl="1" algn="just">
              <a:buFont typeface="Wingdings" pitchFamily="2" charset="2"/>
              <a:buChar char="q"/>
            </a:pPr>
            <a:endParaRPr lang="pt-PT" sz="1600" dirty="0" smtClean="0"/>
          </a:p>
          <a:p>
            <a:pPr lvl="1" algn="just">
              <a:buFont typeface="Wingdings" pitchFamily="2" charset="2"/>
              <a:buChar char="q"/>
            </a:pPr>
            <a:r>
              <a:rPr lang="pt-PT" sz="1600" dirty="0" smtClean="0"/>
              <a:t>enquanto se mantiver a mora, o sócio fica impedido de exercer o direito de voto, não podendo participar plenamente nas deliberações da assembleia geral (art. 384.º, n.º4, do CSC, por remissão do art. 248.º, n.º1);</a:t>
            </a:r>
          </a:p>
          <a:p>
            <a:pPr lvl="1" algn="just">
              <a:buFont typeface="Wingdings" pitchFamily="2" charset="2"/>
              <a:buChar char="q"/>
            </a:pPr>
            <a:endParaRPr lang="pt-PT" sz="1600" dirty="0" smtClean="0"/>
          </a:p>
          <a:p>
            <a:pPr lvl="1" algn="just">
              <a:buFont typeface="Wingdings" pitchFamily="2" charset="2"/>
              <a:buChar char="q"/>
            </a:pPr>
            <a:r>
              <a:rPr lang="pt-PT" sz="1600" dirty="0" smtClean="0"/>
              <a:t> perda total ou parcial da quota e exclusão da sociedade (arts. 204.º a 207.º do CSC)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b="1" dirty="0" smtClean="0"/>
              <a:t>7.2.2.3. – Responsabilidade dos sócios perante a sociedade e perante os credores sociais.</a:t>
            </a:r>
          </a:p>
          <a:p>
            <a:pPr algn="just"/>
            <a:endParaRPr lang="pt-PT" sz="1600" b="1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Razões da solidariedade da responsabilidade dos sócios das SQ pelas sua entradas:</a:t>
            </a:r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lvl="2" algn="just">
              <a:buFont typeface="Wingdings" pitchFamily="2" charset="2"/>
              <a:buChar char="q"/>
            </a:pPr>
            <a:r>
              <a:rPr lang="pt-PT" sz="1600" dirty="0" smtClean="0"/>
              <a:t>- a necessidade da realização do capital social é maior nestas sociedades ( sociedades de responsabilidade limitada);</a:t>
            </a:r>
          </a:p>
          <a:p>
            <a:pPr lvl="2" algn="just">
              <a:buFont typeface="Wingdings" pitchFamily="2" charset="2"/>
              <a:buChar char="q"/>
            </a:pPr>
            <a:endParaRPr lang="pt-PT" sz="1600" dirty="0" smtClean="0"/>
          </a:p>
          <a:p>
            <a:pPr lvl="2" algn="just">
              <a:buFont typeface="Wingdings" pitchFamily="2" charset="2"/>
              <a:buChar char="q"/>
            </a:pPr>
            <a:endParaRPr lang="pt-PT" sz="1600" dirty="0" smtClean="0"/>
          </a:p>
          <a:p>
            <a:pPr lvl="2" algn="just">
              <a:buFont typeface="Wingdings" pitchFamily="2" charset="2"/>
              <a:buChar char="q"/>
            </a:pPr>
            <a:r>
              <a:rPr lang="pt-PT" sz="1600" dirty="0" smtClean="0"/>
              <a:t>- em virtude da possibilidade do diferimento das entradas, os riscos da não realização do capital social são maiores.</a:t>
            </a:r>
          </a:p>
          <a:p>
            <a:pPr algn="just"/>
            <a:endParaRPr lang="pt-PT" sz="1600" dirty="0" smtClean="0"/>
          </a:p>
          <a:p>
            <a:pPr algn="just"/>
            <a:endParaRPr lang="pt-PT" sz="1600" dirty="0" smtClean="0"/>
          </a:p>
          <a:p>
            <a:pPr algn="just"/>
            <a:r>
              <a:rPr lang="pt-PT" sz="1600" dirty="0" smtClean="0"/>
              <a:t>  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b="1" dirty="0" smtClean="0"/>
              <a:t>7.2.2.3. – Responsabilidade dos sócios perante a sociedade e perante os credores sociais.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Nas sociedades por quotas «só o património social responde para com os credores pelas dívidas da sociedade» (art. 197.º, n.º 3, do CSC).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A responsabilidade dos sócios das sociedades por quotas é uma responsabilidade limitada. </a:t>
            </a:r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Neste sentido, só o património da sociedade responde perante os credores da sociedade.</a:t>
            </a:r>
          </a:p>
          <a:p>
            <a:pPr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Os sócios nunca respondem pessoalmente pelas dívidas sociais.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Excepção: art. 198.º, n.º 1, do C.S.C., e seus condicionalismos.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b="1" dirty="0" smtClean="0"/>
              <a:t>7.2.2.3. – Responsabilidade dos sócios perante a sociedade e perante os credores sociais.</a:t>
            </a:r>
          </a:p>
          <a:p>
            <a:pPr algn="just"/>
            <a:r>
              <a:rPr lang="pt-PT" sz="1600" dirty="0" smtClean="0"/>
              <a:t> 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Os sócios, em princípio, nunca respondem pessoalmente pelas dívidas sociais.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Excepção: art. 198.º do CSC, e seus condicionalismos:</a:t>
            </a:r>
          </a:p>
          <a:p>
            <a:pPr lvl="1" algn="just">
              <a:buFont typeface="Wingdings" pitchFamily="2" charset="2"/>
              <a:buChar char="q"/>
            </a:pPr>
            <a:r>
              <a:rPr lang="pt-PT" sz="1600" dirty="0" smtClean="0"/>
              <a:t>- os sócios assumem responsabilidade directa para com os credores sociais (solidária ou subsidiária em relação à sociedade e a efectuar apenas na fase de liquidação);</a:t>
            </a:r>
          </a:p>
          <a:p>
            <a:pPr lvl="1" algn="just">
              <a:buFont typeface="Wingdings" pitchFamily="2" charset="2"/>
              <a:buChar char="q"/>
            </a:pPr>
            <a:r>
              <a:rPr lang="pt-PT" sz="1600" dirty="0" smtClean="0"/>
              <a:t>- não obstante ser uma responsabilidade pessoal, continua a ser uma responsabilidade limitada («até determinado montante»);</a:t>
            </a:r>
          </a:p>
          <a:p>
            <a:pPr lvl="1" algn="just">
              <a:buFont typeface="Wingdings" pitchFamily="2" charset="2"/>
              <a:buChar char="q"/>
            </a:pPr>
            <a:r>
              <a:rPr lang="pt-PT" sz="1600" dirty="0" smtClean="0"/>
              <a:t>- o sócio tem direito de regresso contra a sociedade pela totalidade do que tiver pago aos credores sociais (regra supletiva, dado que o direito de regresso pode ser afastado por disposição contratual).</a:t>
            </a:r>
          </a:p>
          <a:p>
            <a:pPr lvl="1" algn="just">
              <a:buFont typeface="Wingdings" pitchFamily="2" charset="2"/>
              <a:buChar char="q"/>
            </a:pPr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2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/>
          </a:bodyPr>
          <a:lstStyle/>
          <a:p>
            <a:pPr algn="r"/>
            <a:r>
              <a:rPr lang="pt-PT" sz="1000" dirty="0" smtClean="0"/>
              <a:t>Sociedades Comerciais</a:t>
            </a:r>
            <a:endParaRPr lang="pt-PT" sz="1000" dirty="0"/>
          </a:p>
        </p:txBody>
      </p:sp>
      <p:sp>
        <p:nvSpPr>
          <p:cNvPr id="5" name="Marcador de Posição de Conteúdo 1"/>
          <p:cNvSpPr txBox="1">
            <a:spLocks/>
          </p:cNvSpPr>
          <p:nvPr/>
        </p:nvSpPr>
        <p:spPr>
          <a:xfrm>
            <a:off x="609600" y="1633728"/>
            <a:ext cx="8229600" cy="4525963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pt-PT" sz="14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  <a:r>
              <a:rPr lang="pt-PT" sz="1600" b="1" dirty="0" smtClean="0"/>
              <a:t>7.2.2.4. – Transmissão das participações sociais.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«A cessão de quotas não produz efeitos para com a sociedade enquanto não for consentida por esta, a não ser que se trate de cessão entre cônjuges, entre ascendentes e descendentes ou entre sócios» (art. 228.º, n.º 2, do CSC).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>
              <a:buFont typeface="Wingdings" pitchFamily="2" charset="2"/>
              <a:buChar char="q"/>
            </a:pPr>
            <a:r>
              <a:rPr lang="pt-PT" sz="1600" dirty="0" smtClean="0"/>
              <a:t> Logo: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a)</a:t>
            </a:r>
            <a:r>
              <a:rPr lang="pt-PT" sz="1600" dirty="0" smtClean="0"/>
              <a:t> o regime da cessão de quotas difere consoante a pessoa do cessionário;</a:t>
            </a:r>
          </a:p>
          <a:p>
            <a:pPr algn="just"/>
            <a:endParaRPr lang="pt-PT" sz="1600" b="1" dirty="0" smtClean="0"/>
          </a:p>
          <a:p>
            <a:pPr algn="just"/>
            <a:r>
              <a:rPr lang="pt-PT" sz="1600" b="1" dirty="0" smtClean="0"/>
              <a:t>b)</a:t>
            </a:r>
            <a:r>
              <a:rPr lang="pt-PT" sz="1600" dirty="0" smtClean="0"/>
              <a:t> o consentimento deve ser dado pela sociedade e não pelos sócios.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endParaRPr lang="pt-PT" sz="1600" b="1" dirty="0" smtClean="0"/>
          </a:p>
          <a:p>
            <a:pPr algn="just"/>
            <a:endParaRPr lang="pt-PT" sz="1600" dirty="0" smtClean="0"/>
          </a:p>
          <a:p>
            <a:pPr algn="just"/>
            <a:endParaRPr lang="pt-PT" sz="1600" b="1" dirty="0" smtClean="0"/>
          </a:p>
          <a:p>
            <a:pPr algn="just"/>
            <a:r>
              <a:rPr lang="pt-PT" sz="1600" dirty="0" smtClean="0"/>
              <a:t> </a:t>
            </a:r>
          </a:p>
          <a:p>
            <a:pPr algn="just"/>
            <a:r>
              <a:rPr lang="pt-PT" sz="1600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fluência">
  <a:themeElements>
    <a:clrScheme name="Confluência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fluência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fluência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2408</TotalTime>
  <Words>95</Words>
  <Application>Microsoft Office PowerPoint</Application>
  <PresentationFormat>Apresentação no Ecrã (4:3)</PresentationFormat>
  <Paragraphs>602</Paragraphs>
  <Slides>37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37</vt:i4>
      </vt:variant>
    </vt:vector>
  </HeadingPairs>
  <TitlesOfParts>
    <vt:vector size="39" baseType="lpstr">
      <vt:lpstr>Confluência</vt:lpstr>
      <vt:lpstr>Acrobat Document</vt:lpstr>
      <vt:lpstr>As sociedades comerciais As sociedades por quotas.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  <vt:lpstr>Sociedades Comerciais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 sociedades comerciais</dc:title>
  <dc:creator>ISCAP</dc:creator>
  <cp:lastModifiedBy>ISCAP</cp:lastModifiedBy>
  <cp:revision>142</cp:revision>
  <dcterms:created xsi:type="dcterms:W3CDTF">2008-11-13T11:17:51Z</dcterms:created>
  <dcterms:modified xsi:type="dcterms:W3CDTF">2010-12-03T11:10:16Z</dcterms:modified>
</cp:coreProperties>
</file>